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1"/>
  </p:notesMasterIdLst>
  <p:sldIdLst>
    <p:sldId id="306" r:id="rId2"/>
    <p:sldId id="308" r:id="rId3"/>
    <p:sldId id="256" r:id="rId4"/>
    <p:sldId id="257" r:id="rId5"/>
    <p:sldId id="258" r:id="rId6"/>
    <p:sldId id="277" r:id="rId7"/>
    <p:sldId id="259" r:id="rId8"/>
    <p:sldId id="260" r:id="rId9"/>
    <p:sldId id="261" r:id="rId10"/>
    <p:sldId id="276" r:id="rId11"/>
    <p:sldId id="262" r:id="rId12"/>
    <p:sldId id="278" r:id="rId13"/>
    <p:sldId id="267" r:id="rId14"/>
    <p:sldId id="279" r:id="rId15"/>
    <p:sldId id="268" r:id="rId16"/>
    <p:sldId id="280" r:id="rId17"/>
    <p:sldId id="265" r:id="rId18"/>
    <p:sldId id="263" r:id="rId19"/>
    <p:sldId id="264" r:id="rId20"/>
    <p:sldId id="281" r:id="rId21"/>
    <p:sldId id="266" r:id="rId22"/>
    <p:sldId id="273" r:id="rId23"/>
    <p:sldId id="269" r:id="rId24"/>
    <p:sldId id="270" r:id="rId25"/>
    <p:sldId id="271" r:id="rId26"/>
    <p:sldId id="272" r:id="rId27"/>
    <p:sldId id="282" r:id="rId28"/>
    <p:sldId id="275" r:id="rId29"/>
    <p:sldId id="284" r:id="rId30"/>
    <p:sldId id="290" r:id="rId31"/>
    <p:sldId id="309" r:id="rId32"/>
    <p:sldId id="310" r:id="rId33"/>
    <p:sldId id="283" r:id="rId34"/>
    <p:sldId id="291" r:id="rId35"/>
    <p:sldId id="292" r:id="rId36"/>
    <p:sldId id="295" r:id="rId37"/>
    <p:sldId id="285" r:id="rId38"/>
    <p:sldId id="300" r:id="rId39"/>
    <p:sldId id="298" r:id="rId40"/>
    <p:sldId id="299" r:id="rId41"/>
    <p:sldId id="311" r:id="rId42"/>
    <p:sldId id="312" r:id="rId43"/>
    <p:sldId id="304" r:id="rId44"/>
    <p:sldId id="287" r:id="rId45"/>
    <p:sldId id="288" r:id="rId46"/>
    <p:sldId id="296" r:id="rId47"/>
    <p:sldId id="297" r:id="rId48"/>
    <p:sldId id="289" r:id="rId49"/>
    <p:sldId id="307"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4E7DBF-46FE-4FD5-AC56-18193FB86556}" type="datetimeFigureOut">
              <a:rPr lang="en-IN" smtClean="0"/>
              <a:t>15-02-2019</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A54082-0EDA-40C0-B23E-AB88047B2438}" type="slidenum">
              <a:rPr lang="en-IN" smtClean="0"/>
              <a:t>‹#›</a:t>
            </a:fld>
            <a:endParaRPr lang="en-IN"/>
          </a:p>
        </p:txBody>
      </p:sp>
    </p:spTree>
    <p:extLst>
      <p:ext uri="{BB962C8B-B14F-4D97-AF65-F5344CB8AC3E}">
        <p14:creationId xmlns:p14="http://schemas.microsoft.com/office/powerpoint/2010/main" val="2625093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EA54082-0EDA-40C0-B23E-AB88047B2438}" type="slidenum">
              <a:rPr lang="en-IN" smtClean="0"/>
              <a:t>3</a:t>
            </a:fld>
            <a:endParaRPr lang="en-IN"/>
          </a:p>
        </p:txBody>
      </p:sp>
    </p:spTree>
    <p:extLst>
      <p:ext uri="{BB962C8B-B14F-4D97-AF65-F5344CB8AC3E}">
        <p14:creationId xmlns:p14="http://schemas.microsoft.com/office/powerpoint/2010/main" val="3861114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EA54082-0EDA-40C0-B23E-AB88047B2438}" type="slidenum">
              <a:rPr lang="en-IN" smtClean="0"/>
              <a:t>4</a:t>
            </a:fld>
            <a:endParaRPr lang="en-IN"/>
          </a:p>
        </p:txBody>
      </p:sp>
    </p:spTree>
    <p:extLst>
      <p:ext uri="{BB962C8B-B14F-4D97-AF65-F5344CB8AC3E}">
        <p14:creationId xmlns:p14="http://schemas.microsoft.com/office/powerpoint/2010/main" val="2422518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8" name="Straight Connector 17"/>
          <p:cNvCxnSpPr/>
          <p:nvPr userDrawn="1"/>
        </p:nvCxnSpPr>
        <p:spPr>
          <a:xfrm>
            <a:off x="6108192" y="2842697"/>
            <a:ext cx="0" cy="1334530"/>
          </a:xfrm>
          <a:prstGeom prst="line">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009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99551F-0685-470A-A63A-F808D54B9B6A}" type="datetimeFigureOut">
              <a:rPr lang="en-US" smtClean="0"/>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BDE3A-8A5F-47C4-AA75-58FC1EB2D383}" type="slidenum">
              <a:rPr lang="en-US" smtClean="0"/>
              <a:t>‹#›</a:t>
            </a:fld>
            <a:endParaRPr lang="en-US"/>
          </a:p>
        </p:txBody>
      </p:sp>
    </p:spTree>
    <p:extLst>
      <p:ext uri="{BB962C8B-B14F-4D97-AF65-F5344CB8AC3E}">
        <p14:creationId xmlns:p14="http://schemas.microsoft.com/office/powerpoint/2010/main" val="794594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99551F-0685-470A-A63A-F808D54B9B6A}" type="datetimeFigureOut">
              <a:rPr lang="en-US" smtClean="0"/>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BDE3A-8A5F-47C4-AA75-58FC1EB2D383}"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80657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99551F-0685-470A-A63A-F808D54B9B6A}" type="datetimeFigureOut">
              <a:rPr lang="en-US" smtClean="0"/>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BDE3A-8A5F-47C4-AA75-58FC1EB2D383}" type="slidenum">
              <a:rPr lang="en-US" smtClean="0"/>
              <a:t>‹#›</a:t>
            </a:fld>
            <a:endParaRPr lang="en-US"/>
          </a:p>
        </p:txBody>
      </p:sp>
    </p:spTree>
    <p:extLst>
      <p:ext uri="{BB962C8B-B14F-4D97-AF65-F5344CB8AC3E}">
        <p14:creationId xmlns:p14="http://schemas.microsoft.com/office/powerpoint/2010/main" val="2225216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99551F-0685-470A-A63A-F808D54B9B6A}" type="datetimeFigureOut">
              <a:rPr lang="en-US" smtClean="0"/>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BDE3A-8A5F-47C4-AA75-58FC1EB2D38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11027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99551F-0685-470A-A63A-F808D54B9B6A}" type="datetimeFigureOut">
              <a:rPr lang="en-US" smtClean="0"/>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BDE3A-8A5F-47C4-AA75-58FC1EB2D383}" type="slidenum">
              <a:rPr lang="en-US" smtClean="0"/>
              <a:t>‹#›</a:t>
            </a:fld>
            <a:endParaRPr lang="en-US"/>
          </a:p>
        </p:txBody>
      </p:sp>
    </p:spTree>
    <p:extLst>
      <p:ext uri="{BB962C8B-B14F-4D97-AF65-F5344CB8AC3E}">
        <p14:creationId xmlns:p14="http://schemas.microsoft.com/office/powerpoint/2010/main" val="2159435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99551F-0685-470A-A63A-F808D54B9B6A}" type="datetimeFigureOut">
              <a:rPr lang="en-US" smtClean="0"/>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BDE3A-8A5F-47C4-AA75-58FC1EB2D383}" type="slidenum">
              <a:rPr lang="en-US" smtClean="0"/>
              <a:t>‹#›</a:t>
            </a:fld>
            <a:endParaRPr lang="en-US"/>
          </a:p>
        </p:txBody>
      </p:sp>
    </p:spTree>
    <p:extLst>
      <p:ext uri="{BB962C8B-B14F-4D97-AF65-F5344CB8AC3E}">
        <p14:creationId xmlns:p14="http://schemas.microsoft.com/office/powerpoint/2010/main" val="2784644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99551F-0685-470A-A63A-F808D54B9B6A}" type="datetimeFigureOut">
              <a:rPr lang="en-US" smtClean="0"/>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BDE3A-8A5F-47C4-AA75-58FC1EB2D383}" type="slidenum">
              <a:rPr lang="en-US" smtClean="0"/>
              <a:t>‹#›</a:t>
            </a:fld>
            <a:endParaRPr lang="en-US"/>
          </a:p>
        </p:txBody>
      </p:sp>
    </p:spTree>
    <p:extLst>
      <p:ext uri="{BB962C8B-B14F-4D97-AF65-F5344CB8AC3E}">
        <p14:creationId xmlns:p14="http://schemas.microsoft.com/office/powerpoint/2010/main" val="252564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24925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99551F-0685-470A-A63A-F808D54B9B6A}" type="datetimeFigureOut">
              <a:rPr lang="en-US" smtClean="0"/>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BDE3A-8A5F-47C4-AA75-58FC1EB2D383}" type="slidenum">
              <a:rPr lang="en-US" smtClean="0"/>
              <a:t>‹#›</a:t>
            </a:fld>
            <a:endParaRPr lang="en-US"/>
          </a:p>
        </p:txBody>
      </p:sp>
    </p:spTree>
    <p:extLst>
      <p:ext uri="{BB962C8B-B14F-4D97-AF65-F5344CB8AC3E}">
        <p14:creationId xmlns:p14="http://schemas.microsoft.com/office/powerpoint/2010/main" val="1541275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99551F-0685-470A-A63A-F808D54B9B6A}" type="datetimeFigureOut">
              <a:rPr lang="en-US" smtClean="0"/>
              <a:t>2/15/2019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BDE3A-8A5F-47C4-AA75-58FC1EB2D383}" type="slidenum">
              <a:rPr lang="en-US" smtClean="0"/>
              <a:t>‹#›</a:t>
            </a:fld>
            <a:endParaRPr lang="en-US"/>
          </a:p>
        </p:txBody>
      </p:sp>
    </p:spTree>
    <p:extLst>
      <p:ext uri="{BB962C8B-B14F-4D97-AF65-F5344CB8AC3E}">
        <p14:creationId xmlns:p14="http://schemas.microsoft.com/office/powerpoint/2010/main" val="793829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99551F-0685-470A-A63A-F808D54B9B6A}" type="datetimeFigureOut">
              <a:rPr lang="en-US" smtClean="0"/>
              <a:t>2/15/2019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2BDE3A-8A5F-47C4-AA75-58FC1EB2D383}" type="slidenum">
              <a:rPr lang="en-US" smtClean="0"/>
              <a:t>‹#›</a:t>
            </a:fld>
            <a:endParaRPr lang="en-US"/>
          </a:p>
        </p:txBody>
      </p:sp>
    </p:spTree>
    <p:extLst>
      <p:ext uri="{BB962C8B-B14F-4D97-AF65-F5344CB8AC3E}">
        <p14:creationId xmlns:p14="http://schemas.microsoft.com/office/powerpoint/2010/main" val="4012155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99551F-0685-470A-A63A-F808D54B9B6A}" type="datetimeFigureOut">
              <a:rPr lang="en-US" smtClean="0"/>
              <a:t>2/15/2019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2BDE3A-8A5F-47C4-AA75-58FC1EB2D383}" type="slidenum">
              <a:rPr lang="en-US" smtClean="0"/>
              <a:t>‹#›</a:t>
            </a:fld>
            <a:endParaRPr lang="en-US"/>
          </a:p>
        </p:txBody>
      </p:sp>
    </p:spTree>
    <p:extLst>
      <p:ext uri="{BB962C8B-B14F-4D97-AF65-F5344CB8AC3E}">
        <p14:creationId xmlns:p14="http://schemas.microsoft.com/office/powerpoint/2010/main" val="760071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99551F-0685-470A-A63A-F808D54B9B6A}" type="datetimeFigureOut">
              <a:rPr lang="en-US" smtClean="0"/>
              <a:t>2/15/2019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2BDE3A-8A5F-47C4-AA75-58FC1EB2D383}" type="slidenum">
              <a:rPr lang="en-US" smtClean="0"/>
              <a:t>‹#›</a:t>
            </a:fld>
            <a:endParaRPr lang="en-US"/>
          </a:p>
        </p:txBody>
      </p:sp>
    </p:spTree>
    <p:extLst>
      <p:ext uri="{BB962C8B-B14F-4D97-AF65-F5344CB8AC3E}">
        <p14:creationId xmlns:p14="http://schemas.microsoft.com/office/powerpoint/2010/main" val="1061816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599551F-0685-470A-A63A-F808D54B9B6A}" type="datetimeFigureOut">
              <a:rPr lang="en-US" smtClean="0"/>
              <a:t>2/15/2019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BDE3A-8A5F-47C4-AA75-58FC1EB2D383}" type="slidenum">
              <a:rPr lang="en-US" smtClean="0"/>
              <a:t>‹#›</a:t>
            </a:fld>
            <a:endParaRPr lang="en-US"/>
          </a:p>
        </p:txBody>
      </p:sp>
    </p:spTree>
    <p:extLst>
      <p:ext uri="{BB962C8B-B14F-4D97-AF65-F5344CB8AC3E}">
        <p14:creationId xmlns:p14="http://schemas.microsoft.com/office/powerpoint/2010/main" val="278435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599551F-0685-470A-A63A-F808D54B9B6A}" type="datetimeFigureOut">
              <a:rPr lang="en-US" smtClean="0"/>
              <a:t>2/15/2019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BDE3A-8A5F-47C4-AA75-58FC1EB2D383}" type="slidenum">
              <a:rPr lang="en-US" smtClean="0"/>
              <a:t>‹#›</a:t>
            </a:fld>
            <a:endParaRPr lang="en-US"/>
          </a:p>
        </p:txBody>
      </p:sp>
    </p:spTree>
    <p:extLst>
      <p:ext uri="{BB962C8B-B14F-4D97-AF65-F5344CB8AC3E}">
        <p14:creationId xmlns:p14="http://schemas.microsoft.com/office/powerpoint/2010/main" val="867372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599551F-0685-470A-A63A-F808D54B9B6A}" type="datetimeFigureOut">
              <a:rPr lang="en-US" smtClean="0"/>
              <a:t>2/15/2019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32BDE3A-8A5F-47C4-AA75-58FC1EB2D383}" type="slidenum">
              <a:rPr lang="en-US" smtClean="0"/>
              <a:t>‹#›</a:t>
            </a:fld>
            <a:endParaRPr lang="en-US"/>
          </a:p>
        </p:txBody>
      </p:sp>
    </p:spTree>
    <p:extLst>
      <p:ext uri="{BB962C8B-B14F-4D97-AF65-F5344CB8AC3E}">
        <p14:creationId xmlns:p14="http://schemas.microsoft.com/office/powerpoint/2010/main" val="3643326184"/>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www.cdc.gov/vaccines/pubs/surv-manual/chpt07-measles.html" TargetMode="Externa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85898"/>
            <a:ext cx="8596668" cy="786938"/>
          </a:xfrm>
        </p:spPr>
        <p:txBody>
          <a:bodyPr>
            <a:normAutofit fontScale="90000"/>
          </a:bodyPr>
          <a:lstStyle/>
          <a:p>
            <a:r>
              <a:rPr lang="en-US" dirty="0"/>
              <a:t>Instructions-Please Read Carefully</a:t>
            </a:r>
          </a:p>
        </p:txBody>
      </p:sp>
      <p:sp>
        <p:nvSpPr>
          <p:cNvPr id="3" name="Text Placeholder 2"/>
          <p:cNvSpPr>
            <a:spLocks noGrp="1"/>
          </p:cNvSpPr>
          <p:nvPr>
            <p:ph type="body" idx="1"/>
          </p:nvPr>
        </p:nvSpPr>
        <p:spPr>
          <a:xfrm>
            <a:off x="677335" y="756457"/>
            <a:ext cx="8596668" cy="5769033"/>
          </a:xfrm>
        </p:spPr>
        <p:txBody>
          <a:bodyPr>
            <a:normAutofit fontScale="77500" lnSpcReduction="20000"/>
          </a:bodyPr>
          <a:lstStyle/>
          <a:p>
            <a:r>
              <a:rPr lang="en-US" dirty="0">
                <a:solidFill>
                  <a:schemeClr val="tx1">
                    <a:lumMod val="95000"/>
                    <a:lumOff val="5000"/>
                  </a:schemeClr>
                </a:solidFill>
              </a:rPr>
              <a:t>With the PHEP E7 exercise requirement for the 2018-2019 grant year, MT DPHHS created these scenarios to assist local health jurisdictions in carrying out disease table top exercises.  As you prepare to conduct a table top exercise, consider the following:</a:t>
            </a:r>
          </a:p>
          <a:p>
            <a:pPr marL="285750" indent="-285750">
              <a:buFont typeface="Arial" panose="020B0604020202020204" pitchFamily="34" charset="0"/>
              <a:buChar char="•"/>
            </a:pPr>
            <a:r>
              <a:rPr lang="en-US" dirty="0">
                <a:solidFill>
                  <a:schemeClr val="tx1">
                    <a:lumMod val="95000"/>
                    <a:lumOff val="5000"/>
                  </a:schemeClr>
                </a:solidFill>
              </a:rPr>
              <a:t>Choose someone to conduct the exercise</a:t>
            </a:r>
          </a:p>
          <a:p>
            <a:pPr marL="742950" lvl="1" indent="-285750">
              <a:buFont typeface="Arial" panose="020B0604020202020204" pitchFamily="34" charset="0"/>
              <a:buChar char="•"/>
            </a:pPr>
            <a:r>
              <a:rPr lang="en-US" dirty="0">
                <a:solidFill>
                  <a:schemeClr val="tx1">
                    <a:lumMod val="95000"/>
                    <a:lumOff val="5000"/>
                  </a:schemeClr>
                </a:solidFill>
              </a:rPr>
              <a:t>Public health will participate, so finding another party to manage the table top may be helpful</a:t>
            </a:r>
          </a:p>
          <a:p>
            <a:pPr marL="285750" indent="-285750">
              <a:buFont typeface="Arial" panose="020B0604020202020204" pitchFamily="34" charset="0"/>
              <a:buChar char="•"/>
            </a:pPr>
            <a:r>
              <a:rPr lang="en-US" dirty="0">
                <a:solidFill>
                  <a:schemeClr val="tx1">
                    <a:lumMod val="95000"/>
                    <a:lumOff val="5000"/>
                  </a:schemeClr>
                </a:solidFill>
              </a:rPr>
              <a:t>Choose how much time you want to spend on the exercise</a:t>
            </a:r>
          </a:p>
          <a:p>
            <a:pPr marL="742950" lvl="1" indent="-285750">
              <a:buFont typeface="Arial" panose="020B0604020202020204" pitchFamily="34" charset="0"/>
              <a:buChar char="•"/>
            </a:pPr>
            <a:r>
              <a:rPr lang="en-US" dirty="0">
                <a:solidFill>
                  <a:schemeClr val="tx1">
                    <a:lumMod val="95000"/>
                    <a:lumOff val="5000"/>
                  </a:schemeClr>
                </a:solidFill>
              </a:rPr>
              <a:t>CDEpi designed these to run for approximately 1-1.5 hours, but you know your jurisdiction and may elect to more time.</a:t>
            </a:r>
          </a:p>
          <a:p>
            <a:pPr marL="742950" lvl="1" indent="-285750">
              <a:buFont typeface="Arial" panose="020B0604020202020204" pitchFamily="34" charset="0"/>
              <a:buChar char="•"/>
            </a:pPr>
            <a:r>
              <a:rPr lang="en-US" dirty="0">
                <a:solidFill>
                  <a:schemeClr val="tx1">
                    <a:lumMod val="95000"/>
                    <a:lumOff val="5000"/>
                  </a:schemeClr>
                </a:solidFill>
              </a:rPr>
              <a:t>The focus of this exercise is not the disease!  It’s about using your communicable disease response plan and other emergency plans.  Don’t worry about the specifics of the disease, focus on how you will work with your local partners. There is some detailed clinical information to emphasize the complexity of these situations, but it is not the primary reason for this exercise. </a:t>
            </a:r>
          </a:p>
          <a:p>
            <a:pPr marL="742950" lvl="1" indent="-285750">
              <a:buFont typeface="Arial" panose="020B0604020202020204" pitchFamily="34" charset="0"/>
              <a:buChar char="•"/>
            </a:pPr>
            <a:r>
              <a:rPr lang="en-US" dirty="0">
                <a:solidFill>
                  <a:schemeClr val="tx1">
                    <a:lumMod val="95000"/>
                    <a:lumOff val="5000"/>
                  </a:schemeClr>
                </a:solidFill>
              </a:rPr>
              <a:t>You can write the PHEP RC2 media release during the exercise, if time allows, but you can also elect to do that after the exercise.</a:t>
            </a:r>
          </a:p>
          <a:p>
            <a:pPr marL="285750" indent="-285750">
              <a:buFont typeface="Arial" panose="020B0604020202020204" pitchFamily="34" charset="0"/>
              <a:buChar char="•"/>
            </a:pPr>
            <a:r>
              <a:rPr lang="en-US" i="1" u="sng" dirty="0">
                <a:solidFill>
                  <a:schemeClr val="tx1">
                    <a:lumMod val="95000"/>
                    <a:lumOff val="5000"/>
                  </a:schemeClr>
                </a:solidFill>
              </a:rPr>
              <a:t>Review the resource material and slides prior to the exercise</a:t>
            </a:r>
          </a:p>
          <a:p>
            <a:pPr marL="742950" lvl="1" indent="-285750">
              <a:buFont typeface="Arial" panose="020B0604020202020204" pitchFamily="34" charset="0"/>
              <a:buChar char="•"/>
            </a:pPr>
            <a:r>
              <a:rPr lang="en-US" dirty="0">
                <a:solidFill>
                  <a:schemeClr val="tx1">
                    <a:lumMod val="95000"/>
                    <a:lumOff val="5000"/>
                  </a:schemeClr>
                </a:solidFill>
              </a:rPr>
              <a:t>Public health staff should brush up on their department response plans, and additional resources are available (see the next slide for a list)</a:t>
            </a:r>
          </a:p>
          <a:p>
            <a:pPr marL="285750" indent="-285750">
              <a:buFont typeface="Arial" panose="020B0604020202020204" pitchFamily="34" charset="0"/>
              <a:buChar char="•"/>
            </a:pPr>
            <a:r>
              <a:rPr lang="en-US" dirty="0">
                <a:solidFill>
                  <a:schemeClr val="tx1">
                    <a:lumMod val="95000"/>
                    <a:lumOff val="5000"/>
                  </a:schemeClr>
                </a:solidFill>
              </a:rPr>
              <a:t>If you are inviting a large number of people, having discussion among groups at tables and reporting out to the group key findings (like CDEpi does during trainings) may help manage discussion</a:t>
            </a:r>
          </a:p>
          <a:p>
            <a:pPr marL="285750" indent="-285750">
              <a:buFont typeface="Arial" panose="020B0604020202020204" pitchFamily="34" charset="0"/>
              <a:buChar char="•"/>
            </a:pPr>
            <a:r>
              <a:rPr lang="en-US" i="1" u="sng" dirty="0">
                <a:solidFill>
                  <a:schemeClr val="tx1">
                    <a:lumMod val="95000"/>
                    <a:lumOff val="5000"/>
                  </a:schemeClr>
                </a:solidFill>
              </a:rPr>
              <a:t>This is your exercise.  However, if you want to change aspects of the injects (prompts), be very cautious.  The guidance provided after each inject and discussion is very specific to the injects provided.  Changing the injects may alter what guidance is necessary.  </a:t>
            </a:r>
          </a:p>
        </p:txBody>
      </p:sp>
    </p:spTree>
    <p:extLst>
      <p:ext uri="{BB962C8B-B14F-4D97-AF65-F5344CB8AC3E}">
        <p14:creationId xmlns:p14="http://schemas.microsoft.com/office/powerpoint/2010/main" val="3528966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findings</a:t>
            </a:r>
          </a:p>
        </p:txBody>
      </p:sp>
      <p:sp>
        <p:nvSpPr>
          <p:cNvPr id="3" name="Content Placeholder 2"/>
          <p:cNvSpPr>
            <a:spLocks noGrp="1"/>
          </p:cNvSpPr>
          <p:nvPr>
            <p:ph idx="1"/>
          </p:nvPr>
        </p:nvSpPr>
        <p:spPr>
          <a:xfrm>
            <a:off x="677334" y="1560021"/>
            <a:ext cx="7661994" cy="4048299"/>
          </a:xfrm>
        </p:spPr>
        <p:txBody>
          <a:bodyPr>
            <a:normAutofit/>
          </a:bodyPr>
          <a:lstStyle/>
          <a:p>
            <a:pPr>
              <a:buFont typeface="Wingdings 3" panose="05040102010807070707" pitchFamily="18" charset="2"/>
              <a:buChar char=""/>
            </a:pPr>
            <a:r>
              <a:rPr lang="en-US" sz="2000" dirty="0"/>
              <a:t>The nurse is able to give you the demographics of the sick child, contact information of the parents, and that the parents plan to seek care in the local emergency room.  </a:t>
            </a:r>
          </a:p>
          <a:p>
            <a:pPr>
              <a:buFont typeface="Wingdings 3" panose="05040102010807070707" pitchFamily="18" charset="2"/>
              <a:buChar char=""/>
            </a:pPr>
            <a:r>
              <a:rPr lang="en-US" sz="2000" dirty="0"/>
              <a:t>She also states that the mother reports a fever of 104</a:t>
            </a:r>
            <a:r>
              <a:rPr lang="en-US" sz="2000" dirty="0">
                <a:latin typeface="Calibri" panose="020F0502020204030204" pitchFamily="34" charset="0"/>
                <a:cs typeface="Calibri" panose="020F0502020204030204" pitchFamily="34" charset="0"/>
              </a:rPr>
              <a:t>° </a:t>
            </a:r>
            <a:r>
              <a:rPr lang="en-US" sz="2000" dirty="0">
                <a:cs typeface="Calibri" panose="020F0502020204030204" pitchFamily="34" charset="0"/>
              </a:rPr>
              <a:t>F and the child is very lethargic.  </a:t>
            </a:r>
          </a:p>
          <a:p>
            <a:pPr>
              <a:buFont typeface="Wingdings 3" panose="05040102010807070707" pitchFamily="18" charset="2"/>
              <a:buChar char=""/>
            </a:pPr>
            <a:r>
              <a:rPr lang="en-US" sz="2000" dirty="0">
                <a:cs typeface="Calibri" panose="020F0502020204030204" pitchFamily="34" charset="0"/>
              </a:rPr>
              <a:t>The school has a religious exemption to all vaccines on file for the student.  </a:t>
            </a:r>
          </a:p>
          <a:p>
            <a:pPr>
              <a:buFont typeface="Wingdings 3" panose="05040102010807070707" pitchFamily="18" charset="2"/>
              <a:buChar char=""/>
            </a:pPr>
            <a:r>
              <a:rPr lang="en-US" sz="2000" dirty="0">
                <a:cs typeface="Calibri" panose="020F0502020204030204" pitchFamily="34" charset="0"/>
              </a:rPr>
              <a:t>She does not have exact information about the recent travel or rash, but the mother states the rash covers the child’s entire body, and that they returned from Indonesia about a week ago.</a:t>
            </a:r>
            <a:endParaRPr lang="en-US" sz="2000" dirty="0"/>
          </a:p>
          <a:p>
            <a:endParaRPr lang="en-US" dirty="0"/>
          </a:p>
        </p:txBody>
      </p:sp>
      <p:pic>
        <p:nvPicPr>
          <p:cNvPr id="4" name="Picture 3"/>
          <p:cNvPicPr>
            <a:picLocks noChangeAspect="1"/>
          </p:cNvPicPr>
          <p:nvPr/>
        </p:nvPicPr>
        <p:blipFill>
          <a:blip r:embed="rId2"/>
          <a:stretch>
            <a:fillRect/>
          </a:stretch>
        </p:blipFill>
        <p:spPr>
          <a:xfrm>
            <a:off x="8749746" y="409338"/>
            <a:ext cx="2970761" cy="2057527"/>
          </a:xfrm>
          <a:prstGeom prst="rect">
            <a:avLst/>
          </a:prstGeom>
        </p:spPr>
      </p:pic>
      <p:sp>
        <p:nvSpPr>
          <p:cNvPr id="5" name="TextBox 4">
            <a:extLst>
              <a:ext uri="{FF2B5EF4-FFF2-40B4-BE49-F238E27FC236}">
                <a16:creationId xmlns:a16="http://schemas.microsoft.com/office/drawing/2014/main" id="{E754224E-22C4-442E-B97F-C4C425288A47}"/>
              </a:ext>
            </a:extLst>
          </p:cNvPr>
          <p:cNvSpPr txBox="1"/>
          <p:nvPr/>
        </p:nvSpPr>
        <p:spPr>
          <a:xfrm>
            <a:off x="677334" y="5408815"/>
            <a:ext cx="6552522" cy="830997"/>
          </a:xfrm>
          <a:prstGeom prst="rect">
            <a:avLst/>
          </a:prstGeom>
          <a:noFill/>
        </p:spPr>
        <p:txBody>
          <a:bodyPr wrap="square" rtlCol="0">
            <a:spAutoFit/>
          </a:bodyPr>
          <a:lstStyle/>
          <a:p>
            <a:pPr marL="342900" indent="-342900">
              <a:buClr>
                <a:srgbClr val="C00000"/>
              </a:buClr>
              <a:buFont typeface="Wingdings 3" panose="05040102010807070707" pitchFamily="18" charset="2"/>
              <a:buChar char=""/>
            </a:pPr>
            <a:r>
              <a:rPr lang="en-US" sz="2400" dirty="0">
                <a:solidFill>
                  <a:srgbClr val="FF0000"/>
                </a:solidFill>
              </a:rPr>
              <a:t>What are your next steps?</a:t>
            </a:r>
          </a:p>
          <a:p>
            <a:pPr marL="800100" lvl="1" indent="-342900">
              <a:buClr>
                <a:srgbClr val="C00000"/>
              </a:buClr>
              <a:buFont typeface="Wingdings 3" panose="05040102010807070707" pitchFamily="18" charset="2"/>
              <a:buChar char=""/>
            </a:pPr>
            <a:r>
              <a:rPr lang="en-US" sz="2400" dirty="0">
                <a:solidFill>
                  <a:srgbClr val="FF0000"/>
                </a:solidFill>
              </a:rPr>
              <a:t>Suggested discussion length-5 </a:t>
            </a:r>
            <a:r>
              <a:rPr lang="en-US" sz="2400" dirty="0" err="1">
                <a:solidFill>
                  <a:srgbClr val="FF0000"/>
                </a:solidFill>
              </a:rPr>
              <a:t>mins</a:t>
            </a:r>
            <a:endParaRPr lang="en-US" sz="2400" dirty="0">
              <a:solidFill>
                <a:srgbClr val="FF0000"/>
              </a:solidFill>
            </a:endParaRPr>
          </a:p>
        </p:txBody>
      </p:sp>
    </p:spTree>
    <p:extLst>
      <p:ext uri="{BB962C8B-B14F-4D97-AF65-F5344CB8AC3E}">
        <p14:creationId xmlns:p14="http://schemas.microsoft.com/office/powerpoint/2010/main" val="2423154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Room Assessment</a:t>
            </a:r>
          </a:p>
        </p:txBody>
      </p:sp>
      <p:sp>
        <p:nvSpPr>
          <p:cNvPr id="3" name="Text Placeholder 2"/>
          <p:cNvSpPr>
            <a:spLocks noGrp="1"/>
          </p:cNvSpPr>
          <p:nvPr>
            <p:ph type="body" idx="1"/>
          </p:nvPr>
        </p:nvSpPr>
        <p:spPr>
          <a:xfrm>
            <a:off x="546205" y="1427497"/>
            <a:ext cx="9768227" cy="576262"/>
          </a:xfrm>
        </p:spPr>
        <p:txBody>
          <a:bodyPr/>
          <a:lstStyle/>
          <a:p>
            <a:pPr marL="457200" indent="-457200">
              <a:buClr>
                <a:srgbClr val="0070C0"/>
              </a:buClr>
              <a:buFont typeface="Wingdings 3" panose="05040102010807070707" pitchFamily="18" charset="2"/>
              <a:buChar char=""/>
            </a:pPr>
            <a:r>
              <a:rPr lang="en-US" i="1" dirty="0"/>
              <a:t>Public Health calls the ER, and finds the patient is already there.</a:t>
            </a:r>
          </a:p>
        </p:txBody>
      </p:sp>
      <p:sp>
        <p:nvSpPr>
          <p:cNvPr id="4" name="Content Placeholder 3"/>
          <p:cNvSpPr>
            <a:spLocks noGrp="1"/>
          </p:cNvSpPr>
          <p:nvPr>
            <p:ph sz="half" idx="2"/>
          </p:nvPr>
        </p:nvSpPr>
        <p:spPr>
          <a:xfrm>
            <a:off x="675745" y="2184504"/>
            <a:ext cx="9333887" cy="3462528"/>
          </a:xfrm>
        </p:spPr>
        <p:txBody>
          <a:bodyPr>
            <a:normAutofit/>
          </a:bodyPr>
          <a:lstStyle/>
          <a:p>
            <a:pPr lvl="1">
              <a:buFont typeface="Wingdings 3" panose="05040102010807070707" pitchFamily="18" charset="2"/>
              <a:buChar char=""/>
            </a:pPr>
            <a:r>
              <a:rPr lang="en-US" sz="2000" dirty="0">
                <a:latin typeface="+mj-lt"/>
              </a:rPr>
              <a:t>Currently, the patient is in a four-bed ER exam room</a:t>
            </a:r>
          </a:p>
          <a:p>
            <a:pPr lvl="1">
              <a:buFont typeface="Wingdings 3" panose="05040102010807070707" pitchFamily="18" charset="2"/>
              <a:buChar char=""/>
            </a:pPr>
            <a:r>
              <a:rPr lang="en-US" sz="2000" dirty="0">
                <a:latin typeface="+mj-lt"/>
              </a:rPr>
              <a:t>Mother and father are at bedside</a:t>
            </a:r>
          </a:p>
          <a:p>
            <a:pPr lvl="1">
              <a:buFont typeface="Wingdings 3" panose="05040102010807070707" pitchFamily="18" charset="2"/>
              <a:buChar char=""/>
            </a:pPr>
            <a:r>
              <a:rPr lang="en-US" sz="2000" dirty="0">
                <a:latin typeface="+mj-lt"/>
              </a:rPr>
              <a:t>Provider examination shows a maculopapular rash in the same stage of development across the body</a:t>
            </a:r>
          </a:p>
          <a:p>
            <a:pPr lvl="1">
              <a:buFont typeface="Wingdings 3" panose="05040102010807070707" pitchFamily="18" charset="2"/>
              <a:buChar char=""/>
            </a:pPr>
            <a:r>
              <a:rPr lang="en-US" sz="2000" dirty="0">
                <a:latin typeface="+mj-lt"/>
              </a:rPr>
              <a:t>No exudate or crusting is observed on the rash</a:t>
            </a:r>
          </a:p>
          <a:p>
            <a:pPr lvl="1">
              <a:buFont typeface="Wingdings 3" panose="05040102010807070707" pitchFamily="18" charset="2"/>
              <a:buChar char=""/>
            </a:pPr>
            <a:r>
              <a:rPr lang="en-US" sz="2000" dirty="0">
                <a:latin typeface="+mj-lt"/>
              </a:rPr>
              <a:t>White patches are present in the mouth on the gums</a:t>
            </a:r>
          </a:p>
          <a:p>
            <a:pPr lvl="1">
              <a:buFont typeface="Wingdings 3" panose="05040102010807070707" pitchFamily="18" charset="2"/>
              <a:buChar char=""/>
            </a:pPr>
            <a:r>
              <a:rPr lang="en-US" sz="2000" dirty="0">
                <a:latin typeface="+mj-lt"/>
              </a:rPr>
              <a:t>Eyes are reddened and watery</a:t>
            </a:r>
          </a:p>
          <a:p>
            <a:pPr lvl="1">
              <a:buFont typeface="Wingdings 3" panose="05040102010807070707" pitchFamily="18" charset="2"/>
              <a:buChar char=""/>
            </a:pPr>
            <a:r>
              <a:rPr lang="en-US" sz="2000" dirty="0">
                <a:latin typeface="+mj-lt"/>
              </a:rPr>
              <a:t>Fever is currently 102</a:t>
            </a:r>
            <a:r>
              <a:rPr lang="en-US" sz="2000" dirty="0">
                <a:latin typeface="+mj-lt"/>
                <a:cs typeface="Calibri" panose="020F0502020204030204" pitchFamily="34" charset="0"/>
              </a:rPr>
              <a:t>°</a:t>
            </a:r>
            <a:r>
              <a:rPr lang="en-US" sz="2000" dirty="0">
                <a:latin typeface="+mj-lt"/>
              </a:rPr>
              <a:t> F</a:t>
            </a:r>
          </a:p>
        </p:txBody>
      </p:sp>
      <p:sp>
        <p:nvSpPr>
          <p:cNvPr id="11" name="Text Placeholder 4">
            <a:extLst>
              <a:ext uri="{FF2B5EF4-FFF2-40B4-BE49-F238E27FC236}">
                <a16:creationId xmlns:a16="http://schemas.microsoft.com/office/drawing/2014/main" id="{436A2180-9C13-4F61-9CFF-41D0B20AA42B}"/>
              </a:ext>
            </a:extLst>
          </p:cNvPr>
          <p:cNvSpPr>
            <a:spLocks noGrp="1"/>
          </p:cNvSpPr>
          <p:nvPr>
            <p:ph type="body" sz="quarter" idx="3"/>
          </p:nvPr>
        </p:nvSpPr>
        <p:spPr>
          <a:xfrm>
            <a:off x="546205" y="5827777"/>
            <a:ext cx="9013431" cy="576262"/>
          </a:xfrm>
        </p:spPr>
        <p:txBody>
          <a:bodyPr/>
          <a:lstStyle/>
          <a:p>
            <a:pPr marL="457200" indent="-457200">
              <a:buClr>
                <a:srgbClr val="C00000"/>
              </a:buClr>
              <a:buFont typeface="Wingdings 3" panose="05040102010807070707" pitchFamily="18" charset="2"/>
              <a:buChar char=""/>
            </a:pPr>
            <a:r>
              <a:rPr lang="en-US" sz="2000" dirty="0">
                <a:solidFill>
                  <a:srgbClr val="FF0000"/>
                </a:solidFill>
              </a:rPr>
              <a:t>What additional information does public health need?</a:t>
            </a:r>
          </a:p>
          <a:p>
            <a:pPr marL="914400" lvl="1" indent="-457200">
              <a:buClr>
                <a:srgbClr val="C00000"/>
              </a:buClr>
              <a:buFont typeface="Wingdings 3" panose="05040102010807070707" pitchFamily="18" charset="2"/>
              <a:buChar char=""/>
            </a:pPr>
            <a:r>
              <a:rPr lang="en-US" sz="1800" dirty="0">
                <a:solidFill>
                  <a:srgbClr val="FF0000"/>
                </a:solidFill>
              </a:rPr>
              <a:t>Suggested discussion length-1-2 </a:t>
            </a:r>
            <a:r>
              <a:rPr lang="en-US" sz="1800" dirty="0" err="1">
                <a:solidFill>
                  <a:srgbClr val="FF0000"/>
                </a:solidFill>
              </a:rPr>
              <a:t>mins</a:t>
            </a:r>
            <a:endParaRPr lang="en-US" dirty="0">
              <a:solidFill>
                <a:srgbClr val="FF0000"/>
              </a:solidFill>
            </a:endParaRPr>
          </a:p>
        </p:txBody>
      </p:sp>
      <p:pic>
        <p:nvPicPr>
          <p:cNvPr id="6" name="Picture 5">
            <a:extLst>
              <a:ext uri="{FF2B5EF4-FFF2-40B4-BE49-F238E27FC236}">
                <a16:creationId xmlns:a16="http://schemas.microsoft.com/office/drawing/2014/main" id="{C8D2AF2F-9315-4267-9C34-FB69D72567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2370" y="4241560"/>
            <a:ext cx="1693603" cy="1693603"/>
          </a:xfrm>
          <a:prstGeom prst="rect">
            <a:avLst/>
          </a:prstGeom>
        </p:spPr>
      </p:pic>
    </p:spTree>
    <p:extLst>
      <p:ext uri="{BB962C8B-B14F-4D97-AF65-F5344CB8AC3E}">
        <p14:creationId xmlns:p14="http://schemas.microsoft.com/office/powerpoint/2010/main" val="3324633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Emergency Room Assessment</a:t>
            </a:r>
          </a:p>
        </p:txBody>
      </p:sp>
      <p:sp>
        <p:nvSpPr>
          <p:cNvPr id="6" name="Content Placeholder 5"/>
          <p:cNvSpPr>
            <a:spLocks noGrp="1"/>
          </p:cNvSpPr>
          <p:nvPr>
            <p:ph sz="quarter" idx="4"/>
          </p:nvPr>
        </p:nvSpPr>
        <p:spPr>
          <a:xfrm>
            <a:off x="677334" y="1743457"/>
            <a:ext cx="8596667" cy="4297906"/>
          </a:xfrm>
        </p:spPr>
        <p:txBody>
          <a:bodyPr>
            <a:normAutofit/>
          </a:bodyPr>
          <a:lstStyle/>
          <a:p>
            <a:pPr>
              <a:buClr>
                <a:srgbClr val="0070C0"/>
              </a:buClr>
            </a:pPr>
            <a:r>
              <a:rPr lang="en-US" sz="2000" i="1" dirty="0"/>
              <a:t>Details of travel history: dates, places visited</a:t>
            </a:r>
          </a:p>
          <a:p>
            <a:pPr>
              <a:buClr>
                <a:srgbClr val="0070C0"/>
              </a:buClr>
            </a:pPr>
            <a:r>
              <a:rPr lang="en-US" sz="2000" i="1" dirty="0"/>
              <a:t>Any recent international visitors? Visitors from out of state?</a:t>
            </a:r>
          </a:p>
          <a:p>
            <a:pPr>
              <a:buClr>
                <a:srgbClr val="0070C0"/>
              </a:buClr>
            </a:pPr>
            <a:r>
              <a:rPr lang="en-US" sz="2000" i="1" dirty="0"/>
              <a:t>Characteristics of the rash and other clinical symptoms</a:t>
            </a:r>
          </a:p>
          <a:p>
            <a:pPr>
              <a:buClr>
                <a:srgbClr val="0070C0"/>
              </a:buClr>
            </a:pPr>
            <a:r>
              <a:rPr lang="en-US" sz="2000" i="1" dirty="0"/>
              <a:t>What testing has been ordered?</a:t>
            </a:r>
          </a:p>
          <a:p>
            <a:pPr>
              <a:buClr>
                <a:srgbClr val="0070C0"/>
              </a:buClr>
            </a:pPr>
            <a:r>
              <a:rPr lang="en-US" sz="2000" i="1" dirty="0"/>
              <a:t>Resources that can be provided by public health to the hospital</a:t>
            </a:r>
          </a:p>
          <a:p>
            <a:pPr>
              <a:buClr>
                <a:srgbClr val="0070C0"/>
              </a:buClr>
            </a:pPr>
            <a:r>
              <a:rPr lang="en-US" sz="2000" i="1" dirty="0"/>
              <a:t>How should staff manage the patient for now?</a:t>
            </a:r>
          </a:p>
        </p:txBody>
      </p:sp>
    </p:spTree>
    <p:extLst>
      <p:ext uri="{BB962C8B-B14F-4D97-AF65-F5344CB8AC3E}">
        <p14:creationId xmlns:p14="http://schemas.microsoft.com/office/powerpoint/2010/main" val="36992752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707" y="318196"/>
            <a:ext cx="3854528" cy="828960"/>
          </a:xfrm>
        </p:spPr>
        <p:txBody>
          <a:bodyPr>
            <a:normAutofit/>
          </a:bodyPr>
          <a:lstStyle/>
          <a:p>
            <a:r>
              <a:rPr lang="en-US" sz="3600" dirty="0"/>
              <a:t>Travel History</a:t>
            </a:r>
          </a:p>
        </p:txBody>
      </p:sp>
      <p:sp>
        <p:nvSpPr>
          <p:cNvPr id="3" name="Content Placeholder 2"/>
          <p:cNvSpPr>
            <a:spLocks noGrp="1"/>
          </p:cNvSpPr>
          <p:nvPr>
            <p:ph idx="1"/>
          </p:nvPr>
        </p:nvSpPr>
        <p:spPr>
          <a:xfrm>
            <a:off x="700525" y="1478092"/>
            <a:ext cx="8321555" cy="4495988"/>
          </a:xfrm>
        </p:spPr>
        <p:txBody>
          <a:bodyPr>
            <a:normAutofit/>
          </a:bodyPr>
          <a:lstStyle/>
          <a:p>
            <a:pPr>
              <a:buClr>
                <a:srgbClr val="0070C0"/>
              </a:buClr>
            </a:pPr>
            <a:r>
              <a:rPr lang="en-US" sz="2000" i="1" dirty="0"/>
              <a:t>Ask for a travel history three to four weeks prior to the onset of symptoms:</a:t>
            </a:r>
          </a:p>
          <a:p>
            <a:pPr lvl="1">
              <a:buClr>
                <a:srgbClr val="0070C0"/>
              </a:buClr>
              <a:buFont typeface="Arial" panose="020B0604020202020204" pitchFamily="34" charset="0"/>
              <a:buChar char="•"/>
            </a:pPr>
            <a:r>
              <a:rPr lang="en-US" sz="1800" i="1" dirty="0"/>
              <a:t>International travel</a:t>
            </a:r>
          </a:p>
          <a:p>
            <a:pPr lvl="1">
              <a:buClr>
                <a:srgbClr val="0070C0"/>
              </a:buClr>
              <a:buFont typeface="Arial" panose="020B0604020202020204" pitchFamily="34" charset="0"/>
              <a:buChar char="•"/>
            </a:pPr>
            <a:r>
              <a:rPr lang="en-US" sz="1800" i="1" dirty="0"/>
              <a:t>Travel within the US</a:t>
            </a:r>
          </a:p>
          <a:p>
            <a:pPr>
              <a:buClr>
                <a:srgbClr val="0070C0"/>
              </a:buClr>
            </a:pPr>
            <a:r>
              <a:rPr lang="en-US" sz="2000" i="1" dirty="0"/>
              <a:t>Identify dates of travel and individuals with whom they have traveled</a:t>
            </a:r>
          </a:p>
          <a:p>
            <a:pPr lvl="1">
              <a:buClr>
                <a:srgbClr val="0070C0"/>
              </a:buClr>
              <a:buFont typeface="Arial" panose="020B0604020202020204" pitchFamily="34" charset="0"/>
              <a:buChar char="•"/>
            </a:pPr>
            <a:r>
              <a:rPr lang="en-US" sz="1800" i="1" dirty="0"/>
              <a:t>Is anyone else similarly ill?  Where are they?</a:t>
            </a:r>
          </a:p>
          <a:p>
            <a:pPr lvl="1">
              <a:buClr>
                <a:srgbClr val="0070C0"/>
              </a:buClr>
              <a:buFont typeface="Arial" panose="020B0604020202020204" pitchFamily="34" charset="0"/>
              <a:buChar char="•"/>
            </a:pPr>
            <a:r>
              <a:rPr lang="en-US" sz="1800" i="1" dirty="0"/>
              <a:t>Were you around anyone who was ill?</a:t>
            </a:r>
          </a:p>
          <a:p>
            <a:pPr lvl="1">
              <a:buClr>
                <a:srgbClr val="0070C0"/>
              </a:buClr>
              <a:buFont typeface="Arial" panose="020B0604020202020204" pitchFamily="34" charset="0"/>
              <a:buChar char="•"/>
            </a:pPr>
            <a:r>
              <a:rPr lang="en-US" sz="1800" i="1" dirty="0"/>
              <a:t>If so, where were they?</a:t>
            </a:r>
          </a:p>
        </p:txBody>
      </p:sp>
    </p:spTree>
    <p:extLst>
      <p:ext uri="{BB962C8B-B14F-4D97-AF65-F5344CB8AC3E}">
        <p14:creationId xmlns:p14="http://schemas.microsoft.com/office/powerpoint/2010/main" val="3573148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707" y="318196"/>
            <a:ext cx="3854528" cy="828960"/>
          </a:xfrm>
        </p:spPr>
        <p:txBody>
          <a:bodyPr>
            <a:normAutofit/>
          </a:bodyPr>
          <a:lstStyle/>
          <a:p>
            <a:r>
              <a:rPr lang="en-US" sz="3600" dirty="0"/>
              <a:t>Travel History</a:t>
            </a:r>
          </a:p>
        </p:txBody>
      </p:sp>
      <p:pic>
        <p:nvPicPr>
          <p:cNvPr id="6" name="Picture 5" descr="301 Moved Permanentl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7631" y="4213955"/>
            <a:ext cx="3800785" cy="2464042"/>
          </a:xfrm>
          <a:prstGeom prst="rect">
            <a:avLst/>
          </a:prstGeom>
        </p:spPr>
      </p:pic>
      <p:sp>
        <p:nvSpPr>
          <p:cNvPr id="7" name="Content Placeholder 2"/>
          <p:cNvSpPr txBox="1">
            <a:spLocks/>
          </p:cNvSpPr>
          <p:nvPr/>
        </p:nvSpPr>
        <p:spPr>
          <a:xfrm>
            <a:off x="397348" y="1279949"/>
            <a:ext cx="8868571" cy="314574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Clr>
                <a:srgbClr val="C00000"/>
              </a:buClr>
              <a:buNone/>
            </a:pPr>
            <a:r>
              <a:rPr lang="en-US" sz="2000" dirty="0"/>
              <a:t>When asked, the patient and her family tells you that the entire family left for Indonesia one month ago to join a church mission group in Jakarta.  </a:t>
            </a:r>
          </a:p>
          <a:p>
            <a:pPr lvl="1">
              <a:buFont typeface="Wingdings 3" panose="05040102010807070707" pitchFamily="18" charset="2"/>
              <a:buChar char=""/>
            </a:pPr>
            <a:r>
              <a:rPr lang="en-US" sz="1800" dirty="0"/>
              <a:t>Their activities there consisted of building a school, and they stayed in a camp near the building site. </a:t>
            </a:r>
          </a:p>
          <a:p>
            <a:pPr lvl="1">
              <a:buFont typeface="Wingdings 3" panose="05040102010807070707" pitchFamily="18" charset="2"/>
              <a:buChar char=""/>
            </a:pPr>
            <a:r>
              <a:rPr lang="en-US" sz="1800" dirty="0"/>
              <a:t>They returned exactly one week ago and have not been out of town since then.</a:t>
            </a:r>
          </a:p>
          <a:p>
            <a:pPr lvl="1">
              <a:buFont typeface="Wingdings 3" panose="05040102010807070707" pitchFamily="18" charset="2"/>
              <a:buChar char=""/>
            </a:pPr>
            <a:r>
              <a:rPr lang="en-US" sz="1800" dirty="0"/>
              <a:t>No one else is ill within her family, but they were around a number of similarly ill children while in Jakarta. The cause of their illness is not known.</a:t>
            </a:r>
          </a:p>
        </p:txBody>
      </p:sp>
      <p:sp>
        <p:nvSpPr>
          <p:cNvPr id="5" name="Text Placeholder 4">
            <a:extLst>
              <a:ext uri="{FF2B5EF4-FFF2-40B4-BE49-F238E27FC236}">
                <a16:creationId xmlns:a16="http://schemas.microsoft.com/office/drawing/2014/main" id="{436A2180-9C13-4F61-9CFF-41D0B20AA42B}"/>
              </a:ext>
            </a:extLst>
          </p:cNvPr>
          <p:cNvSpPr>
            <a:spLocks noGrp="1"/>
          </p:cNvSpPr>
          <p:nvPr>
            <p:ph type="body" sz="quarter" idx="4294967295"/>
          </p:nvPr>
        </p:nvSpPr>
        <p:spPr>
          <a:xfrm>
            <a:off x="281857" y="4314305"/>
            <a:ext cx="6981265" cy="949410"/>
          </a:xfrm>
          <a:prstGeom prst="rect">
            <a:avLst/>
          </a:prstGeom>
        </p:spPr>
        <p:txBody>
          <a:bodyPr>
            <a:normAutofit fontScale="92500" lnSpcReduction="20000"/>
          </a:bodyPr>
          <a:lstStyle/>
          <a:p>
            <a:pPr marL="457200" indent="-457200">
              <a:buClr>
                <a:srgbClr val="C00000"/>
              </a:buClr>
              <a:buFont typeface="Wingdings 3" panose="05040102010807070707" pitchFamily="18" charset="2"/>
              <a:buChar char=""/>
            </a:pPr>
            <a:r>
              <a:rPr lang="en-US" sz="2000" dirty="0">
                <a:solidFill>
                  <a:srgbClr val="FF0000"/>
                </a:solidFill>
              </a:rPr>
              <a:t>What else would the healthcare provider/hospital and public health like to know about the rash?</a:t>
            </a:r>
          </a:p>
          <a:p>
            <a:pPr marL="914400" lvl="1" indent="-457200">
              <a:buClr>
                <a:srgbClr val="C00000"/>
              </a:buClr>
              <a:buFont typeface="Wingdings 3" panose="05040102010807070707" pitchFamily="18" charset="2"/>
              <a:buChar char=""/>
            </a:pPr>
            <a:r>
              <a:rPr lang="en-US" sz="1800" dirty="0">
                <a:solidFill>
                  <a:srgbClr val="FF0000"/>
                </a:solidFill>
              </a:rPr>
              <a:t>Suggested discussion length-1-2 </a:t>
            </a:r>
            <a:r>
              <a:rPr lang="en-US" sz="1800" dirty="0" err="1">
                <a:solidFill>
                  <a:srgbClr val="FF0000"/>
                </a:solidFill>
              </a:rPr>
              <a:t>mins</a:t>
            </a:r>
            <a:endParaRPr lang="en-US" dirty="0">
              <a:solidFill>
                <a:srgbClr val="FF0000"/>
              </a:solidFill>
            </a:endParaRPr>
          </a:p>
        </p:txBody>
      </p:sp>
    </p:spTree>
    <p:extLst>
      <p:ext uri="{BB962C8B-B14F-4D97-AF65-F5344CB8AC3E}">
        <p14:creationId xmlns:p14="http://schemas.microsoft.com/office/powerpoint/2010/main" val="2659012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Rash Characteristics-What to Ask</a:t>
            </a:r>
          </a:p>
        </p:txBody>
      </p:sp>
      <p:sp>
        <p:nvSpPr>
          <p:cNvPr id="3" name="Text Placeholder 2"/>
          <p:cNvSpPr>
            <a:spLocks noGrp="1"/>
          </p:cNvSpPr>
          <p:nvPr>
            <p:ph type="body" idx="1"/>
          </p:nvPr>
        </p:nvSpPr>
        <p:spPr>
          <a:xfrm>
            <a:off x="677334" y="1254896"/>
            <a:ext cx="4185623" cy="576262"/>
          </a:xfrm>
        </p:spPr>
        <p:txBody>
          <a:bodyPr/>
          <a:lstStyle/>
          <a:p>
            <a:r>
              <a:rPr lang="en-US" dirty="0"/>
              <a:t>Physical appearance</a:t>
            </a:r>
          </a:p>
        </p:txBody>
      </p:sp>
      <p:sp>
        <p:nvSpPr>
          <p:cNvPr id="4" name="Content Placeholder 3"/>
          <p:cNvSpPr>
            <a:spLocks noGrp="1"/>
          </p:cNvSpPr>
          <p:nvPr>
            <p:ph sz="half" idx="2"/>
          </p:nvPr>
        </p:nvSpPr>
        <p:spPr>
          <a:xfrm>
            <a:off x="677334" y="1831158"/>
            <a:ext cx="4185623" cy="4167306"/>
          </a:xfrm>
        </p:spPr>
        <p:txBody>
          <a:bodyPr>
            <a:normAutofit/>
          </a:bodyPr>
          <a:lstStyle/>
          <a:p>
            <a:pPr>
              <a:buClr>
                <a:srgbClr val="0070C0"/>
              </a:buClr>
              <a:buFont typeface="Wingdings 3" panose="05040102010807070707" pitchFamily="18" charset="2"/>
              <a:buChar char=""/>
            </a:pPr>
            <a:r>
              <a:rPr lang="en-US" sz="2000" i="1" dirty="0"/>
              <a:t>Is there any fluid coming from the rash?</a:t>
            </a:r>
          </a:p>
          <a:p>
            <a:pPr>
              <a:buClr>
                <a:srgbClr val="0070C0"/>
              </a:buClr>
              <a:buFont typeface="Wingdings 3" panose="05040102010807070707" pitchFamily="18" charset="2"/>
              <a:buChar char=""/>
            </a:pPr>
            <a:r>
              <a:rPr lang="en-US" sz="2000" i="1" dirty="0"/>
              <a:t>Is there scabs or crusting present?</a:t>
            </a:r>
          </a:p>
          <a:p>
            <a:pPr>
              <a:buClr>
                <a:srgbClr val="0070C0"/>
              </a:buClr>
              <a:buFont typeface="Wingdings 3" panose="05040102010807070707" pitchFamily="18" charset="2"/>
              <a:buChar char=""/>
            </a:pPr>
            <a:r>
              <a:rPr lang="en-US" sz="2000" i="1" dirty="0"/>
              <a:t>Is it painful/itchy/burning, etc.?</a:t>
            </a:r>
          </a:p>
          <a:p>
            <a:pPr>
              <a:buClr>
                <a:srgbClr val="0070C0"/>
              </a:buClr>
              <a:buFont typeface="Wingdings 3" panose="05040102010807070707" pitchFamily="18" charset="2"/>
              <a:buChar char=""/>
            </a:pPr>
            <a:r>
              <a:rPr lang="en-US" sz="2000" i="1" dirty="0"/>
              <a:t>Is it mostly vesicular, </a:t>
            </a:r>
            <a:r>
              <a:rPr lang="en-US" sz="2000" i="1" dirty="0" err="1"/>
              <a:t>papular</a:t>
            </a:r>
            <a:r>
              <a:rPr lang="en-US" sz="2000" i="1" dirty="0"/>
              <a:t>, macular, or a mixture of each?</a:t>
            </a:r>
          </a:p>
          <a:p>
            <a:pPr>
              <a:buClr>
                <a:srgbClr val="0070C0"/>
              </a:buClr>
              <a:buFont typeface="Wingdings 3" panose="05040102010807070707" pitchFamily="18" charset="2"/>
              <a:buChar char=""/>
            </a:pPr>
            <a:r>
              <a:rPr lang="en-US" sz="2000" i="1" dirty="0"/>
              <a:t>What color is it in general?</a:t>
            </a:r>
          </a:p>
          <a:p>
            <a:pPr>
              <a:buClr>
                <a:srgbClr val="0070C0"/>
              </a:buClr>
              <a:buFont typeface="Wingdings 3" panose="05040102010807070707" pitchFamily="18" charset="2"/>
              <a:buChar char=""/>
            </a:pPr>
            <a:r>
              <a:rPr lang="en-US" sz="2000" i="1" dirty="0"/>
              <a:t>Is it peeling, cracked, or does it have open areas?</a:t>
            </a:r>
          </a:p>
        </p:txBody>
      </p:sp>
      <p:sp>
        <p:nvSpPr>
          <p:cNvPr id="5" name="Text Placeholder 4"/>
          <p:cNvSpPr>
            <a:spLocks noGrp="1"/>
          </p:cNvSpPr>
          <p:nvPr>
            <p:ph type="body" sz="quarter" idx="3"/>
          </p:nvPr>
        </p:nvSpPr>
        <p:spPr>
          <a:xfrm>
            <a:off x="5150932" y="1254896"/>
            <a:ext cx="4185618" cy="576262"/>
          </a:xfrm>
        </p:spPr>
        <p:txBody>
          <a:bodyPr/>
          <a:lstStyle/>
          <a:p>
            <a:r>
              <a:rPr lang="en-US" dirty="0"/>
              <a:t>Onset characteristics</a:t>
            </a:r>
          </a:p>
        </p:txBody>
      </p:sp>
      <p:sp>
        <p:nvSpPr>
          <p:cNvPr id="6" name="Content Placeholder 5"/>
          <p:cNvSpPr>
            <a:spLocks noGrp="1"/>
          </p:cNvSpPr>
          <p:nvPr>
            <p:ph sz="quarter" idx="4"/>
          </p:nvPr>
        </p:nvSpPr>
        <p:spPr>
          <a:xfrm>
            <a:off x="5150933" y="1831158"/>
            <a:ext cx="4185617" cy="4008810"/>
          </a:xfrm>
        </p:spPr>
        <p:txBody>
          <a:bodyPr>
            <a:normAutofit/>
          </a:bodyPr>
          <a:lstStyle/>
          <a:p>
            <a:pPr>
              <a:buClr>
                <a:srgbClr val="0070C0"/>
              </a:buClr>
              <a:buFont typeface="Wingdings 3" panose="05040102010807070707" pitchFamily="18" charset="2"/>
              <a:buChar char=""/>
            </a:pPr>
            <a:r>
              <a:rPr lang="en-US" sz="2000" i="1" dirty="0"/>
              <a:t>Where did the rash start?</a:t>
            </a:r>
          </a:p>
          <a:p>
            <a:pPr>
              <a:buClr>
                <a:srgbClr val="0070C0"/>
              </a:buClr>
              <a:buFont typeface="Wingdings 3" panose="05040102010807070707" pitchFamily="18" charset="2"/>
              <a:buChar char=""/>
            </a:pPr>
            <a:r>
              <a:rPr lang="en-US" sz="2000" i="1" dirty="0"/>
              <a:t>Where is it distributed on the body?</a:t>
            </a:r>
          </a:p>
          <a:p>
            <a:pPr>
              <a:buClr>
                <a:srgbClr val="0070C0"/>
              </a:buClr>
              <a:buFont typeface="Wingdings 3" panose="05040102010807070707" pitchFamily="18" charset="2"/>
              <a:buChar char=""/>
            </a:pPr>
            <a:r>
              <a:rPr lang="en-US" sz="2000" i="1" dirty="0"/>
              <a:t>How quickly did it develop?</a:t>
            </a:r>
          </a:p>
          <a:p>
            <a:pPr>
              <a:buClr>
                <a:srgbClr val="0070C0"/>
              </a:buClr>
              <a:buFont typeface="Wingdings 3" panose="05040102010807070707" pitchFamily="18" charset="2"/>
              <a:buChar char=""/>
            </a:pPr>
            <a:r>
              <a:rPr lang="en-US" sz="2000" i="1" dirty="0"/>
              <a:t>Did the appearance change over time?</a:t>
            </a:r>
          </a:p>
        </p:txBody>
      </p:sp>
    </p:spTree>
    <p:extLst>
      <p:ext uri="{BB962C8B-B14F-4D97-AF65-F5344CB8AC3E}">
        <p14:creationId xmlns:p14="http://schemas.microsoft.com/office/powerpoint/2010/main" val="2404144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Rash Characteristics</a:t>
            </a:r>
          </a:p>
        </p:txBody>
      </p:sp>
      <p:sp>
        <p:nvSpPr>
          <p:cNvPr id="7" name="Content Placeholder 5"/>
          <p:cNvSpPr txBox="1">
            <a:spLocks/>
          </p:cNvSpPr>
          <p:nvPr/>
        </p:nvSpPr>
        <p:spPr>
          <a:xfrm>
            <a:off x="677334" y="1712009"/>
            <a:ext cx="8523503" cy="330411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000" dirty="0"/>
              <a:t>When asked, the patient’s parents tell you:</a:t>
            </a:r>
          </a:p>
          <a:p>
            <a:pPr>
              <a:buFont typeface="Wingdings 3" panose="05040102010807070707" pitchFamily="18" charset="2"/>
              <a:buChar char=""/>
            </a:pPr>
            <a:r>
              <a:rPr lang="en-US" sz="2000" dirty="0"/>
              <a:t>The rash started two days ago</a:t>
            </a:r>
          </a:p>
          <a:p>
            <a:pPr>
              <a:buFont typeface="Wingdings 3" panose="05040102010807070707" pitchFamily="18" charset="2"/>
              <a:buChar char=""/>
            </a:pPr>
            <a:r>
              <a:rPr lang="en-US" sz="2000" dirty="0"/>
              <a:t>The rash is red in color, and it started on the patient’s hairline. </a:t>
            </a:r>
          </a:p>
          <a:p>
            <a:pPr>
              <a:buFont typeface="Wingdings 3" panose="05040102010807070707" pitchFamily="18" charset="2"/>
              <a:buChar char=""/>
            </a:pPr>
            <a:r>
              <a:rPr lang="en-US" sz="2000" dirty="0"/>
              <a:t>The rash spread quickly to the rest of the patient’s body. </a:t>
            </a:r>
          </a:p>
          <a:p>
            <a:pPr>
              <a:buFont typeface="Wingdings 3" panose="05040102010807070707" pitchFamily="18" charset="2"/>
              <a:buChar char=""/>
            </a:pPr>
            <a:r>
              <a:rPr lang="en-US" sz="2000" dirty="0"/>
              <a:t>Her skin is intact without drainage from the lesions. </a:t>
            </a:r>
          </a:p>
          <a:p>
            <a:pPr>
              <a:buFont typeface="Wingdings 3" panose="05040102010807070707" pitchFamily="18" charset="2"/>
              <a:buChar char=""/>
            </a:pPr>
            <a:r>
              <a:rPr lang="en-US" sz="2000" dirty="0"/>
              <a:t>The fever started two days before the rash.</a:t>
            </a:r>
          </a:p>
        </p:txBody>
      </p:sp>
    </p:spTree>
    <p:extLst>
      <p:ext uri="{BB962C8B-B14F-4D97-AF65-F5344CB8AC3E}">
        <p14:creationId xmlns:p14="http://schemas.microsoft.com/office/powerpoint/2010/main" val="2199500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provider suspects the following conditions based on presentation:</a:t>
            </a:r>
          </a:p>
        </p:txBody>
      </p:sp>
      <p:sp>
        <p:nvSpPr>
          <p:cNvPr id="3" name="Content Placeholder 2"/>
          <p:cNvSpPr>
            <a:spLocks noGrp="1"/>
          </p:cNvSpPr>
          <p:nvPr>
            <p:ph idx="1"/>
          </p:nvPr>
        </p:nvSpPr>
        <p:spPr/>
        <p:txBody>
          <a:bodyPr>
            <a:normAutofit/>
          </a:bodyPr>
          <a:lstStyle/>
          <a:p>
            <a:pPr>
              <a:buFont typeface="Wingdings 3" panose="05040102010807070707" pitchFamily="18" charset="2"/>
              <a:buChar char=""/>
            </a:pPr>
            <a:r>
              <a:rPr lang="en-US" dirty="0"/>
              <a:t>Rubella (German measles)</a:t>
            </a:r>
          </a:p>
          <a:p>
            <a:pPr>
              <a:buFont typeface="Wingdings 3" panose="05040102010807070707" pitchFamily="18" charset="2"/>
              <a:buChar char=""/>
            </a:pPr>
            <a:r>
              <a:rPr lang="en-US" dirty="0" err="1"/>
              <a:t>Rubeola</a:t>
            </a:r>
            <a:r>
              <a:rPr lang="en-US" dirty="0"/>
              <a:t> (Measles)</a:t>
            </a:r>
          </a:p>
          <a:p>
            <a:pPr>
              <a:buFont typeface="Wingdings 3" panose="05040102010807070707" pitchFamily="18" charset="2"/>
              <a:buChar char=""/>
            </a:pPr>
            <a:r>
              <a:rPr lang="en-US" dirty="0"/>
              <a:t>Varicella (chickenpox)</a:t>
            </a:r>
          </a:p>
          <a:p>
            <a:pPr>
              <a:buFont typeface="Wingdings 3" panose="05040102010807070707" pitchFamily="18" charset="2"/>
              <a:buChar char=""/>
            </a:pPr>
            <a:r>
              <a:rPr lang="en-US" b="1" dirty="0"/>
              <a:t>Measles and German measles are most likely based on presentation and exposure </a:t>
            </a:r>
          </a:p>
          <a:p>
            <a:pPr lvl="1">
              <a:buFont typeface="Arial" panose="020B0604020202020204" pitchFamily="34" charset="0"/>
              <a:buChar char="•"/>
            </a:pPr>
            <a:r>
              <a:rPr lang="en-US" dirty="0"/>
              <a:t>Indonesia has ongoing measles and German measles activity (endemic transmission)</a:t>
            </a:r>
          </a:p>
          <a:p>
            <a:pPr lvl="1">
              <a:buFont typeface="Arial" panose="020B0604020202020204" pitchFamily="34" charset="0"/>
              <a:buChar char="•"/>
            </a:pPr>
            <a:r>
              <a:rPr lang="en-US" dirty="0"/>
              <a:t>Chickenpox  also a possibility with local exposure, but rash is not typical of chickenpox</a:t>
            </a:r>
          </a:p>
          <a:p>
            <a:pPr>
              <a:buFont typeface="Arial" panose="020B0604020202020204" pitchFamily="34" charset="0"/>
              <a:buChar char="•"/>
            </a:pPr>
            <a:r>
              <a:rPr lang="en-US" dirty="0"/>
              <a:t>Other conditions are a possibility, but are not pertinent to this exercise</a:t>
            </a:r>
          </a:p>
        </p:txBody>
      </p:sp>
    </p:spTree>
    <p:extLst>
      <p:ext uri="{BB962C8B-B14F-4D97-AF65-F5344CB8AC3E}">
        <p14:creationId xmlns:p14="http://schemas.microsoft.com/office/powerpoint/2010/main" val="2654522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51844"/>
            <a:ext cx="8596668" cy="660400"/>
          </a:xfrm>
        </p:spPr>
        <p:txBody>
          <a:bodyPr/>
          <a:lstStyle/>
          <a:p>
            <a:r>
              <a:rPr lang="en-US" dirty="0"/>
              <a:t>Rubella and Measles Rash Characteristics</a:t>
            </a:r>
          </a:p>
        </p:txBody>
      </p:sp>
      <p:pic>
        <p:nvPicPr>
          <p:cNvPr id="3" name="Picture 2"/>
          <p:cNvPicPr>
            <a:picLocks noChangeAspect="1"/>
          </p:cNvPicPr>
          <p:nvPr/>
        </p:nvPicPr>
        <p:blipFill>
          <a:blip r:embed="rId2"/>
          <a:stretch>
            <a:fillRect/>
          </a:stretch>
        </p:blipFill>
        <p:spPr>
          <a:xfrm>
            <a:off x="982134" y="1270000"/>
            <a:ext cx="4498200" cy="5010700"/>
          </a:xfrm>
          <a:prstGeom prst="rect">
            <a:avLst/>
          </a:prstGeom>
        </p:spPr>
      </p:pic>
      <p:pic>
        <p:nvPicPr>
          <p:cNvPr id="4" name="Picture 3"/>
          <p:cNvPicPr>
            <a:picLocks noChangeAspect="1"/>
          </p:cNvPicPr>
          <p:nvPr/>
        </p:nvPicPr>
        <p:blipFill>
          <a:blip r:embed="rId3"/>
          <a:stretch>
            <a:fillRect/>
          </a:stretch>
        </p:blipFill>
        <p:spPr>
          <a:xfrm>
            <a:off x="6478386" y="1028975"/>
            <a:ext cx="2510971" cy="5492750"/>
          </a:xfrm>
          <a:prstGeom prst="rect">
            <a:avLst/>
          </a:prstGeom>
        </p:spPr>
      </p:pic>
      <p:sp>
        <p:nvSpPr>
          <p:cNvPr id="5" name="TextBox 4"/>
          <p:cNvSpPr txBox="1"/>
          <p:nvPr/>
        </p:nvSpPr>
        <p:spPr>
          <a:xfrm>
            <a:off x="3724102" y="2221468"/>
            <a:ext cx="4360887" cy="369332"/>
          </a:xfrm>
          <a:prstGeom prst="rect">
            <a:avLst/>
          </a:prstGeom>
          <a:noFill/>
        </p:spPr>
        <p:txBody>
          <a:bodyPr wrap="square" rtlCol="0">
            <a:spAutoFit/>
          </a:bodyPr>
          <a:lstStyle/>
          <a:p>
            <a:r>
              <a:rPr lang="en-US" dirty="0">
                <a:solidFill>
                  <a:schemeClr val="bg1"/>
                </a:solidFill>
              </a:rPr>
              <a:t>Rubella</a:t>
            </a:r>
          </a:p>
        </p:txBody>
      </p:sp>
    </p:spTree>
    <p:extLst>
      <p:ext uri="{BB962C8B-B14F-4D97-AF65-F5344CB8AC3E}">
        <p14:creationId xmlns:p14="http://schemas.microsoft.com/office/powerpoint/2010/main" val="226733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16864"/>
          </a:xfrm>
        </p:spPr>
        <p:txBody>
          <a:bodyPr>
            <a:normAutofit fontScale="90000"/>
          </a:bodyPr>
          <a:lstStyle/>
          <a:p>
            <a:r>
              <a:rPr lang="en-US" dirty="0"/>
              <a:t>Measles vs. Rubella: Signs and Symptoms</a:t>
            </a:r>
            <a:br>
              <a:rPr lang="en-US" dirty="0"/>
            </a:br>
            <a:endParaRPr lang="en-US" dirty="0"/>
          </a:p>
        </p:txBody>
      </p:sp>
      <p:pic>
        <p:nvPicPr>
          <p:cNvPr id="3" name="Picture 2"/>
          <p:cNvPicPr>
            <a:picLocks noChangeAspect="1"/>
          </p:cNvPicPr>
          <p:nvPr/>
        </p:nvPicPr>
        <p:blipFill>
          <a:blip r:embed="rId2"/>
          <a:stretch>
            <a:fillRect/>
          </a:stretch>
        </p:blipFill>
        <p:spPr>
          <a:xfrm>
            <a:off x="1849429" y="1220123"/>
            <a:ext cx="6054021" cy="5275227"/>
          </a:xfrm>
          <a:prstGeom prst="rect">
            <a:avLst/>
          </a:prstGeom>
        </p:spPr>
      </p:pic>
    </p:spTree>
    <p:extLst>
      <p:ext uri="{BB962C8B-B14F-4D97-AF65-F5344CB8AC3E}">
        <p14:creationId xmlns:p14="http://schemas.microsoft.com/office/powerpoint/2010/main" val="166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5" y="85898"/>
            <a:ext cx="8596668" cy="786938"/>
          </a:xfrm>
        </p:spPr>
        <p:txBody>
          <a:bodyPr>
            <a:normAutofit/>
          </a:bodyPr>
          <a:lstStyle/>
          <a:p>
            <a:r>
              <a:rPr lang="en-US" dirty="0"/>
              <a:t>Resources-Review</a:t>
            </a:r>
          </a:p>
        </p:txBody>
      </p:sp>
      <p:sp>
        <p:nvSpPr>
          <p:cNvPr id="3" name="Text Placeholder 2"/>
          <p:cNvSpPr>
            <a:spLocks noGrp="1"/>
          </p:cNvSpPr>
          <p:nvPr>
            <p:ph type="body" idx="1"/>
          </p:nvPr>
        </p:nvSpPr>
        <p:spPr>
          <a:xfrm>
            <a:off x="735524" y="1305098"/>
            <a:ext cx="8596668" cy="5284904"/>
          </a:xfrm>
        </p:spPr>
        <p:txBody>
          <a:bodyPr>
            <a:normAutofit lnSpcReduction="10000"/>
          </a:bodyPr>
          <a:lstStyle/>
          <a:p>
            <a:pPr lvl="0"/>
            <a:r>
              <a:rPr lang="en-US" dirty="0">
                <a:solidFill>
                  <a:schemeClr val="tx1"/>
                </a:solidFill>
              </a:rPr>
              <a:t>Montana Code Annotated (MCA) </a:t>
            </a:r>
            <a:endParaRPr lang="en-US" sz="2800" dirty="0">
              <a:solidFill>
                <a:schemeClr val="tx1"/>
              </a:solidFill>
            </a:endParaRPr>
          </a:p>
          <a:p>
            <a:pPr lvl="1"/>
            <a:r>
              <a:rPr lang="en-US" dirty="0">
                <a:solidFill>
                  <a:schemeClr val="tx1"/>
                </a:solidFill>
              </a:rPr>
              <a:t>MCA 50-1-102, General Powers and Duties</a:t>
            </a:r>
            <a:endParaRPr lang="en-US" sz="2800" dirty="0">
              <a:solidFill>
                <a:schemeClr val="tx1"/>
              </a:solidFill>
            </a:endParaRPr>
          </a:p>
          <a:p>
            <a:pPr lvl="1"/>
            <a:r>
              <a:rPr lang="en-US" dirty="0">
                <a:solidFill>
                  <a:schemeClr val="tx1"/>
                </a:solidFill>
              </a:rPr>
              <a:t>MCA 50-2-116, Powers and Duties of Local Boards of Health</a:t>
            </a:r>
            <a:endParaRPr lang="en-US" sz="2800" dirty="0">
              <a:solidFill>
                <a:schemeClr val="tx1"/>
              </a:solidFill>
            </a:endParaRPr>
          </a:p>
          <a:p>
            <a:pPr lvl="1"/>
            <a:r>
              <a:rPr lang="en-US" dirty="0">
                <a:solidFill>
                  <a:schemeClr val="tx1"/>
                </a:solidFill>
              </a:rPr>
              <a:t>MCA 50-2-118, Powers and Duties of Local Health Officers</a:t>
            </a:r>
            <a:endParaRPr lang="en-US" sz="2800" dirty="0">
              <a:solidFill>
                <a:schemeClr val="tx1"/>
              </a:solidFill>
            </a:endParaRPr>
          </a:p>
          <a:p>
            <a:pPr lvl="1"/>
            <a:r>
              <a:rPr lang="en-US" dirty="0">
                <a:solidFill>
                  <a:schemeClr val="tx1"/>
                </a:solidFill>
              </a:rPr>
              <a:t>MCA Title 50, Chapter 16 -- Health Care Information</a:t>
            </a:r>
            <a:endParaRPr lang="en-US" sz="2800" dirty="0">
              <a:solidFill>
                <a:schemeClr val="tx1"/>
              </a:solidFill>
            </a:endParaRPr>
          </a:p>
          <a:p>
            <a:pPr lvl="0"/>
            <a:r>
              <a:rPr lang="en-US" dirty="0"/>
              <a:t>Administrative Rules of Montana (ARM), 37.114.101 to 1016 </a:t>
            </a:r>
            <a:endParaRPr lang="en-US" sz="2800" dirty="0"/>
          </a:p>
          <a:p>
            <a:pPr lvl="0"/>
            <a:r>
              <a:rPr lang="en-US" dirty="0"/>
              <a:t>Control of Communicable Disease Manual (CCDM) adopted by reference in ARM 37.114.201(2) </a:t>
            </a:r>
            <a:endParaRPr lang="en-US" sz="2800" dirty="0"/>
          </a:p>
          <a:p>
            <a:pPr lvl="0"/>
            <a:r>
              <a:rPr lang="en-US" dirty="0"/>
              <a:t>“Guidelines for Isolation Precautions in Hospitals.” Adopted by reference in ARM 37.114.101(9)</a:t>
            </a:r>
            <a:endParaRPr lang="en-US" sz="2800" dirty="0"/>
          </a:p>
          <a:p>
            <a:pPr lvl="0"/>
            <a:r>
              <a:rPr lang="en-US" dirty="0"/>
              <a:t>“Manual for the Surveillance of Vaccine-Preventable Diseases,” Chapter 7: Measles, found on the CDC Websites at </a:t>
            </a:r>
            <a:r>
              <a:rPr lang="en-US" u="sng" dirty="0">
                <a:hlinkClick r:id="rId2"/>
              </a:rPr>
              <a:t>https://www.cdc.gov/vaccines/pubs/surv-manual/chpt07-measles.html</a:t>
            </a:r>
            <a:r>
              <a:rPr lang="en-US" u="sng" dirty="0"/>
              <a:t> </a:t>
            </a:r>
            <a:r>
              <a:rPr lang="en-US" dirty="0"/>
              <a:t>. </a:t>
            </a:r>
          </a:p>
          <a:p>
            <a:pPr lvl="0"/>
            <a:r>
              <a:rPr lang="en-US" sz="2000" i="1" u="sng" dirty="0"/>
              <a:t>See the Epi Resource Page for examples of messaging and other materials.</a:t>
            </a:r>
          </a:p>
          <a:p>
            <a:endParaRPr lang="en-US" i="1" u="sng" dirty="0">
              <a:solidFill>
                <a:schemeClr val="tx1">
                  <a:lumMod val="95000"/>
                  <a:lumOff val="5000"/>
                </a:schemeClr>
              </a:solidFill>
            </a:endParaRPr>
          </a:p>
        </p:txBody>
      </p:sp>
    </p:spTree>
    <p:extLst>
      <p:ext uri="{BB962C8B-B14F-4D97-AF65-F5344CB8AC3E}">
        <p14:creationId xmlns:p14="http://schemas.microsoft.com/office/powerpoint/2010/main" val="3644788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9D7C41-4E24-441F-B5C4-5174804B78F6}"/>
              </a:ext>
            </a:extLst>
          </p:cNvPr>
          <p:cNvSpPr>
            <a:spLocks noGrp="1"/>
          </p:cNvSpPr>
          <p:nvPr>
            <p:ph type="title"/>
          </p:nvPr>
        </p:nvSpPr>
        <p:spPr>
          <a:xfrm>
            <a:off x="677334" y="609600"/>
            <a:ext cx="8596668" cy="780288"/>
          </a:xfrm>
        </p:spPr>
        <p:txBody>
          <a:bodyPr/>
          <a:lstStyle/>
          <a:p>
            <a:r>
              <a:rPr lang="en-US" dirty="0"/>
              <a:t>Assess what you have so far…</a:t>
            </a:r>
          </a:p>
        </p:txBody>
      </p:sp>
      <p:sp>
        <p:nvSpPr>
          <p:cNvPr id="4" name="Content Placeholder 3">
            <a:extLst>
              <a:ext uri="{FF2B5EF4-FFF2-40B4-BE49-F238E27FC236}">
                <a16:creationId xmlns:a16="http://schemas.microsoft.com/office/drawing/2014/main" id="{D9BB4F74-81B9-4518-AFF5-F43F4DA1C07B}"/>
              </a:ext>
            </a:extLst>
          </p:cNvPr>
          <p:cNvSpPr>
            <a:spLocks noGrp="1"/>
          </p:cNvSpPr>
          <p:nvPr>
            <p:ph idx="1"/>
          </p:nvPr>
        </p:nvSpPr>
        <p:spPr/>
        <p:txBody>
          <a:bodyPr>
            <a:normAutofit/>
          </a:bodyPr>
          <a:lstStyle/>
          <a:p>
            <a:pPr>
              <a:buClr>
                <a:srgbClr val="C00000"/>
              </a:buClr>
              <a:buFont typeface="Wingdings 3" panose="05040102010807070707" pitchFamily="18" charset="2"/>
              <a:buChar char=""/>
            </a:pPr>
            <a:r>
              <a:rPr lang="en-US" sz="2000" dirty="0">
                <a:solidFill>
                  <a:srgbClr val="FF0000"/>
                </a:solidFill>
              </a:rPr>
              <a:t>The provider notified local public health of the suspect case, who should now be notified by local public health?</a:t>
            </a:r>
          </a:p>
          <a:p>
            <a:pPr lvl="1">
              <a:buClr>
                <a:srgbClr val="C00000"/>
              </a:buClr>
              <a:buFont typeface="Wingdings 3" panose="05040102010807070707" pitchFamily="18" charset="2"/>
              <a:buChar char=""/>
            </a:pPr>
            <a:r>
              <a:rPr lang="en-US" sz="1800" dirty="0">
                <a:solidFill>
                  <a:srgbClr val="FF0000"/>
                </a:solidFill>
              </a:rPr>
              <a:t>Local health officer?</a:t>
            </a:r>
          </a:p>
          <a:p>
            <a:pPr lvl="1">
              <a:buClr>
                <a:srgbClr val="C00000"/>
              </a:buClr>
              <a:buFont typeface="Wingdings 3" panose="05040102010807070707" pitchFamily="18" charset="2"/>
              <a:buChar char=""/>
            </a:pPr>
            <a:r>
              <a:rPr lang="en-US" sz="1800" dirty="0">
                <a:solidFill>
                  <a:srgbClr val="FF0000"/>
                </a:solidFill>
              </a:rPr>
              <a:t>Local health board?</a:t>
            </a:r>
          </a:p>
          <a:p>
            <a:pPr lvl="1">
              <a:buClr>
                <a:srgbClr val="C00000"/>
              </a:buClr>
              <a:buFont typeface="Wingdings 3" panose="05040102010807070707" pitchFamily="18" charset="2"/>
              <a:buChar char=""/>
            </a:pPr>
            <a:r>
              <a:rPr lang="en-US" sz="1800" dirty="0">
                <a:solidFill>
                  <a:srgbClr val="FF0000"/>
                </a:solidFill>
              </a:rPr>
              <a:t>CDEpi?</a:t>
            </a:r>
          </a:p>
        </p:txBody>
      </p:sp>
    </p:spTree>
    <p:extLst>
      <p:ext uri="{BB962C8B-B14F-4D97-AF65-F5344CB8AC3E}">
        <p14:creationId xmlns:p14="http://schemas.microsoft.com/office/powerpoint/2010/main" val="3306978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Pubic Health Notification</a:t>
            </a:r>
          </a:p>
        </p:txBody>
      </p:sp>
      <p:sp>
        <p:nvSpPr>
          <p:cNvPr id="3" name="Content Placeholder 2"/>
          <p:cNvSpPr>
            <a:spLocks noGrp="1"/>
          </p:cNvSpPr>
          <p:nvPr>
            <p:ph idx="1"/>
          </p:nvPr>
        </p:nvSpPr>
        <p:spPr>
          <a:xfrm>
            <a:off x="677334" y="1446415"/>
            <a:ext cx="9003114" cy="5003153"/>
          </a:xfrm>
        </p:spPr>
        <p:txBody>
          <a:bodyPr>
            <a:normAutofit lnSpcReduction="10000"/>
          </a:bodyPr>
          <a:lstStyle/>
          <a:p>
            <a:pPr marL="0" indent="0">
              <a:buClr>
                <a:srgbClr val="C00000"/>
              </a:buClr>
              <a:buNone/>
            </a:pPr>
            <a:r>
              <a:rPr lang="en-US" i="1" dirty="0"/>
              <a:t>In this scenario, public health is involved from the beginning. In incidents involving communicable disease, notification should happen early in the process.  </a:t>
            </a:r>
          </a:p>
          <a:p>
            <a:pPr lvl="1">
              <a:buClr>
                <a:srgbClr val="0070C0"/>
              </a:buClr>
            </a:pPr>
            <a:r>
              <a:rPr lang="en-US" i="1" dirty="0"/>
              <a:t>Call public health via your local 24/7 number </a:t>
            </a:r>
            <a:r>
              <a:rPr lang="en-US" b="1" i="1" dirty="0">
                <a:solidFill>
                  <a:srgbClr val="C00000"/>
                </a:solidFill>
              </a:rPr>
              <a:t>immediately</a:t>
            </a:r>
            <a:r>
              <a:rPr lang="en-US" i="1" dirty="0"/>
              <a:t> when a reportable condition is suspected or confirmed.  </a:t>
            </a:r>
          </a:p>
          <a:p>
            <a:pPr lvl="1">
              <a:buClr>
                <a:srgbClr val="0070C0"/>
              </a:buClr>
            </a:pPr>
            <a:r>
              <a:rPr lang="en-US" i="1" dirty="0"/>
              <a:t>If you cannot reach your local public health office, you may call CDEpi at our 24/7 number (406-444-0273).</a:t>
            </a:r>
          </a:p>
          <a:p>
            <a:pPr lvl="1">
              <a:buClr>
                <a:srgbClr val="0070C0"/>
              </a:buClr>
            </a:pPr>
            <a:r>
              <a:rPr lang="en-US" i="1" dirty="0"/>
              <a:t>Local public health should notify CDEpi as soon as measles is suspected (per ARM 37.114.204: </a:t>
            </a:r>
            <a:r>
              <a:rPr lang="en-US" b="1" i="1" dirty="0">
                <a:solidFill>
                  <a:srgbClr val="C00000"/>
                </a:solidFill>
              </a:rPr>
              <a:t>24 hours</a:t>
            </a:r>
            <a:r>
              <a:rPr lang="en-US" b="1" i="1" dirty="0">
                <a:solidFill>
                  <a:schemeClr val="tx1"/>
                </a:solidFill>
              </a:rPr>
              <a:t>)</a:t>
            </a:r>
            <a:endParaRPr lang="en-US" i="1" dirty="0">
              <a:solidFill>
                <a:schemeClr val="tx1"/>
              </a:solidFill>
            </a:endParaRPr>
          </a:p>
          <a:p>
            <a:pPr marL="0" indent="0">
              <a:buNone/>
            </a:pPr>
            <a:r>
              <a:rPr lang="en-US" i="1" dirty="0"/>
              <a:t>Public health can provide:</a:t>
            </a:r>
          </a:p>
          <a:p>
            <a:pPr lvl="1">
              <a:buClr>
                <a:srgbClr val="0070C0"/>
              </a:buClr>
            </a:pPr>
            <a:r>
              <a:rPr lang="en-US" i="1" dirty="0"/>
              <a:t>Guidance on confirmatory testing</a:t>
            </a:r>
          </a:p>
          <a:p>
            <a:pPr lvl="1">
              <a:buClr>
                <a:srgbClr val="0070C0"/>
              </a:buClr>
            </a:pPr>
            <a:r>
              <a:rPr lang="en-US" i="1" dirty="0"/>
              <a:t>Public health case management and control measures</a:t>
            </a:r>
          </a:p>
          <a:p>
            <a:pPr lvl="1">
              <a:buClr>
                <a:srgbClr val="0070C0"/>
              </a:buClr>
            </a:pPr>
            <a:r>
              <a:rPr lang="en-US" i="1" dirty="0"/>
              <a:t>Guidance on public messaging</a:t>
            </a:r>
          </a:p>
          <a:p>
            <a:pPr lvl="1">
              <a:buClr>
                <a:srgbClr val="0070C0"/>
              </a:buClr>
            </a:pPr>
            <a:r>
              <a:rPr lang="en-US" i="1" dirty="0"/>
              <a:t>Management of contacts</a:t>
            </a:r>
          </a:p>
          <a:p>
            <a:pPr lvl="1">
              <a:buClr>
                <a:srgbClr val="0070C0"/>
              </a:buClr>
            </a:pPr>
            <a:r>
              <a:rPr lang="en-US" i="1" dirty="0"/>
              <a:t>CDC consults, when requested</a:t>
            </a:r>
          </a:p>
          <a:p>
            <a:pPr lvl="1">
              <a:buClr>
                <a:srgbClr val="0070C0"/>
              </a:buClr>
            </a:pPr>
            <a:r>
              <a:rPr lang="en-US" i="1" dirty="0"/>
              <a:t>Depending on the situation, other resources are available too.</a:t>
            </a:r>
          </a:p>
        </p:txBody>
      </p:sp>
    </p:spTree>
    <p:extLst>
      <p:ext uri="{BB962C8B-B14F-4D97-AF65-F5344CB8AC3E}">
        <p14:creationId xmlns:p14="http://schemas.microsoft.com/office/powerpoint/2010/main" val="877722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Hospital Considerations</a:t>
            </a:r>
          </a:p>
        </p:txBody>
      </p:sp>
      <p:sp>
        <p:nvSpPr>
          <p:cNvPr id="3" name="Content Placeholder 2"/>
          <p:cNvSpPr>
            <a:spLocks noGrp="1"/>
          </p:cNvSpPr>
          <p:nvPr>
            <p:ph sz="half" idx="1"/>
          </p:nvPr>
        </p:nvSpPr>
        <p:spPr>
          <a:xfrm>
            <a:off x="872406" y="1930400"/>
            <a:ext cx="4492074" cy="3880772"/>
          </a:xfrm>
        </p:spPr>
        <p:txBody>
          <a:bodyPr>
            <a:normAutofit/>
          </a:bodyPr>
          <a:lstStyle/>
          <a:p>
            <a:pPr>
              <a:buClr>
                <a:srgbClr val="C00000"/>
              </a:buClr>
              <a:buFont typeface="Wingdings 3" panose="05040102010807070707" pitchFamily="18" charset="2"/>
              <a:buChar char=""/>
            </a:pPr>
            <a:r>
              <a:rPr lang="en-US" sz="2000" dirty="0">
                <a:solidFill>
                  <a:srgbClr val="FF0000"/>
                </a:solidFill>
              </a:rPr>
              <a:t>At this point, what should the hospital do to manage the patient?</a:t>
            </a:r>
          </a:p>
          <a:p>
            <a:pPr>
              <a:buClr>
                <a:srgbClr val="C00000"/>
              </a:buClr>
              <a:buFont typeface="Wingdings 3" panose="05040102010807070707" pitchFamily="18" charset="2"/>
              <a:buChar char=""/>
            </a:pPr>
            <a:r>
              <a:rPr lang="en-US" sz="2000" dirty="0">
                <a:solidFill>
                  <a:srgbClr val="FF0000"/>
                </a:solidFill>
              </a:rPr>
              <a:t>What messaging should be given to staff who are potentially exposed?</a:t>
            </a:r>
          </a:p>
          <a:p>
            <a:pPr>
              <a:buClr>
                <a:srgbClr val="C00000"/>
              </a:buClr>
              <a:buFont typeface="Wingdings 3" panose="05040102010807070707" pitchFamily="18" charset="2"/>
              <a:buChar char=""/>
            </a:pPr>
            <a:r>
              <a:rPr lang="en-US" sz="2000" dirty="0">
                <a:solidFill>
                  <a:srgbClr val="FF0000"/>
                </a:solidFill>
              </a:rPr>
              <a:t>What actions should the hospital do at this point to identify potentially exposed patients and visitors?</a:t>
            </a:r>
          </a:p>
        </p:txBody>
      </p:sp>
      <p:pic>
        <p:nvPicPr>
          <p:cNvPr id="5" name="Content Placeholder 4" descr="jobsanger: May 201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657850" y="2577306"/>
            <a:ext cx="3048000" cy="3048000"/>
          </a:xfrm>
        </p:spPr>
      </p:pic>
    </p:spTree>
    <p:extLst>
      <p:ext uri="{BB962C8B-B14F-4D97-AF65-F5344CB8AC3E}">
        <p14:creationId xmlns:p14="http://schemas.microsoft.com/office/powerpoint/2010/main" val="2048579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27462"/>
            <a:ext cx="8596668" cy="1320800"/>
          </a:xfrm>
        </p:spPr>
        <p:txBody>
          <a:bodyPr/>
          <a:lstStyle/>
          <a:p>
            <a:r>
              <a:rPr lang="en-US" dirty="0"/>
              <a:t>Recommended Hospital Actions</a:t>
            </a:r>
          </a:p>
        </p:txBody>
      </p:sp>
      <p:sp>
        <p:nvSpPr>
          <p:cNvPr id="3" name="Content Placeholder 2"/>
          <p:cNvSpPr>
            <a:spLocks noGrp="1"/>
          </p:cNvSpPr>
          <p:nvPr>
            <p:ph sz="half" idx="1"/>
          </p:nvPr>
        </p:nvSpPr>
        <p:spPr>
          <a:xfrm>
            <a:off x="677334" y="787862"/>
            <a:ext cx="6269610" cy="5611811"/>
          </a:xfrm>
        </p:spPr>
        <p:txBody>
          <a:bodyPr>
            <a:normAutofit lnSpcReduction="10000"/>
          </a:bodyPr>
          <a:lstStyle/>
          <a:p>
            <a:pPr>
              <a:buClr>
                <a:srgbClr val="0070C0"/>
              </a:buClr>
            </a:pPr>
            <a:r>
              <a:rPr lang="en-US" i="1" dirty="0"/>
              <a:t>Institute airborne precautions, and continue standard precautions until measles is ruled out</a:t>
            </a:r>
          </a:p>
          <a:p>
            <a:pPr>
              <a:buClr>
                <a:srgbClr val="0070C0"/>
              </a:buClr>
            </a:pPr>
            <a:r>
              <a:rPr lang="en-US" i="1" dirty="0"/>
              <a:t>Vaccination for measles for those who are not vaccinated or under-vaccinated can be done (because of the concern, they may be very motivated to vaccinate)</a:t>
            </a:r>
          </a:p>
          <a:p>
            <a:pPr lvl="1">
              <a:buClr>
                <a:srgbClr val="0070C0"/>
              </a:buClr>
            </a:pPr>
            <a:r>
              <a:rPr lang="en-US" i="1" dirty="0"/>
              <a:t>DPHHS likes to use any reason to vaccinate!</a:t>
            </a:r>
          </a:p>
          <a:p>
            <a:pPr>
              <a:buClr>
                <a:srgbClr val="0070C0"/>
              </a:buClr>
            </a:pPr>
            <a:r>
              <a:rPr lang="en-US" i="1" dirty="0"/>
              <a:t>Compile a list of those potentially exposed (staff, visitors, and patients) and their MMR vaccination/immunity status</a:t>
            </a:r>
          </a:p>
          <a:p>
            <a:pPr>
              <a:buClr>
                <a:srgbClr val="0070C0"/>
              </a:buClr>
            </a:pPr>
            <a:r>
              <a:rPr lang="en-US" i="1" dirty="0"/>
              <a:t>Measles is highly infectious, but most healthcare workers should be immunized or have shown proof of immunity</a:t>
            </a:r>
          </a:p>
          <a:p>
            <a:pPr>
              <a:buClr>
                <a:srgbClr val="0070C0"/>
              </a:buClr>
            </a:pPr>
            <a:r>
              <a:rPr lang="en-US" i="1" dirty="0"/>
              <a:t>Work with public health on case investigation, messaging to staff, and case management</a:t>
            </a:r>
          </a:p>
          <a:p>
            <a:pPr>
              <a:buClr>
                <a:srgbClr val="0070C0"/>
              </a:buClr>
            </a:pPr>
            <a:r>
              <a:rPr lang="en-US" i="1" dirty="0"/>
              <a:t>Inform staff members that at this point measles is suspected, but not confirmed, and you are working to diagnose the cause of the rash</a:t>
            </a:r>
          </a:p>
        </p:txBody>
      </p:sp>
      <p:pic>
        <p:nvPicPr>
          <p:cNvPr id="5" name="Content Placeholder 4" descr="JaLpArI - tHe MeRmAiD: On Chicken Pox, Birthday Parties and a lot of Memories!!!"/>
          <p:cNvPicPr>
            <a:picLocks noGrp="1" noChangeAspect="1"/>
          </p:cNvPicPr>
          <p:nvPr>
            <p:ph sz="half" idx="2"/>
          </p:nvPr>
        </p:nvPicPr>
        <p:blipFill>
          <a:blip r:embed="rId2" cstate="hqprint">
            <a:extLst>
              <a:ext uri="{28A0092B-C50C-407E-A947-70E740481C1C}">
                <a14:useLocalDpi xmlns:a14="http://schemas.microsoft.com/office/drawing/2010/main" val="0"/>
              </a:ext>
            </a:extLst>
          </a:blip>
          <a:stretch>
            <a:fillRect/>
          </a:stretch>
        </p:blipFill>
        <p:spPr>
          <a:xfrm>
            <a:off x="6936420" y="2510444"/>
            <a:ext cx="2704124" cy="2195606"/>
          </a:xfrm>
        </p:spPr>
      </p:pic>
    </p:spTree>
    <p:extLst>
      <p:ext uri="{BB962C8B-B14F-4D97-AF65-F5344CB8AC3E}">
        <p14:creationId xmlns:p14="http://schemas.microsoft.com/office/powerpoint/2010/main" val="4048696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Laboratory Testing</a:t>
            </a:r>
          </a:p>
        </p:txBody>
      </p:sp>
      <p:sp>
        <p:nvSpPr>
          <p:cNvPr id="3" name="Content Placeholder 2"/>
          <p:cNvSpPr>
            <a:spLocks noGrp="1"/>
          </p:cNvSpPr>
          <p:nvPr>
            <p:ph sz="half" idx="1"/>
          </p:nvPr>
        </p:nvSpPr>
        <p:spPr>
          <a:xfrm>
            <a:off x="799254" y="1784096"/>
            <a:ext cx="4796874" cy="3880772"/>
          </a:xfrm>
        </p:spPr>
        <p:txBody>
          <a:bodyPr>
            <a:normAutofit/>
          </a:bodyPr>
          <a:lstStyle/>
          <a:p>
            <a:pPr marL="0" indent="0">
              <a:buNone/>
            </a:pPr>
            <a:r>
              <a:rPr lang="en-US" sz="2000" dirty="0"/>
              <a:t>The provider would like to order laboratory testing to confirm or exclude rubella, </a:t>
            </a:r>
            <a:r>
              <a:rPr lang="en-US" sz="2000" dirty="0" err="1"/>
              <a:t>rubeola</a:t>
            </a:r>
            <a:r>
              <a:rPr lang="en-US" sz="2000" dirty="0"/>
              <a:t>, and varicella (German measles, measles, and chickenpox)</a:t>
            </a:r>
          </a:p>
          <a:p>
            <a:pPr>
              <a:buClr>
                <a:srgbClr val="C00000"/>
              </a:buClr>
              <a:buFont typeface="Wingdings 3" panose="05040102010807070707" pitchFamily="18" charset="2"/>
              <a:buChar char=""/>
            </a:pPr>
            <a:r>
              <a:rPr lang="en-US" sz="2000" dirty="0">
                <a:solidFill>
                  <a:srgbClr val="FF0000"/>
                </a:solidFill>
              </a:rPr>
              <a:t>What testing is preferred in this situation?</a:t>
            </a:r>
          </a:p>
          <a:p>
            <a:pPr>
              <a:buClr>
                <a:srgbClr val="C00000"/>
              </a:buClr>
              <a:buFont typeface="Wingdings 3" panose="05040102010807070707" pitchFamily="18" charset="2"/>
              <a:buChar char=""/>
            </a:pPr>
            <a:r>
              <a:rPr lang="en-US" sz="2000" dirty="0">
                <a:solidFill>
                  <a:srgbClr val="FF0000"/>
                </a:solidFill>
              </a:rPr>
              <a:t>Where would you order it?</a:t>
            </a:r>
          </a:p>
          <a:p>
            <a:pPr>
              <a:buClr>
                <a:srgbClr val="C00000"/>
              </a:buClr>
              <a:buFont typeface="Wingdings 3" panose="05040102010807070707" pitchFamily="18" charset="2"/>
              <a:buChar char=""/>
            </a:pPr>
            <a:r>
              <a:rPr lang="en-US" sz="2000" dirty="0">
                <a:solidFill>
                  <a:srgbClr val="FF0000"/>
                </a:solidFill>
              </a:rPr>
              <a:t>How quickly can you obtain results?</a:t>
            </a:r>
          </a:p>
        </p:txBody>
      </p:sp>
      <p:pic>
        <p:nvPicPr>
          <p:cNvPr id="5" name="Content Placeholder 4" descr="Welcome To The Next Level: October 2015"/>
          <p:cNvPicPr>
            <a:picLocks noGrp="1" noChangeAspect="1"/>
          </p:cNvPicPr>
          <p:nvPr>
            <p:ph sz="half" idx="2"/>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53813" y="1784096"/>
            <a:ext cx="3810000" cy="3190875"/>
          </a:xfrm>
        </p:spPr>
      </p:pic>
    </p:spTree>
    <p:extLst>
      <p:ext uri="{BB962C8B-B14F-4D97-AF65-F5344CB8AC3E}">
        <p14:creationId xmlns:p14="http://schemas.microsoft.com/office/powerpoint/2010/main" val="260962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836" y="329942"/>
            <a:ext cx="8596668" cy="913642"/>
          </a:xfrm>
        </p:spPr>
        <p:txBody>
          <a:bodyPr/>
          <a:lstStyle/>
          <a:p>
            <a:r>
              <a:rPr lang="en-US" dirty="0"/>
              <a:t>Laboratory testing</a:t>
            </a:r>
          </a:p>
        </p:txBody>
      </p:sp>
      <p:sp>
        <p:nvSpPr>
          <p:cNvPr id="3" name="Content Placeholder 2"/>
          <p:cNvSpPr>
            <a:spLocks noGrp="1"/>
          </p:cNvSpPr>
          <p:nvPr>
            <p:ph idx="1"/>
          </p:nvPr>
        </p:nvSpPr>
        <p:spPr>
          <a:xfrm>
            <a:off x="743836" y="1528822"/>
            <a:ext cx="8596668" cy="4189226"/>
          </a:xfrm>
        </p:spPr>
        <p:txBody>
          <a:bodyPr>
            <a:normAutofit/>
          </a:bodyPr>
          <a:lstStyle/>
          <a:p>
            <a:pPr>
              <a:buClr>
                <a:srgbClr val="0070C0"/>
              </a:buClr>
            </a:pPr>
            <a:r>
              <a:rPr lang="en-US" i="1" dirty="0"/>
              <a:t>PCR is preferred as it detects dead or live virus</a:t>
            </a:r>
          </a:p>
          <a:p>
            <a:pPr>
              <a:buClr>
                <a:srgbClr val="0070C0"/>
              </a:buClr>
            </a:pPr>
            <a:r>
              <a:rPr lang="en-US" i="1" dirty="0"/>
              <a:t>Serology is less desirable because it does not always differentiate between immunity or disease</a:t>
            </a:r>
          </a:p>
          <a:p>
            <a:pPr>
              <a:buClr>
                <a:srgbClr val="0070C0"/>
              </a:buClr>
            </a:pPr>
            <a:r>
              <a:rPr lang="en-US" i="1" dirty="0"/>
              <a:t>Testing is available from the Montana Public Health Laboratory</a:t>
            </a:r>
          </a:p>
          <a:p>
            <a:pPr lvl="1">
              <a:buClr>
                <a:srgbClr val="0070C0"/>
              </a:buClr>
            </a:pPr>
            <a:r>
              <a:rPr lang="en-US" i="1" dirty="0"/>
              <a:t>Rubella and Measles PCR testing in a stat situation would be 6 hours from receipt of the specimen.  </a:t>
            </a:r>
          </a:p>
          <a:p>
            <a:pPr lvl="1">
              <a:buClr>
                <a:srgbClr val="0070C0"/>
              </a:buClr>
            </a:pPr>
            <a:r>
              <a:rPr lang="en-US" i="1" dirty="0"/>
              <a:t>If a Rubeola or Rubella IgM is necessary, results are available in 2-3 days (sent to North Dakota </a:t>
            </a:r>
            <a:r>
              <a:rPr lang="en-US" i="1" dirty="0" err="1"/>
              <a:t>PHL</a:t>
            </a:r>
            <a:r>
              <a:rPr lang="en-US" i="1" dirty="0"/>
              <a:t>). </a:t>
            </a:r>
          </a:p>
          <a:p>
            <a:endParaRPr lang="en-US" dirty="0"/>
          </a:p>
          <a:p>
            <a:pPr marL="0" indent="0">
              <a:buNone/>
            </a:pPr>
            <a:r>
              <a:rPr lang="en-US" sz="2000" i="1" dirty="0"/>
              <a:t>In this situation, you find out that the testing you require is only available from </a:t>
            </a:r>
            <a:r>
              <a:rPr lang="en-US" sz="2000" i="1" dirty="0" err="1"/>
              <a:t>MTPHL</a:t>
            </a:r>
            <a:r>
              <a:rPr lang="en-US" sz="2000" i="1" dirty="0"/>
              <a:t>.</a:t>
            </a:r>
          </a:p>
        </p:txBody>
      </p:sp>
    </p:spTree>
    <p:extLst>
      <p:ext uri="{BB962C8B-B14F-4D97-AF65-F5344CB8AC3E}">
        <p14:creationId xmlns:p14="http://schemas.microsoft.com/office/powerpoint/2010/main" val="6469253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69637"/>
            <a:ext cx="8596668" cy="660400"/>
          </a:xfrm>
        </p:spPr>
        <p:txBody>
          <a:bodyPr/>
          <a:lstStyle/>
          <a:p>
            <a:r>
              <a:rPr lang="en-US" dirty="0"/>
              <a:t>Laboratory Testing</a:t>
            </a:r>
          </a:p>
        </p:txBody>
      </p:sp>
      <p:sp>
        <p:nvSpPr>
          <p:cNvPr id="3" name="Content Placeholder 2"/>
          <p:cNvSpPr>
            <a:spLocks noGrp="1"/>
          </p:cNvSpPr>
          <p:nvPr>
            <p:ph idx="1"/>
          </p:nvPr>
        </p:nvSpPr>
        <p:spPr>
          <a:xfrm>
            <a:off x="677334" y="2183477"/>
            <a:ext cx="9051882" cy="1571659"/>
          </a:xfrm>
        </p:spPr>
        <p:txBody>
          <a:bodyPr>
            <a:normAutofit lnSpcReduction="10000"/>
          </a:bodyPr>
          <a:lstStyle/>
          <a:p>
            <a:pPr marL="0" indent="0">
              <a:buNone/>
            </a:pPr>
            <a:r>
              <a:rPr lang="en-US" sz="2400" dirty="0"/>
              <a:t>The courier system for MTPHL is down and it is not clear when the service will be back up again. </a:t>
            </a:r>
          </a:p>
          <a:p>
            <a:pPr>
              <a:buClr>
                <a:srgbClr val="C00000"/>
              </a:buClr>
            </a:pPr>
            <a:r>
              <a:rPr lang="en-US" sz="2400" dirty="0">
                <a:solidFill>
                  <a:srgbClr val="FF0000"/>
                </a:solidFill>
              </a:rPr>
              <a:t>According to your local laboratory sample transport plan, what do you do?</a:t>
            </a:r>
          </a:p>
        </p:txBody>
      </p:sp>
      <p:pic>
        <p:nvPicPr>
          <p:cNvPr id="7" name="Picture 6">
            <a:extLst>
              <a:ext uri="{FF2B5EF4-FFF2-40B4-BE49-F238E27FC236}">
                <a16:creationId xmlns:a16="http://schemas.microsoft.com/office/drawing/2014/main" id="{9689D808-4102-4BC5-A658-658139F68F6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561739" y="4005273"/>
            <a:ext cx="2642825" cy="2290448"/>
          </a:xfrm>
          <a:prstGeom prst="rect">
            <a:avLst/>
          </a:prstGeom>
        </p:spPr>
      </p:pic>
    </p:spTree>
    <p:extLst>
      <p:ext uri="{BB962C8B-B14F-4D97-AF65-F5344CB8AC3E}">
        <p14:creationId xmlns:p14="http://schemas.microsoft.com/office/powerpoint/2010/main" val="1408514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Laboratory Sample Transport Plan</a:t>
            </a:r>
          </a:p>
        </p:txBody>
      </p:sp>
      <p:sp>
        <p:nvSpPr>
          <p:cNvPr id="3" name="Content Placeholder 2"/>
          <p:cNvSpPr>
            <a:spLocks noGrp="1"/>
          </p:cNvSpPr>
          <p:nvPr>
            <p:ph idx="1"/>
          </p:nvPr>
        </p:nvSpPr>
        <p:spPr>
          <a:xfrm>
            <a:off x="543222" y="1439764"/>
            <a:ext cx="9185994" cy="5265835"/>
          </a:xfrm>
        </p:spPr>
        <p:txBody>
          <a:bodyPr>
            <a:normAutofit/>
          </a:bodyPr>
          <a:lstStyle/>
          <a:p>
            <a:pPr>
              <a:buClr>
                <a:srgbClr val="0070C0"/>
              </a:buClr>
              <a:buFont typeface="Wingdings 3" panose="05040102010807070707" pitchFamily="18" charset="2"/>
              <a:buChar char=""/>
            </a:pPr>
            <a:r>
              <a:rPr lang="en-US" sz="2000" i="1" dirty="0"/>
              <a:t>All local health jurisdictions are required to maintain a plan specific to their resources in order to send samples to MTPHL on an emergent basis: Laboratory Sample Transport Plan (LSTP)</a:t>
            </a:r>
          </a:p>
          <a:p>
            <a:pPr>
              <a:buClr>
                <a:srgbClr val="0070C0"/>
              </a:buClr>
              <a:buFont typeface="Wingdings 3" panose="05040102010807070707" pitchFamily="18" charset="2"/>
              <a:buChar char=""/>
            </a:pPr>
            <a:r>
              <a:rPr lang="en-US" sz="2000" i="1" dirty="0"/>
              <a:t>Work with CDEpi by dialing 406-444-0273, and we will help coordinate sample testing and arrival at MTPHL during a case investigation</a:t>
            </a:r>
          </a:p>
          <a:p>
            <a:pPr>
              <a:buClr>
                <a:srgbClr val="0070C0"/>
              </a:buClr>
              <a:buFont typeface="Wingdings 3" panose="05040102010807070707" pitchFamily="18" charset="2"/>
              <a:buChar char=""/>
            </a:pPr>
            <a:r>
              <a:rPr lang="en-US" sz="2000" i="1" dirty="0"/>
              <a:t>Advice on packaging, forms, sample handling are also available from MTPHL</a:t>
            </a:r>
          </a:p>
          <a:p>
            <a:pPr lvl="1"/>
            <a:endParaRPr lang="en-US" dirty="0"/>
          </a:p>
        </p:txBody>
      </p:sp>
    </p:spTree>
    <p:extLst>
      <p:ext uri="{BB962C8B-B14F-4D97-AF65-F5344CB8AC3E}">
        <p14:creationId xmlns:p14="http://schemas.microsoft.com/office/powerpoint/2010/main" val="2680105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Testing Results</a:t>
            </a:r>
          </a:p>
        </p:txBody>
      </p:sp>
      <p:sp>
        <p:nvSpPr>
          <p:cNvPr id="3" name="Content Placeholder 2"/>
          <p:cNvSpPr>
            <a:spLocks noGrp="1"/>
          </p:cNvSpPr>
          <p:nvPr>
            <p:ph idx="1"/>
          </p:nvPr>
        </p:nvSpPr>
        <p:spPr>
          <a:xfrm>
            <a:off x="677334" y="1930400"/>
            <a:ext cx="8596668" cy="2110323"/>
          </a:xfrm>
        </p:spPr>
        <p:txBody>
          <a:bodyPr>
            <a:normAutofit/>
          </a:bodyPr>
          <a:lstStyle/>
          <a:p>
            <a:pPr marL="0" indent="0">
              <a:buNone/>
            </a:pPr>
            <a:r>
              <a:rPr lang="en-US" sz="2400" dirty="0"/>
              <a:t>The appropriate specimen is sent to MTPHL and PCR results are </a:t>
            </a:r>
            <a:r>
              <a:rPr lang="en-US" sz="2400" b="1" dirty="0">
                <a:solidFill>
                  <a:srgbClr val="C00000"/>
                </a:solidFill>
              </a:rPr>
              <a:t>positive</a:t>
            </a:r>
            <a:r>
              <a:rPr lang="en-US" sz="2400" dirty="0"/>
              <a:t> for measles.</a:t>
            </a:r>
          </a:p>
          <a:p>
            <a:pPr>
              <a:buClr>
                <a:srgbClr val="C00000"/>
              </a:buClr>
              <a:buFont typeface="Wingdings 3" panose="05040102010807070707" pitchFamily="18" charset="2"/>
              <a:buChar char=""/>
            </a:pPr>
            <a:r>
              <a:rPr lang="en-US" sz="2400" dirty="0">
                <a:solidFill>
                  <a:srgbClr val="FF0000"/>
                </a:solidFill>
              </a:rPr>
              <a:t>What are your next steps?</a:t>
            </a:r>
          </a:p>
          <a:p>
            <a:pPr lvl="1">
              <a:buClr>
                <a:srgbClr val="C00000"/>
              </a:buClr>
              <a:buFont typeface="Wingdings 3" panose="05040102010807070707" pitchFamily="18" charset="2"/>
              <a:buChar char=""/>
            </a:pPr>
            <a:r>
              <a:rPr lang="en-US" sz="2200" dirty="0">
                <a:solidFill>
                  <a:srgbClr val="FF0000"/>
                </a:solidFill>
              </a:rPr>
              <a:t>Suggested discussion length-5 </a:t>
            </a:r>
            <a:r>
              <a:rPr lang="en-US" sz="2200" dirty="0" err="1">
                <a:solidFill>
                  <a:srgbClr val="FF0000"/>
                </a:solidFill>
              </a:rPr>
              <a:t>mins</a:t>
            </a:r>
            <a:endParaRPr lang="en-US" sz="2200" dirty="0">
              <a:solidFill>
                <a:srgbClr val="FF0000"/>
              </a:solidFill>
            </a:endParaRPr>
          </a:p>
        </p:txBody>
      </p:sp>
    </p:spTree>
    <p:extLst>
      <p:ext uri="{BB962C8B-B14F-4D97-AF65-F5344CB8AC3E}">
        <p14:creationId xmlns:p14="http://schemas.microsoft.com/office/powerpoint/2010/main" val="19357954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9D7C41-4E24-441F-B5C4-5174804B78F6}"/>
              </a:ext>
            </a:extLst>
          </p:cNvPr>
          <p:cNvSpPr>
            <a:spLocks noGrp="1"/>
          </p:cNvSpPr>
          <p:nvPr>
            <p:ph type="title"/>
          </p:nvPr>
        </p:nvSpPr>
        <p:spPr>
          <a:xfrm>
            <a:off x="677334" y="609600"/>
            <a:ext cx="8596668" cy="780288"/>
          </a:xfrm>
        </p:spPr>
        <p:txBody>
          <a:bodyPr/>
          <a:lstStyle/>
          <a:p>
            <a:r>
              <a:rPr lang="en-US" dirty="0"/>
              <a:t>Assess what you have now…</a:t>
            </a:r>
          </a:p>
        </p:txBody>
      </p:sp>
      <p:sp>
        <p:nvSpPr>
          <p:cNvPr id="4" name="Content Placeholder 3">
            <a:extLst>
              <a:ext uri="{FF2B5EF4-FFF2-40B4-BE49-F238E27FC236}">
                <a16:creationId xmlns:a16="http://schemas.microsoft.com/office/drawing/2014/main" id="{D9BB4F74-81B9-4518-AFF5-F43F4DA1C07B}"/>
              </a:ext>
            </a:extLst>
          </p:cNvPr>
          <p:cNvSpPr>
            <a:spLocks noGrp="1"/>
          </p:cNvSpPr>
          <p:nvPr>
            <p:ph idx="1"/>
          </p:nvPr>
        </p:nvSpPr>
        <p:spPr>
          <a:xfrm>
            <a:off x="982134" y="1682497"/>
            <a:ext cx="7088970" cy="4188178"/>
          </a:xfrm>
        </p:spPr>
        <p:txBody>
          <a:bodyPr>
            <a:normAutofit/>
          </a:bodyPr>
          <a:lstStyle/>
          <a:p>
            <a:pPr>
              <a:buClr>
                <a:srgbClr val="0070C0"/>
              </a:buClr>
              <a:buFont typeface="Wingdings 3" panose="05040102010807070707" pitchFamily="18" charset="2"/>
              <a:buChar char=""/>
            </a:pPr>
            <a:r>
              <a:rPr lang="en-US" sz="2400" b="1" i="1" dirty="0">
                <a:solidFill>
                  <a:srgbClr val="C00000"/>
                </a:solidFill>
              </a:rPr>
              <a:t>Isolate patient until 4 days after rash onset</a:t>
            </a:r>
          </a:p>
          <a:p>
            <a:pPr>
              <a:buClr>
                <a:srgbClr val="0070C0"/>
              </a:buClr>
              <a:buFont typeface="Wingdings 3" panose="05040102010807070707" pitchFamily="18" charset="2"/>
              <a:buChar char=""/>
            </a:pPr>
            <a:r>
              <a:rPr lang="en-US" sz="2400" i="1" dirty="0"/>
              <a:t>Activate EPI Team</a:t>
            </a:r>
          </a:p>
          <a:p>
            <a:pPr>
              <a:buClr>
                <a:srgbClr val="0070C0"/>
              </a:buClr>
              <a:buFont typeface="Wingdings 3" panose="05040102010807070707" pitchFamily="18" charset="2"/>
              <a:buChar char=""/>
            </a:pPr>
            <a:r>
              <a:rPr lang="en-US" sz="2400" i="1" dirty="0"/>
              <a:t>Contact investigation</a:t>
            </a:r>
          </a:p>
          <a:p>
            <a:pPr>
              <a:buClr>
                <a:srgbClr val="0070C0"/>
              </a:buClr>
              <a:buFont typeface="Wingdings 3" panose="05040102010807070707" pitchFamily="18" charset="2"/>
              <a:buChar char=""/>
            </a:pPr>
            <a:r>
              <a:rPr lang="en-US" sz="2400" i="1" dirty="0"/>
              <a:t>Prophylaxis for appropriate contacts</a:t>
            </a:r>
          </a:p>
          <a:p>
            <a:pPr>
              <a:buClr>
                <a:srgbClr val="0070C0"/>
              </a:buClr>
              <a:buFont typeface="Wingdings 3" panose="05040102010807070707" pitchFamily="18" charset="2"/>
              <a:buChar char=""/>
            </a:pPr>
            <a:r>
              <a:rPr lang="en-US" sz="2400" i="1" dirty="0"/>
              <a:t>Messaging</a:t>
            </a:r>
          </a:p>
          <a:p>
            <a:pPr>
              <a:buClr>
                <a:srgbClr val="0070C0"/>
              </a:buClr>
              <a:buFont typeface="Wingdings 3" panose="05040102010807070707" pitchFamily="18" charset="2"/>
              <a:buChar char=""/>
            </a:pPr>
            <a:r>
              <a:rPr lang="en-US" sz="2400" i="1" dirty="0"/>
              <a:t>Reporting</a:t>
            </a:r>
          </a:p>
          <a:p>
            <a:pPr>
              <a:buClr>
                <a:srgbClr val="0070C0"/>
              </a:buClr>
              <a:buFont typeface="Wingdings 3" panose="05040102010807070707" pitchFamily="18" charset="2"/>
              <a:buChar char=""/>
            </a:pPr>
            <a:r>
              <a:rPr lang="en-US" sz="2400" i="1" dirty="0"/>
              <a:t>Monitor for new cases</a:t>
            </a:r>
          </a:p>
        </p:txBody>
      </p:sp>
    </p:spTree>
    <p:extLst>
      <p:ext uri="{BB962C8B-B14F-4D97-AF65-F5344CB8AC3E}">
        <p14:creationId xmlns:p14="http://schemas.microsoft.com/office/powerpoint/2010/main" val="223651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952980"/>
            <a:ext cx="4403282" cy="1646302"/>
          </a:xfrm>
        </p:spPr>
        <p:txBody>
          <a:bodyPr>
            <a:normAutofit fontScale="90000"/>
          </a:bodyPr>
          <a:lstStyle/>
          <a:p>
            <a:r>
              <a:rPr lang="en-US" dirty="0"/>
              <a:t>Communicable Disease Table Top Exercise</a:t>
            </a:r>
          </a:p>
        </p:txBody>
      </p:sp>
      <p:sp>
        <p:nvSpPr>
          <p:cNvPr id="7" name="Subtitle 6"/>
          <p:cNvSpPr>
            <a:spLocks noGrp="1"/>
          </p:cNvSpPr>
          <p:nvPr>
            <p:ph type="subTitle" idx="1"/>
          </p:nvPr>
        </p:nvSpPr>
        <p:spPr>
          <a:xfrm>
            <a:off x="6259484" y="2468880"/>
            <a:ext cx="2997894" cy="2130402"/>
          </a:xfrm>
        </p:spPr>
        <p:txBody>
          <a:bodyPr>
            <a:normAutofit/>
          </a:bodyPr>
          <a:lstStyle/>
          <a:p>
            <a:r>
              <a:rPr lang="en-US" sz="2800" dirty="0"/>
              <a:t>Suspect Measles in an Unvaccinated Traveler</a:t>
            </a:r>
          </a:p>
        </p:txBody>
      </p:sp>
    </p:spTree>
    <p:extLst>
      <p:ext uri="{BB962C8B-B14F-4D97-AF65-F5344CB8AC3E}">
        <p14:creationId xmlns:p14="http://schemas.microsoft.com/office/powerpoint/2010/main" val="34197708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79F19-6443-44BD-BB67-666C9EC71C59}"/>
              </a:ext>
            </a:extLst>
          </p:cNvPr>
          <p:cNvSpPr>
            <a:spLocks noGrp="1"/>
          </p:cNvSpPr>
          <p:nvPr>
            <p:ph type="title"/>
          </p:nvPr>
        </p:nvSpPr>
        <p:spPr/>
        <p:txBody>
          <a:bodyPr/>
          <a:lstStyle/>
          <a:p>
            <a:r>
              <a:rPr lang="en-US" dirty="0"/>
              <a:t>Activate EPI Team</a:t>
            </a:r>
          </a:p>
        </p:txBody>
      </p:sp>
      <p:sp>
        <p:nvSpPr>
          <p:cNvPr id="3" name="Content Placeholder 2">
            <a:extLst>
              <a:ext uri="{FF2B5EF4-FFF2-40B4-BE49-F238E27FC236}">
                <a16:creationId xmlns:a16="http://schemas.microsoft.com/office/drawing/2014/main" id="{219DD20E-CEC6-4DF3-8421-38EEB6549D26}"/>
              </a:ext>
            </a:extLst>
          </p:cNvPr>
          <p:cNvSpPr>
            <a:spLocks noGrp="1"/>
          </p:cNvSpPr>
          <p:nvPr>
            <p:ph idx="1"/>
          </p:nvPr>
        </p:nvSpPr>
        <p:spPr/>
        <p:txBody>
          <a:bodyPr>
            <a:normAutofit/>
          </a:bodyPr>
          <a:lstStyle/>
          <a:p>
            <a:pPr>
              <a:buClr>
                <a:srgbClr val="C00000"/>
              </a:buClr>
              <a:buFont typeface="Wingdings 3" panose="05040102010807070707" pitchFamily="18" charset="2"/>
              <a:buChar char=""/>
            </a:pPr>
            <a:r>
              <a:rPr lang="en-US" sz="2400" dirty="0">
                <a:solidFill>
                  <a:srgbClr val="FF0000"/>
                </a:solidFill>
              </a:rPr>
              <a:t>According to your local disease response plans, who is on your epi team?</a:t>
            </a:r>
          </a:p>
          <a:p>
            <a:pPr>
              <a:buClr>
                <a:srgbClr val="C00000"/>
              </a:buClr>
              <a:buFont typeface="Wingdings 3" panose="05040102010807070707" pitchFamily="18" charset="2"/>
              <a:buChar char=""/>
            </a:pPr>
            <a:r>
              <a:rPr lang="en-US" sz="2400" dirty="0">
                <a:solidFill>
                  <a:srgbClr val="FF0000"/>
                </a:solidFill>
              </a:rPr>
              <a:t>Would you activate your public health emergency plans?  Which ones?</a:t>
            </a:r>
          </a:p>
          <a:p>
            <a:pPr>
              <a:buClr>
                <a:srgbClr val="C00000"/>
              </a:buClr>
              <a:buFont typeface="Wingdings 3" panose="05040102010807070707" pitchFamily="18" charset="2"/>
              <a:buChar char=""/>
            </a:pPr>
            <a:endParaRPr lang="en-US" sz="2400" dirty="0">
              <a:solidFill>
                <a:srgbClr val="FF0000"/>
              </a:solidFill>
            </a:endParaRPr>
          </a:p>
          <a:p>
            <a:pPr>
              <a:buClr>
                <a:srgbClr val="C00000"/>
              </a:buClr>
              <a:buFont typeface="Wingdings 3" panose="05040102010807070707" pitchFamily="18" charset="2"/>
              <a:buChar char=""/>
            </a:pPr>
            <a:r>
              <a:rPr lang="en-US" sz="2400" dirty="0">
                <a:solidFill>
                  <a:schemeClr val="tx1"/>
                </a:solidFill>
              </a:rPr>
              <a:t>This will be specific to your jurisdiction, so refer to your health department emergency operations plans for guidance.</a:t>
            </a:r>
          </a:p>
          <a:p>
            <a:pPr>
              <a:buClr>
                <a:srgbClr val="C00000"/>
              </a:buClr>
              <a:buFont typeface="Wingdings 3" panose="05040102010807070707" pitchFamily="18" charset="2"/>
              <a:buChar char=""/>
            </a:pPr>
            <a:endParaRPr lang="en-US" sz="2400" dirty="0">
              <a:solidFill>
                <a:srgbClr val="FF0000"/>
              </a:solidFill>
            </a:endParaRPr>
          </a:p>
          <a:p>
            <a:pPr marL="0" indent="0">
              <a:buClr>
                <a:srgbClr val="C00000"/>
              </a:buClr>
              <a:buNone/>
            </a:pPr>
            <a:endParaRPr lang="en-US" sz="2400" dirty="0">
              <a:solidFill>
                <a:srgbClr val="FF0000"/>
              </a:solidFill>
            </a:endParaRPr>
          </a:p>
        </p:txBody>
      </p:sp>
    </p:spTree>
    <p:extLst>
      <p:ext uri="{BB962C8B-B14F-4D97-AF65-F5344CB8AC3E}">
        <p14:creationId xmlns:p14="http://schemas.microsoft.com/office/powerpoint/2010/main" val="3248661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D5467-B195-4A84-B8BA-264D45BCCFE6}"/>
              </a:ext>
            </a:extLst>
          </p:cNvPr>
          <p:cNvSpPr>
            <a:spLocks noGrp="1"/>
          </p:cNvSpPr>
          <p:nvPr>
            <p:ph type="title"/>
          </p:nvPr>
        </p:nvSpPr>
        <p:spPr/>
        <p:txBody>
          <a:bodyPr/>
          <a:lstStyle/>
          <a:p>
            <a:r>
              <a:rPr lang="en-US" dirty="0"/>
              <a:t>Messaging</a:t>
            </a:r>
          </a:p>
        </p:txBody>
      </p:sp>
      <p:sp>
        <p:nvSpPr>
          <p:cNvPr id="3" name="Content Placeholder 2">
            <a:extLst>
              <a:ext uri="{FF2B5EF4-FFF2-40B4-BE49-F238E27FC236}">
                <a16:creationId xmlns:a16="http://schemas.microsoft.com/office/drawing/2014/main" id="{EA4B855C-CCD7-40C1-A6BF-8B5D5A25C657}"/>
              </a:ext>
            </a:extLst>
          </p:cNvPr>
          <p:cNvSpPr>
            <a:spLocks noGrp="1"/>
          </p:cNvSpPr>
          <p:nvPr>
            <p:ph idx="1"/>
          </p:nvPr>
        </p:nvSpPr>
        <p:spPr>
          <a:xfrm>
            <a:off x="677334" y="1758253"/>
            <a:ext cx="8596668" cy="3880773"/>
          </a:xfrm>
        </p:spPr>
        <p:txBody>
          <a:bodyPr>
            <a:normAutofit/>
          </a:bodyPr>
          <a:lstStyle/>
          <a:p>
            <a:pPr>
              <a:buClr>
                <a:srgbClr val="C00000"/>
              </a:buClr>
              <a:buFont typeface="Wingdings 3" panose="05040102010807070707" pitchFamily="18" charset="2"/>
              <a:buChar char=""/>
            </a:pPr>
            <a:r>
              <a:rPr lang="en-US" sz="2400" dirty="0">
                <a:solidFill>
                  <a:srgbClr val="FF0000"/>
                </a:solidFill>
              </a:rPr>
              <a:t>Think about the messaging that needs to be performed between public health, the hospital, the care facility, and the local healthcare partners:</a:t>
            </a:r>
          </a:p>
          <a:p>
            <a:pPr lvl="1">
              <a:buClr>
                <a:srgbClr val="C00000"/>
              </a:buClr>
              <a:buFont typeface="Wingdings 3" panose="05040102010807070707" pitchFamily="18" charset="2"/>
              <a:buChar char=""/>
            </a:pPr>
            <a:r>
              <a:rPr lang="en-US" sz="2200" dirty="0">
                <a:solidFill>
                  <a:srgbClr val="FF0000"/>
                </a:solidFill>
              </a:rPr>
              <a:t>Local partners (i.e.-school, hospital, local healthcare providers), what information do you need from public health?</a:t>
            </a:r>
          </a:p>
          <a:p>
            <a:pPr lvl="1">
              <a:buClr>
                <a:srgbClr val="C00000"/>
              </a:buClr>
              <a:buFont typeface="Wingdings 3" panose="05040102010807070707" pitchFamily="18" charset="2"/>
              <a:buChar char=""/>
            </a:pPr>
            <a:r>
              <a:rPr lang="en-US" sz="2200" dirty="0">
                <a:solidFill>
                  <a:srgbClr val="FF0000"/>
                </a:solidFill>
              </a:rPr>
              <a:t>Public health-what do your communicable disease response, risk communications, and Health Alert Network (HAN) plans say you should do?</a:t>
            </a:r>
          </a:p>
          <a:p>
            <a:pPr marL="457200" lvl="1" indent="0">
              <a:buClr>
                <a:srgbClr val="C00000"/>
              </a:buClr>
              <a:buNone/>
            </a:pPr>
            <a:endParaRPr lang="en-US" sz="2200" dirty="0">
              <a:solidFill>
                <a:srgbClr val="FF0000"/>
              </a:solidFill>
            </a:endParaRPr>
          </a:p>
        </p:txBody>
      </p:sp>
    </p:spTree>
    <p:extLst>
      <p:ext uri="{BB962C8B-B14F-4D97-AF65-F5344CB8AC3E}">
        <p14:creationId xmlns:p14="http://schemas.microsoft.com/office/powerpoint/2010/main" val="36592259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9D7C41-4E24-441F-B5C4-5174804B78F6}"/>
              </a:ext>
            </a:extLst>
          </p:cNvPr>
          <p:cNvSpPr>
            <a:spLocks noGrp="1"/>
          </p:cNvSpPr>
          <p:nvPr>
            <p:ph type="title"/>
          </p:nvPr>
        </p:nvSpPr>
        <p:spPr>
          <a:xfrm>
            <a:off x="677334" y="609600"/>
            <a:ext cx="8596668" cy="780288"/>
          </a:xfrm>
        </p:spPr>
        <p:txBody>
          <a:bodyPr>
            <a:normAutofit fontScale="90000"/>
          </a:bodyPr>
          <a:lstStyle/>
          <a:p>
            <a:r>
              <a:rPr lang="en-US" dirty="0"/>
              <a:t>Messaging between Public Health and Partners</a:t>
            </a:r>
          </a:p>
        </p:txBody>
      </p:sp>
      <p:sp>
        <p:nvSpPr>
          <p:cNvPr id="4" name="Content Placeholder 3">
            <a:extLst>
              <a:ext uri="{FF2B5EF4-FFF2-40B4-BE49-F238E27FC236}">
                <a16:creationId xmlns:a16="http://schemas.microsoft.com/office/drawing/2014/main" id="{D9BB4F74-81B9-4518-AFF5-F43F4DA1C07B}"/>
              </a:ext>
            </a:extLst>
          </p:cNvPr>
          <p:cNvSpPr>
            <a:spLocks noGrp="1"/>
          </p:cNvSpPr>
          <p:nvPr>
            <p:ph idx="1"/>
          </p:nvPr>
        </p:nvSpPr>
        <p:spPr>
          <a:xfrm>
            <a:off x="973507" y="1811892"/>
            <a:ext cx="8662198" cy="4804567"/>
          </a:xfrm>
        </p:spPr>
        <p:txBody>
          <a:bodyPr>
            <a:normAutofit fontScale="92500" lnSpcReduction="10000"/>
          </a:bodyPr>
          <a:lstStyle/>
          <a:p>
            <a:pPr>
              <a:buClr>
                <a:srgbClr val="0070C0"/>
              </a:buClr>
              <a:buFont typeface="Wingdings 3" panose="05040102010807070707" pitchFamily="18" charset="2"/>
              <a:buChar char=""/>
            </a:pPr>
            <a:r>
              <a:rPr lang="en-US" sz="2400" i="1" dirty="0"/>
              <a:t>A HAN message is recommended to surrounding healthcare partners</a:t>
            </a:r>
          </a:p>
          <a:p>
            <a:pPr lvl="1">
              <a:buClr>
                <a:srgbClr val="0070C0"/>
              </a:buClr>
              <a:buFont typeface="Wingdings 3" panose="05040102010807070707" pitchFamily="18" charset="2"/>
              <a:buChar char=""/>
            </a:pPr>
            <a:r>
              <a:rPr lang="en-US" sz="2200" i="1" dirty="0"/>
              <a:t>Those who feel they have been exposed when word circulates about a measles case may appear at providers offices for testing</a:t>
            </a:r>
          </a:p>
          <a:p>
            <a:pPr lvl="1">
              <a:buClr>
                <a:srgbClr val="0070C0"/>
              </a:buClr>
              <a:buFont typeface="Wingdings 3" panose="05040102010807070707" pitchFamily="18" charset="2"/>
              <a:buChar char=""/>
            </a:pPr>
            <a:r>
              <a:rPr lang="en-US" sz="2200" i="1" dirty="0"/>
              <a:t>Information regarding measles can be distributed quickly to healthcare providers</a:t>
            </a:r>
          </a:p>
          <a:p>
            <a:pPr>
              <a:buClr>
                <a:srgbClr val="0070C0"/>
              </a:buClr>
              <a:buFont typeface="Wingdings 3" panose="05040102010807070707" pitchFamily="18" charset="2"/>
              <a:buChar char=""/>
            </a:pPr>
            <a:r>
              <a:rPr lang="en-US" sz="2400" i="1" dirty="0"/>
              <a:t>The affected healthcare facilities will require messaging, as well:</a:t>
            </a:r>
          </a:p>
          <a:p>
            <a:pPr lvl="1">
              <a:buClr>
                <a:srgbClr val="0070C0"/>
              </a:buClr>
              <a:buFont typeface="Wingdings 3" panose="05040102010807070707" pitchFamily="18" charset="2"/>
              <a:buChar char=""/>
            </a:pPr>
            <a:r>
              <a:rPr lang="en-US" sz="2200" i="1" dirty="0"/>
              <a:t>Staff at the hospital may have a questions and concerns regarding their potential exposures</a:t>
            </a:r>
          </a:p>
          <a:p>
            <a:pPr lvl="1">
              <a:buClr>
                <a:srgbClr val="0070C0"/>
              </a:buClr>
              <a:buFont typeface="Wingdings 3" panose="05040102010807070707" pitchFamily="18" charset="2"/>
              <a:buChar char=""/>
            </a:pPr>
            <a:r>
              <a:rPr lang="en-US" sz="2200" i="1" dirty="0"/>
              <a:t>Perceived risk from exposure to the patient may not be actual risk (worried-well)</a:t>
            </a:r>
          </a:p>
          <a:p>
            <a:pPr>
              <a:buClr>
                <a:srgbClr val="0070C0"/>
              </a:buClr>
              <a:buFont typeface="Wingdings 3" panose="05040102010807070707" pitchFamily="18" charset="2"/>
              <a:buChar char=""/>
            </a:pPr>
            <a:r>
              <a:rPr lang="en-US" sz="2400" i="1" dirty="0"/>
              <a:t>Identify a route to manage the reports as they come in</a:t>
            </a:r>
          </a:p>
        </p:txBody>
      </p:sp>
    </p:spTree>
    <p:extLst>
      <p:ext uri="{BB962C8B-B14F-4D97-AF65-F5344CB8AC3E}">
        <p14:creationId xmlns:p14="http://schemas.microsoft.com/office/powerpoint/2010/main" val="4241963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investigation</a:t>
            </a:r>
          </a:p>
        </p:txBody>
      </p:sp>
      <p:sp>
        <p:nvSpPr>
          <p:cNvPr id="3" name="Content Placeholder 2"/>
          <p:cNvSpPr>
            <a:spLocks noGrp="1"/>
          </p:cNvSpPr>
          <p:nvPr>
            <p:ph idx="1"/>
          </p:nvPr>
        </p:nvSpPr>
        <p:spPr>
          <a:xfrm>
            <a:off x="677334" y="1596045"/>
            <a:ext cx="8596668" cy="4445318"/>
          </a:xfrm>
        </p:spPr>
        <p:txBody>
          <a:bodyPr/>
          <a:lstStyle/>
          <a:p>
            <a:pPr>
              <a:buClr>
                <a:srgbClr val="C00000"/>
              </a:buClr>
              <a:buFont typeface="Wingdings 3" panose="05040102010807070707" pitchFamily="18" charset="2"/>
              <a:buChar char=""/>
            </a:pPr>
            <a:r>
              <a:rPr lang="en-US" sz="2400" dirty="0">
                <a:solidFill>
                  <a:srgbClr val="FF0000"/>
                </a:solidFill>
              </a:rPr>
              <a:t>Who is considered a contact?</a:t>
            </a:r>
          </a:p>
          <a:p>
            <a:pPr>
              <a:buClr>
                <a:srgbClr val="C00000"/>
              </a:buClr>
              <a:buFont typeface="Wingdings 3" panose="05040102010807070707" pitchFamily="18" charset="2"/>
              <a:buChar char=""/>
            </a:pPr>
            <a:r>
              <a:rPr lang="en-US" sz="2400" dirty="0">
                <a:solidFill>
                  <a:srgbClr val="FF0000"/>
                </a:solidFill>
              </a:rPr>
              <a:t>What locations were visited by the patient?</a:t>
            </a:r>
          </a:p>
          <a:p>
            <a:pPr>
              <a:buClr>
                <a:srgbClr val="C00000"/>
              </a:buClr>
              <a:buFont typeface="Wingdings 3" panose="05040102010807070707" pitchFamily="18" charset="2"/>
              <a:buChar char=""/>
            </a:pPr>
            <a:r>
              <a:rPr lang="en-US" sz="2400" dirty="0">
                <a:solidFill>
                  <a:srgbClr val="FF0000"/>
                </a:solidFill>
              </a:rPr>
              <a:t>What time frame is included?</a:t>
            </a:r>
          </a:p>
          <a:p>
            <a:endParaRPr lang="en-US" dirty="0"/>
          </a:p>
        </p:txBody>
      </p:sp>
      <p:pic>
        <p:nvPicPr>
          <p:cNvPr id="5" name="Picture 4">
            <a:extLst>
              <a:ext uri="{FF2B5EF4-FFF2-40B4-BE49-F238E27FC236}">
                <a16:creationId xmlns:a16="http://schemas.microsoft.com/office/drawing/2014/main" id="{F2C94BDC-2E72-463C-BA7D-373B73146E80}"/>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1277" t="6672" r="2018" b="3200"/>
          <a:stretch/>
        </p:blipFill>
        <p:spPr>
          <a:xfrm rot="584108">
            <a:off x="2180562" y="4965764"/>
            <a:ext cx="4548414" cy="1541455"/>
          </a:xfrm>
          <a:prstGeom prst="rect">
            <a:avLst/>
          </a:prstGeom>
        </p:spPr>
      </p:pic>
    </p:spTree>
    <p:extLst>
      <p:ext uri="{BB962C8B-B14F-4D97-AF65-F5344CB8AC3E}">
        <p14:creationId xmlns:p14="http://schemas.microsoft.com/office/powerpoint/2010/main" val="33816149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832" y="256032"/>
            <a:ext cx="8596668" cy="1320800"/>
          </a:xfrm>
        </p:spPr>
        <p:txBody>
          <a:bodyPr/>
          <a:lstStyle/>
          <a:p>
            <a:r>
              <a:rPr lang="en-US" dirty="0"/>
              <a:t>Contact investigation</a:t>
            </a:r>
          </a:p>
        </p:txBody>
      </p:sp>
      <p:sp>
        <p:nvSpPr>
          <p:cNvPr id="3" name="Content Placeholder 2"/>
          <p:cNvSpPr>
            <a:spLocks noGrp="1"/>
          </p:cNvSpPr>
          <p:nvPr>
            <p:ph idx="1"/>
          </p:nvPr>
        </p:nvSpPr>
        <p:spPr>
          <a:xfrm>
            <a:off x="231649" y="1599709"/>
            <a:ext cx="3663354" cy="2472145"/>
          </a:xfrm>
        </p:spPr>
        <p:txBody>
          <a:bodyPr>
            <a:normAutofit fontScale="62500" lnSpcReduction="20000"/>
          </a:bodyPr>
          <a:lstStyle/>
          <a:p>
            <a:pPr>
              <a:buClr>
                <a:srgbClr val="0070C0"/>
              </a:buClr>
              <a:buFont typeface="Wingdings 3" panose="05040102010807070707" pitchFamily="18" charset="2"/>
              <a:buChar char=""/>
            </a:pPr>
            <a:r>
              <a:rPr lang="en-US" sz="3200" b="1" i="1" dirty="0"/>
              <a:t>Establish timeline!</a:t>
            </a:r>
          </a:p>
          <a:p>
            <a:pPr>
              <a:buFont typeface="Wingdings 3" panose="05040102010807070707" pitchFamily="18" charset="2"/>
              <a:buChar char=""/>
            </a:pPr>
            <a:r>
              <a:rPr lang="en-US" sz="3200" b="1" i="1" dirty="0">
                <a:solidFill>
                  <a:schemeClr val="accent4"/>
                </a:solidFill>
              </a:rPr>
              <a:t>Incubation period: </a:t>
            </a:r>
            <a:r>
              <a:rPr lang="en-US" sz="3200" i="1" dirty="0">
                <a:solidFill>
                  <a:schemeClr val="tx1"/>
                </a:solidFill>
              </a:rPr>
              <a:t>21 days prior to onset of symptoms</a:t>
            </a:r>
            <a:endParaRPr lang="en-US" sz="3200" b="1" i="1" dirty="0">
              <a:solidFill>
                <a:schemeClr val="accent4"/>
              </a:solidFill>
            </a:endParaRPr>
          </a:p>
          <a:p>
            <a:pPr>
              <a:buFont typeface="Wingdings 3" panose="05040102010807070707" pitchFamily="18" charset="2"/>
              <a:buChar char=""/>
            </a:pPr>
            <a:r>
              <a:rPr lang="en-US" sz="3200" b="1" i="1" dirty="0">
                <a:solidFill>
                  <a:schemeClr val="accent4"/>
                </a:solidFill>
              </a:rPr>
              <a:t>Infectious period: </a:t>
            </a:r>
            <a:r>
              <a:rPr lang="en-US" sz="3200" i="1" dirty="0">
                <a:solidFill>
                  <a:schemeClr val="tx1"/>
                </a:solidFill>
              </a:rPr>
              <a:t>4 days before onset of rash through 4 days after onset of rash</a:t>
            </a:r>
          </a:p>
          <a:p>
            <a:pPr marL="0" indent="0">
              <a:buNone/>
            </a:pPr>
            <a:endParaRPr lang="en-US" sz="2400" dirty="0">
              <a:solidFill>
                <a:schemeClr val="tx1"/>
              </a:solidFill>
            </a:endParaRPr>
          </a:p>
          <a:p>
            <a:pPr marL="0" indent="0">
              <a:buNone/>
            </a:pPr>
            <a:endParaRPr lang="en-US" dirty="0"/>
          </a:p>
        </p:txBody>
      </p:sp>
      <p:pic>
        <p:nvPicPr>
          <p:cNvPr id="5" name="Picture 4">
            <a:extLst>
              <a:ext uri="{FF2B5EF4-FFF2-40B4-BE49-F238E27FC236}">
                <a16:creationId xmlns:a16="http://schemas.microsoft.com/office/drawing/2014/main" id="{F1980D0E-1AC8-4931-86E5-36154BA067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3499" y="1207008"/>
            <a:ext cx="5805117" cy="5359870"/>
          </a:xfrm>
          <a:prstGeom prst="rect">
            <a:avLst/>
          </a:prstGeom>
        </p:spPr>
      </p:pic>
      <p:sp>
        <p:nvSpPr>
          <p:cNvPr id="6" name="Content Placeholder 2">
            <a:extLst>
              <a:ext uri="{FF2B5EF4-FFF2-40B4-BE49-F238E27FC236}">
                <a16:creationId xmlns:a16="http://schemas.microsoft.com/office/drawing/2014/main" id="{CA84B77D-3BF5-4AAE-AE35-FEE214D22FF2}"/>
              </a:ext>
            </a:extLst>
          </p:cNvPr>
          <p:cNvSpPr txBox="1">
            <a:spLocks/>
          </p:cNvSpPr>
          <p:nvPr/>
        </p:nvSpPr>
        <p:spPr>
          <a:xfrm>
            <a:off x="231649" y="4255008"/>
            <a:ext cx="3821850" cy="140065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Clr>
                <a:srgbClr val="0070C0"/>
              </a:buClr>
              <a:buFont typeface="Wingdings 3" panose="05040102010807070707" pitchFamily="18" charset="2"/>
              <a:buChar char=""/>
            </a:pPr>
            <a:r>
              <a:rPr lang="en-US" sz="2000" i="1" dirty="0"/>
              <a:t>Determine where patient was during the infectious period</a:t>
            </a:r>
            <a:endParaRPr lang="en-US" sz="2000" i="1" dirty="0">
              <a:solidFill>
                <a:schemeClr val="tx1"/>
              </a:solidFill>
            </a:endParaRPr>
          </a:p>
          <a:p>
            <a:pPr marL="0" indent="0">
              <a:buFont typeface="Wingdings 3" charset="2"/>
              <a:buNone/>
            </a:pPr>
            <a:endParaRPr lang="en-US" sz="2400" dirty="0">
              <a:solidFill>
                <a:schemeClr val="tx1"/>
              </a:solidFill>
            </a:endParaRPr>
          </a:p>
          <a:p>
            <a:pPr marL="0" indent="0">
              <a:buFont typeface="Wingdings 3" charset="2"/>
              <a:buNone/>
            </a:pPr>
            <a:endParaRPr lang="en-US" dirty="0"/>
          </a:p>
        </p:txBody>
      </p:sp>
    </p:spTree>
    <p:extLst>
      <p:ext uri="{BB962C8B-B14F-4D97-AF65-F5344CB8AC3E}">
        <p14:creationId xmlns:p14="http://schemas.microsoft.com/office/powerpoint/2010/main" val="36118843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70256"/>
            <a:ext cx="8596668" cy="902208"/>
          </a:xfrm>
        </p:spPr>
        <p:txBody>
          <a:bodyPr/>
          <a:lstStyle/>
          <a:p>
            <a:r>
              <a:rPr lang="en-US" dirty="0"/>
              <a:t>Contact investigation</a:t>
            </a:r>
          </a:p>
        </p:txBody>
      </p:sp>
      <p:graphicFrame>
        <p:nvGraphicFramePr>
          <p:cNvPr id="9" name="Content Placeholder 8">
            <a:extLst>
              <a:ext uri="{FF2B5EF4-FFF2-40B4-BE49-F238E27FC236}">
                <a16:creationId xmlns:a16="http://schemas.microsoft.com/office/drawing/2014/main" id="{C125FBA5-B9F9-481A-A53F-D25A93CA3A4F}"/>
              </a:ext>
            </a:extLst>
          </p:cNvPr>
          <p:cNvGraphicFramePr>
            <a:graphicFrameLocks noGrp="1"/>
          </p:cNvGraphicFramePr>
          <p:nvPr>
            <p:ph idx="1"/>
            <p:extLst>
              <p:ext uri="{D42A27DB-BD31-4B8C-83A1-F6EECF244321}">
                <p14:modId xmlns:p14="http://schemas.microsoft.com/office/powerpoint/2010/main" val="1057589289"/>
              </p:ext>
            </p:extLst>
          </p:nvPr>
        </p:nvGraphicFramePr>
        <p:xfrm>
          <a:off x="811446" y="1172464"/>
          <a:ext cx="8832426" cy="5447088"/>
        </p:xfrm>
        <a:graphic>
          <a:graphicData uri="http://schemas.openxmlformats.org/drawingml/2006/table">
            <a:tbl>
              <a:tblPr firstRow="1" bandRow="1">
                <a:tableStyleId>{7DF18680-E054-41AD-8BC1-D1AEF772440D}</a:tableStyleId>
              </a:tblPr>
              <a:tblGrid>
                <a:gridCol w="2495584">
                  <a:extLst>
                    <a:ext uri="{9D8B030D-6E8A-4147-A177-3AD203B41FA5}">
                      <a16:colId xmlns:a16="http://schemas.microsoft.com/office/drawing/2014/main" val="2368241805"/>
                    </a:ext>
                  </a:extLst>
                </a:gridCol>
                <a:gridCol w="2489973">
                  <a:extLst>
                    <a:ext uri="{9D8B030D-6E8A-4147-A177-3AD203B41FA5}">
                      <a16:colId xmlns:a16="http://schemas.microsoft.com/office/drawing/2014/main" val="3086826401"/>
                    </a:ext>
                  </a:extLst>
                </a:gridCol>
                <a:gridCol w="3846869">
                  <a:extLst>
                    <a:ext uri="{9D8B030D-6E8A-4147-A177-3AD203B41FA5}">
                      <a16:colId xmlns:a16="http://schemas.microsoft.com/office/drawing/2014/main" val="2328802841"/>
                    </a:ext>
                  </a:extLst>
                </a:gridCol>
              </a:tblGrid>
              <a:tr h="397355">
                <a:tc>
                  <a:txBody>
                    <a:bodyPr/>
                    <a:lstStyle/>
                    <a:p>
                      <a:pPr algn="ctr"/>
                      <a:r>
                        <a:rPr lang="en-US" dirty="0"/>
                        <a:t>WHERE</a:t>
                      </a:r>
                    </a:p>
                  </a:txBody>
                  <a:tcPr>
                    <a:solidFill>
                      <a:srgbClr val="0070C0"/>
                    </a:solidFill>
                  </a:tcPr>
                </a:tc>
                <a:tc>
                  <a:txBody>
                    <a:bodyPr/>
                    <a:lstStyle/>
                    <a:p>
                      <a:pPr algn="ctr"/>
                      <a:r>
                        <a:rPr lang="en-US" dirty="0"/>
                        <a:t>WHO</a:t>
                      </a:r>
                    </a:p>
                  </a:txBody>
                  <a:tcPr>
                    <a:solidFill>
                      <a:srgbClr val="0070C0"/>
                    </a:solidFill>
                  </a:tcPr>
                </a:tc>
                <a:tc>
                  <a:txBody>
                    <a:bodyPr/>
                    <a:lstStyle/>
                    <a:p>
                      <a:pPr algn="ctr"/>
                      <a:r>
                        <a:rPr lang="en-US" dirty="0"/>
                        <a:t>WHEN</a:t>
                      </a:r>
                    </a:p>
                  </a:txBody>
                  <a:tcPr>
                    <a:solidFill>
                      <a:srgbClr val="0070C0"/>
                    </a:solidFill>
                  </a:tcPr>
                </a:tc>
                <a:extLst>
                  <a:ext uri="{0D108BD9-81ED-4DB2-BD59-A6C34878D82A}">
                    <a16:rowId xmlns:a16="http://schemas.microsoft.com/office/drawing/2014/main" val="1529773029"/>
                  </a:ext>
                </a:extLst>
              </a:tr>
              <a:tr h="617477">
                <a:tc>
                  <a:txBody>
                    <a:bodyPr/>
                    <a:lstStyle/>
                    <a:p>
                      <a:r>
                        <a:rPr lang="en-US" dirty="0"/>
                        <a:t>Household</a:t>
                      </a:r>
                    </a:p>
                  </a:txBody>
                  <a:tcPr>
                    <a:solidFill>
                      <a:schemeClr val="tx2">
                        <a:lumMod val="20000"/>
                        <a:lumOff val="80000"/>
                      </a:schemeClr>
                    </a:solidFill>
                  </a:tcPr>
                </a:tc>
                <a:tc>
                  <a:txBody>
                    <a:bodyPr/>
                    <a:lstStyle/>
                    <a:p>
                      <a:r>
                        <a:rPr lang="en-US" dirty="0"/>
                        <a:t>Household contacts</a:t>
                      </a:r>
                    </a:p>
                  </a:txBody>
                  <a:tcPr>
                    <a:solidFill>
                      <a:schemeClr val="tx2">
                        <a:lumMod val="20000"/>
                        <a:lumOff val="80000"/>
                      </a:schemeClr>
                    </a:solidFill>
                  </a:tcPr>
                </a:tc>
                <a:tc>
                  <a:txBody>
                    <a:bodyPr/>
                    <a:lstStyle/>
                    <a:p>
                      <a:r>
                        <a:rPr lang="en-US" dirty="0"/>
                        <a:t>Infectious period</a:t>
                      </a:r>
                    </a:p>
                  </a:txBody>
                  <a:tcPr>
                    <a:solidFill>
                      <a:schemeClr val="tx2">
                        <a:lumMod val="20000"/>
                        <a:lumOff val="80000"/>
                      </a:schemeClr>
                    </a:solidFill>
                  </a:tcPr>
                </a:tc>
                <a:extLst>
                  <a:ext uri="{0D108BD9-81ED-4DB2-BD59-A6C34878D82A}">
                    <a16:rowId xmlns:a16="http://schemas.microsoft.com/office/drawing/2014/main" val="540409029"/>
                  </a:ext>
                </a:extLst>
              </a:tr>
              <a:tr h="990521">
                <a:tc>
                  <a:txBody>
                    <a:bodyPr/>
                    <a:lstStyle/>
                    <a:p>
                      <a:r>
                        <a:rPr lang="en-US" dirty="0"/>
                        <a:t>Classroom, common spaces (cafeteria, gym, library)</a:t>
                      </a:r>
                    </a:p>
                  </a:txBody>
                  <a:tcPr>
                    <a:solidFill>
                      <a:schemeClr val="bg1">
                        <a:lumMod val="95000"/>
                      </a:schemeClr>
                    </a:solidFill>
                  </a:tcPr>
                </a:tc>
                <a:tc>
                  <a:txBody>
                    <a:bodyPr/>
                    <a:lstStyle/>
                    <a:p>
                      <a:r>
                        <a:rPr lang="en-US" dirty="0"/>
                        <a:t>School contacts</a:t>
                      </a:r>
                    </a:p>
                  </a:txBody>
                  <a:tcPr>
                    <a:solidFill>
                      <a:schemeClr val="bg1">
                        <a:lumMod val="95000"/>
                      </a:schemeClr>
                    </a:solidFill>
                  </a:tcPr>
                </a:tc>
                <a:tc>
                  <a:txBody>
                    <a:bodyPr/>
                    <a:lstStyle/>
                    <a:p>
                      <a:r>
                        <a:rPr lang="en-US" dirty="0"/>
                        <a:t>From beginning of infectious period until last day attended school prior to onset</a:t>
                      </a:r>
                    </a:p>
                  </a:txBody>
                  <a:tcPr>
                    <a:solidFill>
                      <a:schemeClr val="bg1">
                        <a:lumMod val="95000"/>
                      </a:schemeClr>
                    </a:solidFill>
                  </a:tcPr>
                </a:tc>
                <a:extLst>
                  <a:ext uri="{0D108BD9-81ED-4DB2-BD59-A6C34878D82A}">
                    <a16:rowId xmlns:a16="http://schemas.microsoft.com/office/drawing/2014/main" val="1992966685"/>
                  </a:ext>
                </a:extLst>
              </a:tr>
              <a:tr h="882110">
                <a:tc>
                  <a:txBody>
                    <a:bodyPr/>
                    <a:lstStyle/>
                    <a:p>
                      <a:r>
                        <a:rPr lang="en-US" dirty="0"/>
                        <a:t>Church</a:t>
                      </a:r>
                    </a:p>
                  </a:txBody>
                  <a:tcPr>
                    <a:solidFill>
                      <a:schemeClr val="tx2">
                        <a:lumMod val="20000"/>
                        <a:lumOff val="80000"/>
                      </a:schemeClr>
                    </a:solidFill>
                  </a:tcPr>
                </a:tc>
                <a:tc>
                  <a:txBody>
                    <a:bodyPr/>
                    <a:lstStyle/>
                    <a:p>
                      <a:r>
                        <a:rPr lang="en-US" dirty="0"/>
                        <a:t>Youth group contacts</a:t>
                      </a:r>
                    </a:p>
                  </a:txBody>
                  <a:tcPr>
                    <a:solidFill>
                      <a:schemeClr val="tx2">
                        <a:lumMod val="20000"/>
                        <a:lumOff val="80000"/>
                      </a:schemeClr>
                    </a:solidFill>
                  </a:tcPr>
                </a:tc>
                <a:tc>
                  <a:txBody>
                    <a:bodyPr/>
                    <a:lstStyle/>
                    <a:p>
                      <a:r>
                        <a:rPr lang="en-US" dirty="0"/>
                        <a:t>Day(s) that case attended youth group during infectious period</a:t>
                      </a:r>
                    </a:p>
                  </a:txBody>
                  <a:tcPr>
                    <a:solidFill>
                      <a:schemeClr val="tx2">
                        <a:lumMod val="20000"/>
                        <a:lumOff val="80000"/>
                      </a:schemeClr>
                    </a:solidFill>
                  </a:tcPr>
                </a:tc>
                <a:extLst>
                  <a:ext uri="{0D108BD9-81ED-4DB2-BD59-A6C34878D82A}">
                    <a16:rowId xmlns:a16="http://schemas.microsoft.com/office/drawing/2014/main" val="1191178794"/>
                  </a:ext>
                </a:extLst>
              </a:tr>
              <a:tr h="882110">
                <a:tc>
                  <a:txBody>
                    <a:bodyPr/>
                    <a:lstStyle/>
                    <a:p>
                      <a:r>
                        <a:rPr lang="en-US" dirty="0"/>
                        <a:t>Church</a:t>
                      </a:r>
                    </a:p>
                  </a:txBody>
                  <a:tcPr>
                    <a:solidFill>
                      <a:schemeClr val="bg1">
                        <a:lumMod val="95000"/>
                      </a:schemeClr>
                    </a:solidFill>
                  </a:tcPr>
                </a:tc>
                <a:tc>
                  <a:txBody>
                    <a:bodyPr/>
                    <a:lstStyle/>
                    <a:p>
                      <a:r>
                        <a:rPr lang="en-US" dirty="0"/>
                        <a:t>Church contacts</a:t>
                      </a:r>
                    </a:p>
                  </a:txBody>
                  <a:tcPr>
                    <a:solidFill>
                      <a:schemeClr val="bg1">
                        <a:lumMod val="95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Day(s) that case attended services during infectious period</a:t>
                      </a:r>
                    </a:p>
                  </a:txBody>
                  <a:tcPr>
                    <a:solidFill>
                      <a:schemeClr val="bg1">
                        <a:lumMod val="95000"/>
                      </a:schemeClr>
                    </a:solidFill>
                  </a:tcPr>
                </a:tc>
                <a:extLst>
                  <a:ext uri="{0D108BD9-81ED-4DB2-BD59-A6C34878D82A}">
                    <a16:rowId xmlns:a16="http://schemas.microsoft.com/office/drawing/2014/main" val="3833644284"/>
                  </a:ext>
                </a:extLst>
              </a:tr>
              <a:tr h="397355">
                <a:tc>
                  <a:txBody>
                    <a:bodyPr/>
                    <a:lstStyle/>
                    <a:p>
                      <a:r>
                        <a:rPr lang="en-US" dirty="0"/>
                        <a:t>Emergency room</a:t>
                      </a:r>
                    </a:p>
                  </a:txBody>
                  <a:tcPr>
                    <a:solidFill>
                      <a:schemeClr val="tx2">
                        <a:lumMod val="20000"/>
                        <a:lumOff val="80000"/>
                      </a:schemeClr>
                    </a:solidFill>
                  </a:tcPr>
                </a:tc>
                <a:tc>
                  <a:txBody>
                    <a:bodyPr/>
                    <a:lstStyle/>
                    <a:p>
                      <a:r>
                        <a:rPr lang="en-US" dirty="0"/>
                        <a:t>Medical staff</a:t>
                      </a:r>
                    </a:p>
                  </a:txBody>
                  <a:tcPr>
                    <a:solidFill>
                      <a:schemeClr val="tx2">
                        <a:lumMod val="20000"/>
                        <a:lumOff val="80000"/>
                      </a:schemeClr>
                    </a:solidFill>
                  </a:tcPr>
                </a:tc>
                <a:tc>
                  <a:txBody>
                    <a:bodyPr/>
                    <a:lstStyle/>
                    <a:p>
                      <a:r>
                        <a:rPr lang="en-US" dirty="0"/>
                        <a:t>During office visit + 2 hours</a:t>
                      </a:r>
                    </a:p>
                  </a:txBody>
                  <a:tcPr>
                    <a:solidFill>
                      <a:schemeClr val="tx2">
                        <a:lumMod val="20000"/>
                        <a:lumOff val="80000"/>
                      </a:schemeClr>
                    </a:solidFill>
                  </a:tcPr>
                </a:tc>
                <a:extLst>
                  <a:ext uri="{0D108BD9-81ED-4DB2-BD59-A6C34878D82A}">
                    <a16:rowId xmlns:a16="http://schemas.microsoft.com/office/drawing/2014/main" val="1774368057"/>
                  </a:ext>
                </a:extLst>
              </a:tr>
              <a:tr h="616049">
                <a:tc>
                  <a:txBody>
                    <a:bodyPr/>
                    <a:lstStyle/>
                    <a:p>
                      <a:r>
                        <a:rPr lang="en-US" dirty="0"/>
                        <a:t>Emergency room</a:t>
                      </a:r>
                    </a:p>
                  </a:txBody>
                  <a:tcPr>
                    <a:solidFill>
                      <a:schemeClr val="bg1">
                        <a:lumMod val="95000"/>
                      </a:schemeClr>
                    </a:solidFill>
                  </a:tcPr>
                </a:tc>
                <a:tc>
                  <a:txBody>
                    <a:bodyPr/>
                    <a:lstStyle/>
                    <a:p>
                      <a:r>
                        <a:rPr lang="en-US" dirty="0"/>
                        <a:t>People in waiting room</a:t>
                      </a:r>
                    </a:p>
                  </a:txBody>
                  <a:tcPr>
                    <a:solidFill>
                      <a:schemeClr val="bg1">
                        <a:lumMod val="95000"/>
                      </a:schemeClr>
                    </a:solidFill>
                  </a:tcPr>
                </a:tc>
                <a:tc>
                  <a:txBody>
                    <a:bodyPr/>
                    <a:lstStyle/>
                    <a:p>
                      <a:r>
                        <a:rPr lang="en-US" dirty="0"/>
                        <a:t>Patient arrival + 2 hours</a:t>
                      </a:r>
                    </a:p>
                  </a:txBody>
                  <a:tcPr>
                    <a:solidFill>
                      <a:schemeClr val="bg1">
                        <a:lumMod val="95000"/>
                      </a:schemeClr>
                    </a:solidFill>
                  </a:tcPr>
                </a:tc>
                <a:extLst>
                  <a:ext uri="{0D108BD9-81ED-4DB2-BD59-A6C34878D82A}">
                    <a16:rowId xmlns:a16="http://schemas.microsoft.com/office/drawing/2014/main" val="1930751604"/>
                  </a:ext>
                </a:extLst>
              </a:tr>
              <a:tr h="616049">
                <a:tc>
                  <a:txBody>
                    <a:bodyPr/>
                    <a:lstStyle/>
                    <a:p>
                      <a:r>
                        <a:rPr lang="en-US" dirty="0"/>
                        <a:t>Grocery store</a:t>
                      </a:r>
                    </a:p>
                  </a:txBody>
                  <a:tcPr>
                    <a:solidFill>
                      <a:schemeClr val="tx2">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Grocery store customers/staff</a:t>
                      </a:r>
                    </a:p>
                  </a:txBody>
                  <a:tcPr>
                    <a:solidFill>
                      <a:schemeClr val="tx2">
                        <a:lumMod val="20000"/>
                        <a:lumOff val="80000"/>
                      </a:schemeClr>
                    </a:solidFill>
                  </a:tcPr>
                </a:tc>
                <a:tc>
                  <a:txBody>
                    <a:bodyPr/>
                    <a:lstStyle/>
                    <a:p>
                      <a:r>
                        <a:rPr lang="en-US" dirty="0"/>
                        <a:t>Time spent in store + 2 hours</a:t>
                      </a:r>
                    </a:p>
                  </a:txBody>
                  <a:tcPr>
                    <a:solidFill>
                      <a:schemeClr val="tx2">
                        <a:lumMod val="20000"/>
                        <a:lumOff val="80000"/>
                      </a:schemeClr>
                    </a:solidFill>
                  </a:tcPr>
                </a:tc>
                <a:extLst>
                  <a:ext uri="{0D108BD9-81ED-4DB2-BD59-A6C34878D82A}">
                    <a16:rowId xmlns:a16="http://schemas.microsoft.com/office/drawing/2014/main" val="1947718081"/>
                  </a:ext>
                </a:extLst>
              </a:tr>
            </a:tbl>
          </a:graphicData>
        </a:graphic>
      </p:graphicFrame>
    </p:spTree>
    <p:extLst>
      <p:ext uri="{BB962C8B-B14F-4D97-AF65-F5344CB8AC3E}">
        <p14:creationId xmlns:p14="http://schemas.microsoft.com/office/powerpoint/2010/main" val="19888685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91BA1-0BC4-4007-ACBB-0CF32AE58EE9}"/>
              </a:ext>
            </a:extLst>
          </p:cNvPr>
          <p:cNvSpPr>
            <a:spLocks noGrp="1"/>
          </p:cNvSpPr>
          <p:nvPr>
            <p:ph type="title"/>
          </p:nvPr>
        </p:nvSpPr>
        <p:spPr/>
        <p:txBody>
          <a:bodyPr/>
          <a:lstStyle/>
          <a:p>
            <a:r>
              <a:rPr lang="en-US" dirty="0"/>
              <a:t>New information</a:t>
            </a:r>
          </a:p>
        </p:txBody>
      </p:sp>
      <p:sp>
        <p:nvSpPr>
          <p:cNvPr id="3" name="Content Placeholder 2">
            <a:extLst>
              <a:ext uri="{FF2B5EF4-FFF2-40B4-BE49-F238E27FC236}">
                <a16:creationId xmlns:a16="http://schemas.microsoft.com/office/drawing/2014/main" id="{85C8A4E2-1942-4B93-9C89-C295465EDF2F}"/>
              </a:ext>
            </a:extLst>
          </p:cNvPr>
          <p:cNvSpPr>
            <a:spLocks noGrp="1"/>
          </p:cNvSpPr>
          <p:nvPr>
            <p:ph idx="1"/>
          </p:nvPr>
        </p:nvSpPr>
        <p:spPr>
          <a:xfrm>
            <a:off x="677334" y="1794829"/>
            <a:ext cx="8596668" cy="3880773"/>
          </a:xfrm>
        </p:spPr>
        <p:txBody>
          <a:bodyPr>
            <a:normAutofit/>
          </a:bodyPr>
          <a:lstStyle/>
          <a:p>
            <a:pPr>
              <a:buFont typeface="Wingdings 3" panose="05040102010807070707" pitchFamily="18" charset="2"/>
              <a:buChar char=""/>
            </a:pPr>
            <a:r>
              <a:rPr lang="en-US" sz="2400" dirty="0"/>
              <a:t>Contact investigations determined that there are 4 unvaccinated contacts</a:t>
            </a:r>
          </a:p>
          <a:p>
            <a:pPr lvl="1">
              <a:buFont typeface="Wingdings 3" panose="05040102010807070707" pitchFamily="18" charset="2"/>
              <a:buChar char=""/>
            </a:pPr>
            <a:r>
              <a:rPr lang="en-US" sz="2000" dirty="0"/>
              <a:t>2 in the school with religious exemptions</a:t>
            </a:r>
          </a:p>
          <a:p>
            <a:pPr lvl="1">
              <a:buFont typeface="Wingdings 3" panose="05040102010807070707" pitchFamily="18" charset="2"/>
              <a:buChar char=""/>
            </a:pPr>
            <a:r>
              <a:rPr lang="en-US" sz="2000" dirty="0"/>
              <a:t>2 from waiting room at ER who are too young to be vaccinated</a:t>
            </a:r>
          </a:p>
          <a:p>
            <a:pPr marL="457200" lvl="1" indent="0">
              <a:buClr>
                <a:srgbClr val="C00000"/>
              </a:buClr>
              <a:buNone/>
            </a:pPr>
            <a:endParaRPr lang="en-US" sz="2000" dirty="0"/>
          </a:p>
          <a:p>
            <a:pPr>
              <a:buClr>
                <a:srgbClr val="C00000"/>
              </a:buClr>
              <a:buFont typeface="Wingdings 3" panose="05040102010807070707" pitchFamily="18" charset="2"/>
              <a:buChar char=""/>
            </a:pPr>
            <a:r>
              <a:rPr lang="en-US" sz="2400" dirty="0">
                <a:solidFill>
                  <a:srgbClr val="FF0000"/>
                </a:solidFill>
              </a:rPr>
              <a:t>How can public health and their partners protect these contacts?</a:t>
            </a:r>
          </a:p>
        </p:txBody>
      </p:sp>
    </p:spTree>
    <p:extLst>
      <p:ext uri="{BB962C8B-B14F-4D97-AF65-F5344CB8AC3E}">
        <p14:creationId xmlns:p14="http://schemas.microsoft.com/office/powerpoint/2010/main" val="16640530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Prophylaxis - vaccination</a:t>
            </a:r>
          </a:p>
        </p:txBody>
      </p:sp>
      <p:sp>
        <p:nvSpPr>
          <p:cNvPr id="3" name="Content Placeholder 2"/>
          <p:cNvSpPr>
            <a:spLocks noGrp="1"/>
          </p:cNvSpPr>
          <p:nvPr>
            <p:ph idx="1"/>
          </p:nvPr>
        </p:nvSpPr>
        <p:spPr>
          <a:xfrm>
            <a:off x="677334" y="1392845"/>
            <a:ext cx="8596668" cy="4445318"/>
          </a:xfrm>
        </p:spPr>
        <p:txBody>
          <a:bodyPr>
            <a:normAutofit fontScale="92500" lnSpcReduction="20000"/>
          </a:bodyPr>
          <a:lstStyle/>
          <a:p>
            <a:pPr marL="0" indent="0">
              <a:buNone/>
            </a:pPr>
            <a:r>
              <a:rPr lang="en-US" sz="2000" i="1" dirty="0"/>
              <a:t>Recommended for:</a:t>
            </a:r>
          </a:p>
          <a:p>
            <a:pPr>
              <a:buClr>
                <a:srgbClr val="0070C0"/>
              </a:buClr>
              <a:buFont typeface="Wingdings 3" panose="05040102010807070707" pitchFamily="18" charset="2"/>
              <a:buChar char=""/>
            </a:pPr>
            <a:r>
              <a:rPr lang="en-US" sz="2000" i="1" dirty="0"/>
              <a:t> Individuals without documented evidence of immunity </a:t>
            </a:r>
          </a:p>
          <a:p>
            <a:pPr>
              <a:buClr>
                <a:srgbClr val="0070C0"/>
              </a:buClr>
              <a:buFont typeface="Wingdings 3" panose="05040102010807070707" pitchFamily="18" charset="2"/>
              <a:buChar char=""/>
            </a:pPr>
            <a:r>
              <a:rPr lang="en-US" sz="2000" i="1" dirty="0"/>
              <a:t>Immunocompromised individuals</a:t>
            </a:r>
          </a:p>
          <a:p>
            <a:pPr>
              <a:buClr>
                <a:srgbClr val="0070C0"/>
              </a:buClr>
              <a:buFont typeface="Wingdings 3" panose="05040102010807070707" pitchFamily="18" charset="2"/>
              <a:buChar char=""/>
            </a:pPr>
            <a:r>
              <a:rPr lang="en-US" sz="2000" i="1" dirty="0"/>
              <a:t>Can be done in the health department or by a private provider</a:t>
            </a:r>
          </a:p>
          <a:p>
            <a:pPr>
              <a:buClr>
                <a:srgbClr val="0070C0"/>
              </a:buClr>
              <a:buFont typeface="Wingdings 3" panose="05040102010807070707" pitchFamily="18" charset="2"/>
              <a:buChar char=""/>
            </a:pPr>
            <a:endParaRPr lang="en-US" sz="2000" i="1" dirty="0"/>
          </a:p>
          <a:p>
            <a:pPr marL="0" indent="0">
              <a:buClr>
                <a:srgbClr val="0070C0"/>
              </a:buClr>
              <a:buNone/>
            </a:pPr>
            <a:r>
              <a:rPr lang="en-US" sz="2000" i="1" dirty="0"/>
              <a:t>Not recommended:</a:t>
            </a:r>
          </a:p>
          <a:p>
            <a:pPr>
              <a:buClr>
                <a:srgbClr val="0070C0"/>
              </a:buClr>
              <a:buFont typeface="Wingdings 3" panose="05040102010807070707" pitchFamily="18" charset="2"/>
              <a:buChar char=""/>
            </a:pPr>
            <a:r>
              <a:rPr lang="en-US" sz="2000" i="1" dirty="0"/>
              <a:t>Infants &lt;12 </a:t>
            </a:r>
            <a:r>
              <a:rPr lang="en-US" sz="2000" i="1" dirty="0" err="1"/>
              <a:t>mos</a:t>
            </a:r>
            <a:r>
              <a:rPr lang="en-US" sz="2000" i="1" dirty="0"/>
              <a:t> of age</a:t>
            </a:r>
          </a:p>
          <a:p>
            <a:pPr>
              <a:buClr>
                <a:srgbClr val="0070C0"/>
              </a:buClr>
              <a:buFont typeface="Wingdings 3" panose="05040102010807070707" pitchFamily="18" charset="2"/>
              <a:buChar char=""/>
            </a:pPr>
            <a:r>
              <a:rPr lang="en-US" sz="2000" i="1" dirty="0"/>
              <a:t>Pregnant women</a:t>
            </a:r>
          </a:p>
          <a:p>
            <a:pPr>
              <a:buClr>
                <a:srgbClr val="0070C0"/>
              </a:buClr>
              <a:buFont typeface="Wingdings 3" panose="05040102010807070707" pitchFamily="18" charset="2"/>
              <a:buChar char=""/>
            </a:pPr>
            <a:r>
              <a:rPr lang="en-US" sz="2000" i="1" dirty="0"/>
              <a:t>Vaccinated individuals</a:t>
            </a:r>
          </a:p>
          <a:p>
            <a:pPr>
              <a:buClr>
                <a:srgbClr val="0070C0"/>
              </a:buClr>
              <a:buFont typeface="Wingdings 3" panose="05040102010807070707" pitchFamily="18" charset="2"/>
              <a:buChar char=""/>
            </a:pPr>
            <a:r>
              <a:rPr lang="en-US" sz="2000" i="1" dirty="0"/>
              <a:t>History of disease (e.g., born before 1957)</a:t>
            </a:r>
          </a:p>
          <a:p>
            <a:pPr marL="0" indent="0">
              <a:buClr>
                <a:srgbClr val="0070C0"/>
              </a:buClr>
              <a:buNone/>
            </a:pPr>
            <a:endParaRPr lang="en-US" sz="2000" i="1" dirty="0"/>
          </a:p>
          <a:p>
            <a:pPr marL="0" indent="0">
              <a:buClr>
                <a:srgbClr val="0070C0"/>
              </a:buClr>
              <a:buNone/>
            </a:pPr>
            <a:r>
              <a:rPr lang="en-US" sz="2000" i="1" dirty="0"/>
              <a:t>*Kids can return to school immediately after vaccination (per CDC)</a:t>
            </a:r>
          </a:p>
          <a:p>
            <a:pPr marL="0" indent="0">
              <a:buClr>
                <a:srgbClr val="0070C0"/>
              </a:buClr>
              <a:buNone/>
            </a:pPr>
            <a:endParaRPr lang="en-US" sz="2400" dirty="0"/>
          </a:p>
        </p:txBody>
      </p:sp>
      <p:pic>
        <p:nvPicPr>
          <p:cNvPr id="5" name="Picture 4">
            <a:extLst>
              <a:ext uri="{FF2B5EF4-FFF2-40B4-BE49-F238E27FC236}">
                <a16:creationId xmlns:a16="http://schemas.microsoft.com/office/drawing/2014/main" id="{5B96B340-A6AB-44EE-B0D3-A881532D1AEB}"/>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05483" y="473929"/>
            <a:ext cx="2143125" cy="2143125"/>
          </a:xfrm>
          <a:prstGeom prst="rect">
            <a:avLst/>
          </a:prstGeom>
        </p:spPr>
      </p:pic>
      <p:sp>
        <p:nvSpPr>
          <p:cNvPr id="6" name="Oval 5">
            <a:extLst>
              <a:ext uri="{FF2B5EF4-FFF2-40B4-BE49-F238E27FC236}">
                <a16:creationId xmlns:a16="http://schemas.microsoft.com/office/drawing/2014/main" id="{12F14660-C827-487E-97BA-FCC12D5BF268}"/>
              </a:ext>
            </a:extLst>
          </p:cNvPr>
          <p:cNvSpPr/>
          <p:nvPr/>
        </p:nvSpPr>
        <p:spPr>
          <a:xfrm>
            <a:off x="8705483" y="467823"/>
            <a:ext cx="2141415" cy="214923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48382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Prophylaxis – Immune Globulin (IG)</a:t>
            </a:r>
          </a:p>
        </p:txBody>
      </p:sp>
      <p:sp>
        <p:nvSpPr>
          <p:cNvPr id="3" name="Content Placeholder 2"/>
          <p:cNvSpPr>
            <a:spLocks noGrp="1"/>
          </p:cNvSpPr>
          <p:nvPr>
            <p:ph idx="1"/>
          </p:nvPr>
        </p:nvSpPr>
        <p:spPr>
          <a:xfrm>
            <a:off x="677334" y="1596045"/>
            <a:ext cx="8596668" cy="4445318"/>
          </a:xfrm>
        </p:spPr>
        <p:txBody>
          <a:bodyPr>
            <a:normAutofit/>
          </a:bodyPr>
          <a:lstStyle/>
          <a:p>
            <a:pPr marL="0" indent="0">
              <a:buNone/>
            </a:pPr>
            <a:r>
              <a:rPr lang="en-US" sz="2400" i="1" dirty="0"/>
              <a:t>Recommended for:</a:t>
            </a:r>
          </a:p>
          <a:p>
            <a:pPr>
              <a:buClr>
                <a:srgbClr val="0070C0"/>
              </a:buClr>
              <a:buFont typeface="Wingdings 3" panose="05040102010807070707" pitchFamily="18" charset="2"/>
              <a:buChar char=""/>
            </a:pPr>
            <a:r>
              <a:rPr lang="en-US" sz="2400" i="1" dirty="0"/>
              <a:t> Individuals at high risk for complications due to measles infection</a:t>
            </a:r>
          </a:p>
          <a:p>
            <a:pPr lvl="1">
              <a:buClr>
                <a:srgbClr val="0070C0"/>
              </a:buClr>
              <a:buFont typeface="Wingdings 3" panose="05040102010807070707" pitchFamily="18" charset="2"/>
              <a:buChar char=""/>
            </a:pPr>
            <a:r>
              <a:rPr lang="en-US" sz="2200" i="1" dirty="0"/>
              <a:t>Immunocompromised individuals</a:t>
            </a:r>
          </a:p>
          <a:p>
            <a:pPr lvl="1">
              <a:buClr>
                <a:srgbClr val="0070C0"/>
              </a:buClr>
              <a:buFont typeface="Wingdings 3" panose="05040102010807070707" pitchFamily="18" charset="2"/>
              <a:buChar char=""/>
            </a:pPr>
            <a:r>
              <a:rPr lang="en-US" sz="2200" i="1" dirty="0"/>
              <a:t>Pregnant women</a:t>
            </a:r>
          </a:p>
          <a:p>
            <a:pPr lvl="1">
              <a:buClr>
                <a:srgbClr val="0070C0"/>
              </a:buClr>
              <a:buFont typeface="Wingdings 3" panose="05040102010807070707" pitchFamily="18" charset="2"/>
              <a:buChar char=""/>
            </a:pPr>
            <a:r>
              <a:rPr lang="en-US" sz="2200" i="1" dirty="0"/>
              <a:t>Infants &lt;12 </a:t>
            </a:r>
            <a:r>
              <a:rPr lang="en-US" sz="2200" i="1" dirty="0" err="1"/>
              <a:t>mos</a:t>
            </a:r>
            <a:r>
              <a:rPr lang="en-US" sz="2200" i="1" dirty="0"/>
              <a:t> of age</a:t>
            </a:r>
          </a:p>
          <a:p>
            <a:pPr>
              <a:buClr>
                <a:srgbClr val="0070C0"/>
              </a:buClr>
              <a:buFont typeface="Wingdings 3" panose="05040102010807070707" pitchFamily="18" charset="2"/>
              <a:buChar char=""/>
            </a:pPr>
            <a:endParaRPr lang="en-US" sz="2400" i="1" dirty="0"/>
          </a:p>
          <a:p>
            <a:pPr>
              <a:buClr>
                <a:srgbClr val="0070C0"/>
              </a:buClr>
              <a:buFont typeface="Wingdings 3" panose="05040102010807070707" pitchFamily="18" charset="2"/>
              <a:buChar char=""/>
            </a:pPr>
            <a:r>
              <a:rPr lang="en-US" sz="2400" i="1" dirty="0"/>
              <a:t>Consult with providers regarding IG administration</a:t>
            </a:r>
          </a:p>
        </p:txBody>
      </p:sp>
    </p:spTree>
    <p:extLst>
      <p:ext uri="{BB962C8B-B14F-4D97-AF65-F5344CB8AC3E}">
        <p14:creationId xmlns:p14="http://schemas.microsoft.com/office/powerpoint/2010/main" val="18738733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06236-819C-4AC4-A733-B2E2AC7CDB29}"/>
              </a:ext>
            </a:extLst>
          </p:cNvPr>
          <p:cNvSpPr>
            <a:spLocks noGrp="1"/>
          </p:cNvSpPr>
          <p:nvPr>
            <p:ph type="title"/>
          </p:nvPr>
        </p:nvSpPr>
        <p:spPr/>
        <p:txBody>
          <a:bodyPr/>
          <a:lstStyle/>
          <a:p>
            <a:r>
              <a:rPr lang="en-US" dirty="0"/>
              <a:t>Control measures</a:t>
            </a:r>
          </a:p>
        </p:txBody>
      </p:sp>
      <p:sp>
        <p:nvSpPr>
          <p:cNvPr id="3" name="Content Placeholder 2">
            <a:extLst>
              <a:ext uri="{FF2B5EF4-FFF2-40B4-BE49-F238E27FC236}">
                <a16:creationId xmlns:a16="http://schemas.microsoft.com/office/drawing/2014/main" id="{DC11E164-D598-4C3B-8244-DAB60C041F99}"/>
              </a:ext>
            </a:extLst>
          </p:cNvPr>
          <p:cNvSpPr>
            <a:spLocks noGrp="1"/>
          </p:cNvSpPr>
          <p:nvPr>
            <p:ph idx="1"/>
          </p:nvPr>
        </p:nvSpPr>
        <p:spPr>
          <a:xfrm>
            <a:off x="677334" y="1816712"/>
            <a:ext cx="8596668" cy="3880773"/>
          </a:xfrm>
        </p:spPr>
        <p:txBody>
          <a:bodyPr>
            <a:normAutofit lnSpcReduction="10000"/>
          </a:bodyPr>
          <a:lstStyle/>
          <a:p>
            <a:pPr marL="0" indent="0">
              <a:buNone/>
            </a:pPr>
            <a:r>
              <a:rPr lang="en-US" dirty="0"/>
              <a:t>Of the 4 individuals identified through contact investigation: </a:t>
            </a:r>
          </a:p>
          <a:p>
            <a:pPr>
              <a:buFont typeface="Wingdings 3" panose="05040102010807070707" pitchFamily="18" charset="2"/>
              <a:buChar char=""/>
            </a:pPr>
            <a:r>
              <a:rPr lang="en-US" dirty="0"/>
              <a:t>2 were too young to receive vaccine – the time spent in the waiting room was short and both infants were in a parent’s arms/</a:t>
            </a:r>
            <a:r>
              <a:rPr lang="en-US" dirty="0" err="1"/>
              <a:t>carseat</a:t>
            </a:r>
            <a:r>
              <a:rPr lang="en-US" dirty="0"/>
              <a:t> and did not handle any toys in the waiting area. Healthcare providers elected to not give IG to either infant and instead will watch and wait for symptoms. </a:t>
            </a:r>
          </a:p>
          <a:p>
            <a:pPr>
              <a:buFont typeface="Wingdings 3" panose="05040102010807070707" pitchFamily="18" charset="2"/>
              <a:buChar char=""/>
            </a:pPr>
            <a:r>
              <a:rPr lang="en-US" dirty="0"/>
              <a:t>The remaining 2 are classmates, 1 of whom elected to receive the MMR vaccine. The other refused.</a:t>
            </a:r>
          </a:p>
          <a:p>
            <a:pPr marL="0" indent="0">
              <a:buNone/>
            </a:pPr>
            <a:endParaRPr lang="en-US" dirty="0">
              <a:solidFill>
                <a:srgbClr val="FF0000"/>
              </a:solidFill>
            </a:endParaRPr>
          </a:p>
          <a:p>
            <a:pPr>
              <a:buClr>
                <a:srgbClr val="C00000"/>
              </a:buClr>
              <a:buFont typeface="Wingdings 3" panose="05040102010807070707" pitchFamily="18" charset="2"/>
              <a:buChar char=""/>
            </a:pPr>
            <a:r>
              <a:rPr lang="en-US" sz="2000" dirty="0">
                <a:solidFill>
                  <a:srgbClr val="FF0000"/>
                </a:solidFill>
              </a:rPr>
              <a:t>What other control measures are available?</a:t>
            </a:r>
          </a:p>
          <a:p>
            <a:pPr>
              <a:buClr>
                <a:srgbClr val="C00000"/>
              </a:buClr>
              <a:buFont typeface="Wingdings 3" panose="05040102010807070707" pitchFamily="18" charset="2"/>
              <a:buChar char=""/>
            </a:pPr>
            <a:r>
              <a:rPr lang="en-US" sz="2000" dirty="0">
                <a:solidFill>
                  <a:srgbClr val="FF0000"/>
                </a:solidFill>
              </a:rPr>
              <a:t>When do you consider exclusion of individuals from high-risk settings?</a:t>
            </a:r>
          </a:p>
          <a:p>
            <a:pPr>
              <a:buClr>
                <a:srgbClr val="C00000"/>
              </a:buClr>
              <a:buFont typeface="Wingdings 3" panose="05040102010807070707" pitchFamily="18" charset="2"/>
              <a:buChar char=""/>
            </a:pPr>
            <a:r>
              <a:rPr lang="en-US" sz="2000" dirty="0">
                <a:solidFill>
                  <a:srgbClr val="FF0000"/>
                </a:solidFill>
              </a:rPr>
              <a:t>Who are your partners and how can they assist?</a:t>
            </a:r>
          </a:p>
        </p:txBody>
      </p:sp>
    </p:spTree>
    <p:extLst>
      <p:ext uri="{BB962C8B-B14F-4D97-AF65-F5344CB8AC3E}">
        <p14:creationId xmlns:p14="http://schemas.microsoft.com/office/powerpoint/2010/main" val="2274232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4990"/>
            <a:ext cx="6934201" cy="965477"/>
          </a:xfrm>
        </p:spPr>
        <p:txBody>
          <a:bodyPr/>
          <a:lstStyle/>
          <a:p>
            <a:r>
              <a:rPr lang="en-US" dirty="0"/>
              <a:t>Objectives</a:t>
            </a:r>
          </a:p>
        </p:txBody>
      </p:sp>
      <p:sp>
        <p:nvSpPr>
          <p:cNvPr id="3" name="Content Placeholder 2"/>
          <p:cNvSpPr>
            <a:spLocks noGrp="1"/>
          </p:cNvSpPr>
          <p:nvPr>
            <p:ph idx="1"/>
          </p:nvPr>
        </p:nvSpPr>
        <p:spPr>
          <a:xfrm>
            <a:off x="838201" y="1255223"/>
            <a:ext cx="8455428" cy="5178828"/>
          </a:xfrm>
        </p:spPr>
        <p:txBody>
          <a:bodyPr>
            <a:normAutofit fontScale="92500" lnSpcReduction="10000"/>
          </a:bodyPr>
          <a:lstStyle/>
          <a:p>
            <a:pPr>
              <a:buFont typeface="+mj-lt"/>
              <a:buAutoNum type="arabicPeriod"/>
            </a:pPr>
            <a:r>
              <a:rPr lang="en-US" dirty="0"/>
              <a:t>Exercise activation of the local health jurisdiction public health emergency response plans:</a:t>
            </a:r>
          </a:p>
          <a:p>
            <a:pPr marL="1143000" lvl="1" indent="-457200">
              <a:buFont typeface="+mj-lt"/>
              <a:buAutoNum type="alphaLcParenR"/>
            </a:pPr>
            <a:r>
              <a:rPr lang="en-US" sz="1800" dirty="0"/>
              <a:t>Activation of emergency response operations</a:t>
            </a:r>
          </a:p>
          <a:p>
            <a:pPr marL="1143000" lvl="1" indent="-457200">
              <a:buFont typeface="+mj-lt"/>
              <a:buAutoNum type="alphaLcParenR"/>
            </a:pPr>
            <a:r>
              <a:rPr lang="en-US" sz="1800" dirty="0"/>
              <a:t>Case confirmation</a:t>
            </a:r>
          </a:p>
          <a:p>
            <a:pPr marL="1143000" lvl="1" indent="-457200">
              <a:buFont typeface="+mj-lt"/>
              <a:buAutoNum type="alphaLcParenR"/>
            </a:pPr>
            <a:r>
              <a:rPr lang="en-US" sz="1800" dirty="0"/>
              <a:t>Laboratory testing considerations with emergency specimen transport</a:t>
            </a:r>
          </a:p>
          <a:p>
            <a:pPr marL="1143000" lvl="1" indent="-457200">
              <a:buFont typeface="+mj-lt"/>
              <a:buAutoNum type="alphaLcParenR"/>
            </a:pPr>
            <a:r>
              <a:rPr lang="en-US" sz="1800" dirty="0"/>
              <a:t>Mandatory exclusion of susceptible populations or enforcement of public health law</a:t>
            </a:r>
          </a:p>
          <a:p>
            <a:pPr marL="1143000" lvl="1" indent="-457200">
              <a:buFont typeface="+mj-lt"/>
              <a:buAutoNum type="alphaLcParenR"/>
            </a:pPr>
            <a:r>
              <a:rPr lang="en-US" sz="1800" dirty="0"/>
              <a:t>Public health management of contacts</a:t>
            </a:r>
          </a:p>
          <a:p>
            <a:pPr marL="1143000" lvl="1" indent="-457200">
              <a:buFont typeface="+mj-lt"/>
              <a:buAutoNum type="alphaLcParenR"/>
            </a:pPr>
            <a:r>
              <a:rPr lang="en-US" sz="1800" dirty="0"/>
              <a:t>Communication with public and response partners</a:t>
            </a:r>
          </a:p>
          <a:p>
            <a:pPr lvl="1" indent="0">
              <a:buNone/>
            </a:pPr>
            <a:endParaRPr lang="en-US" sz="1800" dirty="0"/>
          </a:p>
          <a:p>
            <a:pPr marL="342900" indent="-342900">
              <a:buFont typeface="+mj-lt"/>
              <a:buAutoNum type="arabicPeriod"/>
            </a:pPr>
            <a:r>
              <a:rPr lang="en-US" dirty="0"/>
              <a:t>Engage local public health partners in an exercise to clarify roles in response.</a:t>
            </a:r>
          </a:p>
          <a:p>
            <a:pPr marL="342900" indent="-342900">
              <a:buFont typeface="+mj-lt"/>
              <a:buAutoNum type="arabicPeriod"/>
            </a:pPr>
            <a:r>
              <a:rPr lang="en-US" dirty="0"/>
              <a:t>Identify gaps and strengths in emergency preparedness plans:</a:t>
            </a:r>
          </a:p>
          <a:p>
            <a:pPr marL="1143000" lvl="1" indent="-457200">
              <a:buFont typeface="+mj-lt"/>
              <a:buAutoNum type="alphaLcParenR"/>
            </a:pPr>
            <a:r>
              <a:rPr lang="en-US" sz="1800" dirty="0"/>
              <a:t>Public health</a:t>
            </a:r>
          </a:p>
          <a:p>
            <a:pPr marL="1143000" lvl="1" indent="-457200">
              <a:buFont typeface="+mj-lt"/>
              <a:buAutoNum type="alphaLcParenR"/>
            </a:pPr>
            <a:r>
              <a:rPr lang="en-US" sz="1800" dirty="0"/>
              <a:t>Coordinating response plans with partners (hospital preparedness, DES, etc.)</a:t>
            </a:r>
          </a:p>
          <a:p>
            <a:pPr marL="342900" indent="-342900">
              <a:buFont typeface="+mj-lt"/>
              <a:buAutoNum type="arabicPeriod"/>
            </a:pPr>
            <a:endParaRPr lang="en-US" dirty="0"/>
          </a:p>
        </p:txBody>
      </p:sp>
    </p:spTree>
    <p:extLst>
      <p:ext uri="{BB962C8B-B14F-4D97-AF65-F5344CB8AC3E}">
        <p14:creationId xmlns:p14="http://schemas.microsoft.com/office/powerpoint/2010/main" val="2316668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06236-819C-4AC4-A733-B2E2AC7CDB29}"/>
              </a:ext>
            </a:extLst>
          </p:cNvPr>
          <p:cNvSpPr>
            <a:spLocks noGrp="1"/>
          </p:cNvSpPr>
          <p:nvPr>
            <p:ph type="title"/>
          </p:nvPr>
        </p:nvSpPr>
        <p:spPr/>
        <p:txBody>
          <a:bodyPr/>
          <a:lstStyle/>
          <a:p>
            <a:r>
              <a:rPr lang="en-US" dirty="0"/>
              <a:t>Control Measures</a:t>
            </a:r>
          </a:p>
        </p:txBody>
      </p:sp>
      <p:sp>
        <p:nvSpPr>
          <p:cNvPr id="3" name="Content Placeholder 2">
            <a:extLst>
              <a:ext uri="{FF2B5EF4-FFF2-40B4-BE49-F238E27FC236}">
                <a16:creationId xmlns:a16="http://schemas.microsoft.com/office/drawing/2014/main" id="{DC11E164-D598-4C3B-8244-DAB60C041F99}"/>
              </a:ext>
            </a:extLst>
          </p:cNvPr>
          <p:cNvSpPr>
            <a:spLocks noGrp="1"/>
          </p:cNvSpPr>
          <p:nvPr>
            <p:ph idx="1"/>
          </p:nvPr>
        </p:nvSpPr>
        <p:spPr>
          <a:xfrm>
            <a:off x="677334" y="1547446"/>
            <a:ext cx="8596668" cy="4493846"/>
          </a:xfrm>
        </p:spPr>
        <p:txBody>
          <a:bodyPr>
            <a:normAutofit/>
          </a:bodyPr>
          <a:lstStyle/>
          <a:p>
            <a:pPr marL="0" indent="0">
              <a:buClr>
                <a:srgbClr val="0070C0"/>
              </a:buClr>
              <a:buNone/>
            </a:pPr>
            <a:r>
              <a:rPr lang="en-US" sz="2000" i="1" dirty="0"/>
              <a:t>Exclusion</a:t>
            </a:r>
          </a:p>
          <a:p>
            <a:pPr lvl="1">
              <a:buClr>
                <a:srgbClr val="0070C0"/>
              </a:buClr>
              <a:buFont typeface="Wingdings 3" panose="05040102010807070707" pitchFamily="18" charset="2"/>
              <a:buChar char=""/>
            </a:pPr>
            <a:r>
              <a:rPr lang="en-US" sz="1800" i="1" dirty="0"/>
              <a:t>Is there an outbreak?</a:t>
            </a:r>
          </a:p>
          <a:p>
            <a:pPr lvl="1">
              <a:buClr>
                <a:srgbClr val="0070C0"/>
              </a:buClr>
              <a:buFont typeface="Wingdings 3" panose="05040102010807070707" pitchFamily="18" charset="2"/>
              <a:buChar char=""/>
            </a:pPr>
            <a:r>
              <a:rPr lang="en-US" sz="1800" i="1" dirty="0"/>
              <a:t>Typically in a setting where the individual would not be safe from acquiring disease</a:t>
            </a:r>
          </a:p>
          <a:p>
            <a:pPr lvl="1">
              <a:buClr>
                <a:srgbClr val="0070C0"/>
              </a:buClr>
              <a:buFont typeface="Wingdings 3" panose="05040102010807070707" pitchFamily="18" charset="2"/>
              <a:buChar char=""/>
            </a:pPr>
            <a:r>
              <a:rPr lang="en-US" sz="1800" i="1" dirty="0"/>
              <a:t>Any students not up to date for MMR vaccination</a:t>
            </a:r>
          </a:p>
          <a:p>
            <a:pPr lvl="1">
              <a:buClr>
                <a:srgbClr val="0070C0"/>
              </a:buClr>
              <a:buFont typeface="Wingdings 3" panose="05040102010807070707" pitchFamily="18" charset="2"/>
              <a:buChar char=""/>
            </a:pPr>
            <a:r>
              <a:rPr lang="en-US" sz="1800" i="1" dirty="0"/>
              <a:t>Sometimes can work with HCP to receive vaccination rather than exclude</a:t>
            </a:r>
          </a:p>
          <a:p>
            <a:pPr lvl="1">
              <a:buClr>
                <a:srgbClr val="0070C0"/>
              </a:buClr>
              <a:buFont typeface="Wingdings 3" panose="05040102010807070707" pitchFamily="18" charset="2"/>
              <a:buChar char=""/>
            </a:pPr>
            <a:r>
              <a:rPr lang="en-US" sz="1800" i="1" dirty="0"/>
              <a:t>Consult with CDEpi prior to exclusion decisions</a:t>
            </a:r>
          </a:p>
          <a:p>
            <a:pPr marL="0" indent="0">
              <a:buClr>
                <a:srgbClr val="0070C0"/>
              </a:buClr>
              <a:buNone/>
            </a:pPr>
            <a:r>
              <a:rPr lang="en-US" sz="2000" i="1" dirty="0"/>
              <a:t>Quarantine of asymptomatic, unvaccinated contacts</a:t>
            </a:r>
          </a:p>
          <a:p>
            <a:pPr lvl="1">
              <a:buClr>
                <a:srgbClr val="0070C0"/>
              </a:buClr>
              <a:buFont typeface="Wingdings 3" panose="05040102010807070707" pitchFamily="18" charset="2"/>
              <a:buChar char=""/>
            </a:pPr>
            <a:r>
              <a:rPr lang="en-US" sz="1800" i="1" dirty="0"/>
              <a:t>Rarely utilized</a:t>
            </a:r>
          </a:p>
          <a:p>
            <a:pPr lvl="1">
              <a:buClr>
                <a:srgbClr val="0070C0"/>
              </a:buClr>
              <a:buFont typeface="Wingdings 3" panose="05040102010807070707" pitchFamily="18" charset="2"/>
              <a:buChar char=""/>
            </a:pPr>
            <a:r>
              <a:rPr lang="en-US" sz="1800" i="1" dirty="0"/>
              <a:t>At the discretion of the health department AND consult with CDEpi</a:t>
            </a:r>
          </a:p>
          <a:p>
            <a:pPr lvl="1">
              <a:buClr>
                <a:srgbClr val="0070C0"/>
              </a:buClr>
              <a:buFont typeface="Wingdings 3" panose="05040102010807070707" pitchFamily="18" charset="2"/>
              <a:buChar char=""/>
            </a:pPr>
            <a:r>
              <a:rPr lang="en-US" sz="1800" i="1" dirty="0"/>
              <a:t>Consider risks vs benefits</a:t>
            </a:r>
          </a:p>
        </p:txBody>
      </p:sp>
    </p:spTree>
    <p:extLst>
      <p:ext uri="{BB962C8B-B14F-4D97-AF65-F5344CB8AC3E}">
        <p14:creationId xmlns:p14="http://schemas.microsoft.com/office/powerpoint/2010/main" val="35186651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D5467-B195-4A84-B8BA-264D45BCCFE6}"/>
              </a:ext>
            </a:extLst>
          </p:cNvPr>
          <p:cNvSpPr>
            <a:spLocks noGrp="1"/>
          </p:cNvSpPr>
          <p:nvPr>
            <p:ph type="title"/>
          </p:nvPr>
        </p:nvSpPr>
        <p:spPr/>
        <p:txBody>
          <a:bodyPr/>
          <a:lstStyle/>
          <a:p>
            <a:r>
              <a:rPr lang="en-US" dirty="0"/>
              <a:t>Public Messaging</a:t>
            </a:r>
          </a:p>
        </p:txBody>
      </p:sp>
      <p:sp>
        <p:nvSpPr>
          <p:cNvPr id="3" name="Content Placeholder 2">
            <a:extLst>
              <a:ext uri="{FF2B5EF4-FFF2-40B4-BE49-F238E27FC236}">
                <a16:creationId xmlns:a16="http://schemas.microsoft.com/office/drawing/2014/main" id="{EA4B855C-CCD7-40C1-A6BF-8B5D5A25C657}"/>
              </a:ext>
            </a:extLst>
          </p:cNvPr>
          <p:cNvSpPr>
            <a:spLocks noGrp="1"/>
          </p:cNvSpPr>
          <p:nvPr>
            <p:ph idx="1"/>
          </p:nvPr>
        </p:nvSpPr>
        <p:spPr>
          <a:xfrm>
            <a:off x="677334" y="1758253"/>
            <a:ext cx="8596668" cy="3880773"/>
          </a:xfrm>
        </p:spPr>
        <p:txBody>
          <a:bodyPr>
            <a:normAutofit/>
          </a:bodyPr>
          <a:lstStyle/>
          <a:p>
            <a:pPr>
              <a:buClr>
                <a:srgbClr val="C00000"/>
              </a:buClr>
              <a:buFont typeface="Wingdings 3" panose="05040102010807070707" pitchFamily="18" charset="2"/>
              <a:buChar char=""/>
            </a:pPr>
            <a:r>
              <a:rPr lang="en-US" sz="2400" dirty="0">
                <a:solidFill>
                  <a:srgbClr val="FF0000"/>
                </a:solidFill>
              </a:rPr>
              <a:t>Should information be shared? If so, what information.</a:t>
            </a:r>
          </a:p>
          <a:p>
            <a:pPr>
              <a:buClr>
                <a:srgbClr val="C00000"/>
              </a:buClr>
              <a:buFont typeface="Wingdings 3" panose="05040102010807070707" pitchFamily="18" charset="2"/>
              <a:buChar char=""/>
            </a:pPr>
            <a:r>
              <a:rPr lang="en-US" sz="2400" dirty="0">
                <a:solidFill>
                  <a:srgbClr val="FF0000"/>
                </a:solidFill>
              </a:rPr>
              <a:t>How will public recipients receive the message? </a:t>
            </a:r>
          </a:p>
          <a:p>
            <a:pPr>
              <a:buClr>
                <a:srgbClr val="C00000"/>
              </a:buClr>
              <a:buFont typeface="Wingdings 3" panose="05040102010807070707" pitchFamily="18" charset="2"/>
              <a:buChar char=""/>
            </a:pPr>
            <a:r>
              <a:rPr lang="en-US" sz="2400" dirty="0">
                <a:solidFill>
                  <a:srgbClr val="FF0000"/>
                </a:solidFill>
              </a:rPr>
              <a:t>Who is your point of contact for public inquiry?</a:t>
            </a:r>
          </a:p>
          <a:p>
            <a:pPr>
              <a:buClr>
                <a:srgbClr val="C00000"/>
              </a:buClr>
              <a:buFont typeface="Wingdings 3" panose="05040102010807070707" pitchFamily="18" charset="2"/>
              <a:buChar char=""/>
            </a:pPr>
            <a:r>
              <a:rPr lang="en-US" sz="2400" dirty="0">
                <a:solidFill>
                  <a:srgbClr val="FF0000"/>
                </a:solidFill>
              </a:rPr>
              <a:t>How will you coordinate between partners?</a:t>
            </a:r>
          </a:p>
        </p:txBody>
      </p:sp>
    </p:spTree>
    <p:extLst>
      <p:ext uri="{BB962C8B-B14F-4D97-AF65-F5344CB8AC3E}">
        <p14:creationId xmlns:p14="http://schemas.microsoft.com/office/powerpoint/2010/main" val="39064081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Messaging: What?</a:t>
            </a:r>
          </a:p>
        </p:txBody>
      </p:sp>
      <p:sp>
        <p:nvSpPr>
          <p:cNvPr id="3" name="Content Placeholder 2"/>
          <p:cNvSpPr>
            <a:spLocks noGrp="1"/>
          </p:cNvSpPr>
          <p:nvPr>
            <p:ph idx="1"/>
          </p:nvPr>
        </p:nvSpPr>
        <p:spPr>
          <a:xfrm>
            <a:off x="677334" y="1596045"/>
            <a:ext cx="8596668" cy="4445318"/>
          </a:xfrm>
        </p:spPr>
        <p:txBody>
          <a:bodyPr>
            <a:normAutofit fontScale="92500"/>
          </a:bodyPr>
          <a:lstStyle/>
          <a:p>
            <a:pPr marL="0" indent="0">
              <a:buClr>
                <a:srgbClr val="0070C0"/>
              </a:buClr>
              <a:buNone/>
            </a:pPr>
            <a:r>
              <a:rPr lang="en-US" sz="2400" i="1" dirty="0"/>
              <a:t>With communicable disease events, you may not feel it necessary to perform a press release. However, some situations will warrant a public release of some sort, particularly in cases where misinformation is circulating or there is a great deal of concern in the community.  </a:t>
            </a:r>
            <a:r>
              <a:rPr lang="en-US" sz="2400" i="1" u="sng" dirty="0"/>
              <a:t>Assume in this situation you want to create a press release. </a:t>
            </a:r>
          </a:p>
          <a:p>
            <a:pPr marL="0" indent="0">
              <a:buClr>
                <a:srgbClr val="0070C0"/>
              </a:buClr>
              <a:buNone/>
            </a:pPr>
            <a:r>
              <a:rPr lang="en-US" sz="2400" i="1" dirty="0"/>
              <a:t>Without identifying the patient:</a:t>
            </a:r>
          </a:p>
          <a:p>
            <a:pPr>
              <a:buClr>
                <a:srgbClr val="0070C0"/>
              </a:buClr>
              <a:buFont typeface="Wingdings 3" panose="05040102010807070707" pitchFamily="18" charset="2"/>
              <a:buChar char=""/>
            </a:pPr>
            <a:r>
              <a:rPr lang="en-US" sz="2400" i="1" dirty="0"/>
              <a:t>General information about the disease and its transmission</a:t>
            </a:r>
          </a:p>
          <a:p>
            <a:pPr>
              <a:buClr>
                <a:srgbClr val="0070C0"/>
              </a:buClr>
              <a:buFont typeface="Wingdings 3" panose="05040102010807070707" pitchFamily="18" charset="2"/>
              <a:buChar char=""/>
            </a:pPr>
            <a:r>
              <a:rPr lang="en-US" sz="2400" i="1" dirty="0"/>
              <a:t>Signs/symptoms of the disease</a:t>
            </a:r>
          </a:p>
          <a:p>
            <a:pPr>
              <a:buClr>
                <a:srgbClr val="0070C0"/>
              </a:buClr>
              <a:buFont typeface="Wingdings 3" panose="05040102010807070707" pitchFamily="18" charset="2"/>
              <a:buChar char=""/>
            </a:pPr>
            <a:r>
              <a:rPr lang="en-US" sz="2400" i="1" dirty="0"/>
              <a:t>Guidance to visit healthcare provider if concerned</a:t>
            </a:r>
          </a:p>
          <a:p>
            <a:pPr>
              <a:buClr>
                <a:srgbClr val="0070C0"/>
              </a:buClr>
              <a:buFont typeface="Wingdings 3" panose="05040102010807070707" pitchFamily="18" charset="2"/>
              <a:buChar char=""/>
            </a:pPr>
            <a:r>
              <a:rPr lang="en-US" sz="2400" i="1" dirty="0"/>
              <a:t>Contact information for additional questions</a:t>
            </a:r>
          </a:p>
          <a:p>
            <a:endParaRPr lang="en-US" dirty="0"/>
          </a:p>
        </p:txBody>
      </p:sp>
    </p:spTree>
    <p:extLst>
      <p:ext uri="{BB962C8B-B14F-4D97-AF65-F5344CB8AC3E}">
        <p14:creationId xmlns:p14="http://schemas.microsoft.com/office/powerpoint/2010/main" val="40539401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Messaging: How?</a:t>
            </a:r>
          </a:p>
        </p:txBody>
      </p:sp>
      <p:sp>
        <p:nvSpPr>
          <p:cNvPr id="3" name="Content Placeholder 2"/>
          <p:cNvSpPr>
            <a:spLocks noGrp="1"/>
          </p:cNvSpPr>
          <p:nvPr>
            <p:ph idx="1"/>
          </p:nvPr>
        </p:nvSpPr>
        <p:spPr>
          <a:xfrm>
            <a:off x="677334" y="1596045"/>
            <a:ext cx="8596668" cy="4445318"/>
          </a:xfrm>
        </p:spPr>
        <p:txBody>
          <a:bodyPr>
            <a:normAutofit/>
          </a:bodyPr>
          <a:lstStyle/>
          <a:p>
            <a:pPr>
              <a:buClr>
                <a:srgbClr val="0070C0"/>
              </a:buClr>
              <a:buFont typeface="Wingdings 3" panose="05040102010807070707" pitchFamily="18" charset="2"/>
              <a:buChar char=""/>
            </a:pPr>
            <a:r>
              <a:rPr lang="en-US" sz="2400" i="1" dirty="0"/>
              <a:t>Public </a:t>
            </a:r>
          </a:p>
          <a:p>
            <a:pPr lvl="1">
              <a:buClr>
                <a:srgbClr val="0070C0"/>
              </a:buClr>
              <a:buFont typeface="Wingdings 3" panose="05040102010807070707" pitchFamily="18" charset="2"/>
              <a:buChar char=""/>
            </a:pPr>
            <a:r>
              <a:rPr lang="en-US" sz="2200" i="1" dirty="0"/>
              <a:t>Press release (work with PIO)</a:t>
            </a:r>
          </a:p>
          <a:p>
            <a:pPr lvl="1">
              <a:buClr>
                <a:srgbClr val="0070C0"/>
              </a:buClr>
              <a:buFont typeface="Wingdings 3" panose="05040102010807070707" pitchFamily="18" charset="2"/>
              <a:buChar char=""/>
            </a:pPr>
            <a:r>
              <a:rPr lang="en-US" sz="2200" i="1" dirty="0"/>
              <a:t>Social media (work with PIO)</a:t>
            </a:r>
          </a:p>
          <a:p>
            <a:pPr lvl="1">
              <a:buClr>
                <a:srgbClr val="0070C0"/>
              </a:buClr>
              <a:buFont typeface="Wingdings 3" panose="05040102010807070707" pitchFamily="18" charset="2"/>
              <a:buChar char=""/>
            </a:pPr>
            <a:r>
              <a:rPr lang="en-US" sz="2200" i="1" dirty="0"/>
              <a:t>Letter to parents (collaborate with school)</a:t>
            </a:r>
          </a:p>
          <a:p>
            <a:pPr lvl="1">
              <a:buClr>
                <a:srgbClr val="0070C0"/>
              </a:buClr>
              <a:buFont typeface="Wingdings 3" panose="05040102010807070707" pitchFamily="18" charset="2"/>
              <a:buChar char=""/>
            </a:pPr>
            <a:r>
              <a:rPr lang="en-US" sz="2200" i="1" dirty="0"/>
              <a:t>Letter to church congregation (collaborate with church contact)</a:t>
            </a:r>
          </a:p>
          <a:p>
            <a:pPr>
              <a:buClr>
                <a:srgbClr val="0070C0"/>
              </a:buClr>
            </a:pPr>
            <a:r>
              <a:rPr lang="en-US" sz="2200" i="1" dirty="0"/>
              <a:t>The local health jurisdiction risk communication plan should address routes of public information releases</a:t>
            </a:r>
          </a:p>
          <a:p>
            <a:endParaRPr lang="en-US" dirty="0"/>
          </a:p>
        </p:txBody>
      </p:sp>
    </p:spTree>
    <p:extLst>
      <p:ext uri="{BB962C8B-B14F-4D97-AF65-F5344CB8AC3E}">
        <p14:creationId xmlns:p14="http://schemas.microsoft.com/office/powerpoint/2010/main" val="38524576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a:t>
            </a:r>
          </a:p>
        </p:txBody>
      </p:sp>
      <p:sp>
        <p:nvSpPr>
          <p:cNvPr id="3" name="Content Placeholder 2"/>
          <p:cNvSpPr>
            <a:spLocks noGrp="1"/>
          </p:cNvSpPr>
          <p:nvPr>
            <p:ph idx="1"/>
          </p:nvPr>
        </p:nvSpPr>
        <p:spPr>
          <a:xfrm>
            <a:off x="677334" y="1596045"/>
            <a:ext cx="8596668" cy="4445318"/>
          </a:xfrm>
        </p:spPr>
        <p:txBody>
          <a:bodyPr>
            <a:normAutofit/>
          </a:bodyPr>
          <a:lstStyle/>
          <a:p>
            <a:pPr>
              <a:buClr>
                <a:srgbClr val="0070C0"/>
              </a:buClr>
              <a:buFont typeface="Wingdings 3" panose="05040102010807070707" pitchFamily="18" charset="2"/>
              <a:buChar char=""/>
            </a:pPr>
            <a:r>
              <a:rPr lang="en-US" sz="2400" i="1" dirty="0"/>
              <a:t>Report any out of jurisdiction contacts to DPHHS – will forward to appropriate jurisdiction for follow up</a:t>
            </a:r>
          </a:p>
          <a:p>
            <a:pPr>
              <a:buClr>
                <a:srgbClr val="0070C0"/>
              </a:buClr>
              <a:buFont typeface="Wingdings 3" panose="05040102010807070707" pitchFamily="18" charset="2"/>
              <a:buChar char=""/>
            </a:pPr>
            <a:r>
              <a:rPr lang="en-US" sz="2400" i="1" dirty="0"/>
              <a:t>Enter suspect cases in MIDIS – edit and complete as additional information is received</a:t>
            </a:r>
          </a:p>
          <a:p>
            <a:pPr>
              <a:buClr>
                <a:srgbClr val="0070C0"/>
              </a:buClr>
              <a:buFont typeface="Wingdings 3" panose="05040102010807070707" pitchFamily="18" charset="2"/>
              <a:buChar char=""/>
            </a:pPr>
            <a:r>
              <a:rPr lang="en-US" sz="2400" i="1" dirty="0"/>
              <a:t>Complete outbreak reporting form and fax to CDEpi</a:t>
            </a:r>
          </a:p>
        </p:txBody>
      </p:sp>
    </p:spTree>
    <p:extLst>
      <p:ext uri="{BB962C8B-B14F-4D97-AF65-F5344CB8AC3E}">
        <p14:creationId xmlns:p14="http://schemas.microsoft.com/office/powerpoint/2010/main" val="3727802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 for New Cases</a:t>
            </a:r>
          </a:p>
        </p:txBody>
      </p:sp>
      <p:sp>
        <p:nvSpPr>
          <p:cNvPr id="3" name="Content Placeholder 2"/>
          <p:cNvSpPr>
            <a:spLocks noGrp="1"/>
          </p:cNvSpPr>
          <p:nvPr>
            <p:ph idx="1"/>
          </p:nvPr>
        </p:nvSpPr>
        <p:spPr>
          <a:xfrm>
            <a:off x="677334" y="1596045"/>
            <a:ext cx="8596668" cy="2569555"/>
          </a:xfrm>
        </p:spPr>
        <p:txBody>
          <a:bodyPr>
            <a:normAutofit/>
          </a:bodyPr>
          <a:lstStyle/>
          <a:p>
            <a:pPr>
              <a:buClr>
                <a:srgbClr val="C00000"/>
              </a:buClr>
              <a:buFont typeface="Wingdings 3" panose="05040102010807070707" pitchFamily="18" charset="2"/>
              <a:buChar char=""/>
            </a:pPr>
            <a:r>
              <a:rPr lang="en-US" sz="2400" dirty="0">
                <a:solidFill>
                  <a:srgbClr val="FF0000"/>
                </a:solidFill>
              </a:rPr>
              <a:t>How long do you watch for new cases?</a:t>
            </a:r>
          </a:p>
          <a:p>
            <a:pPr>
              <a:buClr>
                <a:srgbClr val="C00000"/>
              </a:buClr>
              <a:buFont typeface="Wingdings 3" panose="05040102010807070707" pitchFamily="18" charset="2"/>
              <a:buChar char=""/>
            </a:pPr>
            <a:r>
              <a:rPr lang="en-US" sz="2400" dirty="0">
                <a:solidFill>
                  <a:srgbClr val="FF0000"/>
                </a:solidFill>
              </a:rPr>
              <a:t>Who are your key surveillance partners for active surveillance?</a:t>
            </a:r>
          </a:p>
          <a:p>
            <a:pPr>
              <a:buClr>
                <a:srgbClr val="C00000"/>
              </a:buClr>
              <a:buFont typeface="Wingdings 3" panose="05040102010807070707" pitchFamily="18" charset="2"/>
              <a:buChar char=""/>
            </a:pPr>
            <a:r>
              <a:rPr lang="en-US" sz="2400" dirty="0">
                <a:solidFill>
                  <a:srgbClr val="FF0000"/>
                </a:solidFill>
              </a:rPr>
              <a:t> How many messages will you distribute?</a:t>
            </a:r>
          </a:p>
          <a:p>
            <a:pPr lvl="1">
              <a:buClr>
                <a:srgbClr val="C00000"/>
              </a:buClr>
              <a:buFont typeface="Wingdings 3" panose="05040102010807070707" pitchFamily="18" charset="2"/>
              <a:buChar char=""/>
            </a:pPr>
            <a:r>
              <a:rPr lang="en-US" sz="2200" dirty="0">
                <a:solidFill>
                  <a:srgbClr val="FF0000"/>
                </a:solidFill>
              </a:rPr>
              <a:t>Recommended discussion length-5 </a:t>
            </a:r>
            <a:r>
              <a:rPr lang="en-US" sz="2200" dirty="0" err="1">
                <a:solidFill>
                  <a:srgbClr val="FF0000"/>
                </a:solidFill>
              </a:rPr>
              <a:t>mins</a:t>
            </a:r>
            <a:endParaRPr lang="en-US" sz="2200" dirty="0">
              <a:solidFill>
                <a:srgbClr val="FF0000"/>
              </a:solidFill>
            </a:endParaRPr>
          </a:p>
          <a:p>
            <a:pPr>
              <a:buClr>
                <a:srgbClr val="C00000"/>
              </a:buClr>
              <a:buFont typeface="Wingdings 3" panose="05040102010807070707" pitchFamily="18" charset="2"/>
              <a:buChar char=""/>
            </a:pPr>
            <a:endParaRPr lang="en-US" sz="2400" dirty="0"/>
          </a:p>
        </p:txBody>
      </p:sp>
    </p:spTree>
    <p:extLst>
      <p:ext uri="{BB962C8B-B14F-4D97-AF65-F5344CB8AC3E}">
        <p14:creationId xmlns:p14="http://schemas.microsoft.com/office/powerpoint/2010/main" val="21922773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 for New Cases</a:t>
            </a:r>
          </a:p>
        </p:txBody>
      </p:sp>
      <p:sp>
        <p:nvSpPr>
          <p:cNvPr id="3" name="Content Placeholder 2"/>
          <p:cNvSpPr>
            <a:spLocks noGrp="1"/>
          </p:cNvSpPr>
          <p:nvPr>
            <p:ph idx="1"/>
          </p:nvPr>
        </p:nvSpPr>
        <p:spPr>
          <a:xfrm>
            <a:off x="677334" y="1596045"/>
            <a:ext cx="8596668" cy="4445318"/>
          </a:xfrm>
        </p:spPr>
        <p:txBody>
          <a:bodyPr>
            <a:normAutofit/>
          </a:bodyPr>
          <a:lstStyle/>
          <a:p>
            <a:pPr>
              <a:buClr>
                <a:srgbClr val="0070C0"/>
              </a:buClr>
              <a:buFont typeface="Wingdings 3" panose="05040102010807070707" pitchFamily="18" charset="2"/>
              <a:buChar char=""/>
            </a:pPr>
            <a:r>
              <a:rPr lang="en-US" sz="2400" i="1" dirty="0"/>
              <a:t>Incubation period range = 7–21 days. Monitor for new cases for 2 incubation periods following the onset of the last identified case.</a:t>
            </a:r>
          </a:p>
          <a:p>
            <a:pPr>
              <a:buClr>
                <a:srgbClr val="0070C0"/>
              </a:buClr>
              <a:buFont typeface="Wingdings 3" panose="05040102010807070707" pitchFamily="18" charset="2"/>
              <a:buChar char=""/>
            </a:pPr>
            <a:r>
              <a:rPr lang="en-US" sz="2400" i="1" dirty="0" err="1"/>
              <a:t>KSP</a:t>
            </a:r>
            <a:r>
              <a:rPr lang="en-US" sz="2400" i="1" dirty="0"/>
              <a:t> include:</a:t>
            </a:r>
          </a:p>
          <a:p>
            <a:pPr lvl="1">
              <a:buClr>
                <a:srgbClr val="0070C0"/>
              </a:buClr>
              <a:buFont typeface="Wingdings 3" panose="05040102010807070707" pitchFamily="18" charset="2"/>
              <a:buChar char=""/>
            </a:pPr>
            <a:r>
              <a:rPr lang="en-US" sz="2200" i="1" dirty="0"/>
              <a:t>Local providers</a:t>
            </a:r>
          </a:p>
          <a:p>
            <a:pPr lvl="1">
              <a:buClr>
                <a:srgbClr val="0070C0"/>
              </a:buClr>
              <a:buFont typeface="Wingdings 3" panose="05040102010807070707" pitchFamily="18" charset="2"/>
              <a:buChar char=""/>
            </a:pPr>
            <a:r>
              <a:rPr lang="en-US" sz="2200" i="1" dirty="0"/>
              <a:t>Local laboratories</a:t>
            </a:r>
          </a:p>
          <a:p>
            <a:pPr lvl="1">
              <a:buClr>
                <a:srgbClr val="0070C0"/>
              </a:buClr>
              <a:buFont typeface="Wingdings 3" panose="05040102010807070707" pitchFamily="18" charset="2"/>
              <a:buChar char=""/>
            </a:pPr>
            <a:r>
              <a:rPr lang="en-US" sz="2200" i="1" dirty="0"/>
              <a:t>School nurse (or other school liaison)</a:t>
            </a:r>
          </a:p>
          <a:p>
            <a:pPr>
              <a:buClr>
                <a:srgbClr val="0070C0"/>
              </a:buClr>
              <a:buFont typeface="Wingdings 3" panose="05040102010807070707" pitchFamily="18" charset="2"/>
              <a:buChar char=""/>
            </a:pPr>
            <a:r>
              <a:rPr lang="en-US" sz="2200" i="1" dirty="0"/>
              <a:t>Continue messaging for as long as you are actively looking for cases.</a:t>
            </a:r>
          </a:p>
          <a:p>
            <a:pPr lvl="1">
              <a:buClr>
                <a:srgbClr val="0070C0"/>
              </a:buClr>
              <a:buFont typeface="Wingdings 3" panose="05040102010807070707" pitchFamily="18" charset="2"/>
              <a:buChar char=""/>
            </a:pPr>
            <a:endParaRPr lang="en-US" sz="2200" dirty="0"/>
          </a:p>
        </p:txBody>
      </p:sp>
    </p:spTree>
    <p:extLst>
      <p:ext uri="{BB962C8B-B14F-4D97-AF65-F5344CB8AC3E}">
        <p14:creationId xmlns:p14="http://schemas.microsoft.com/office/powerpoint/2010/main" val="991512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42A77-31CE-4F9C-B897-ED57BF3EA354}"/>
              </a:ext>
            </a:extLst>
          </p:cNvPr>
          <p:cNvSpPr>
            <a:spLocks noGrp="1"/>
          </p:cNvSpPr>
          <p:nvPr>
            <p:ph type="title"/>
          </p:nvPr>
        </p:nvSpPr>
        <p:spPr/>
        <p:txBody>
          <a:bodyPr/>
          <a:lstStyle/>
          <a:p>
            <a:r>
              <a:rPr lang="en-US" dirty="0"/>
              <a:t>New Information</a:t>
            </a:r>
          </a:p>
        </p:txBody>
      </p:sp>
      <p:sp>
        <p:nvSpPr>
          <p:cNvPr id="3" name="Content Placeholder 2">
            <a:extLst>
              <a:ext uri="{FF2B5EF4-FFF2-40B4-BE49-F238E27FC236}">
                <a16:creationId xmlns:a16="http://schemas.microsoft.com/office/drawing/2014/main" id="{C3061F16-902B-47F3-AF6B-9DAAE19C4DCB}"/>
              </a:ext>
            </a:extLst>
          </p:cNvPr>
          <p:cNvSpPr>
            <a:spLocks noGrp="1"/>
          </p:cNvSpPr>
          <p:nvPr>
            <p:ph idx="1"/>
          </p:nvPr>
        </p:nvSpPr>
        <p:spPr>
          <a:xfrm>
            <a:off x="677334" y="1828801"/>
            <a:ext cx="8596668" cy="4212562"/>
          </a:xfrm>
        </p:spPr>
        <p:txBody>
          <a:bodyPr>
            <a:normAutofit/>
          </a:bodyPr>
          <a:lstStyle/>
          <a:p>
            <a:pPr marL="0" indent="0">
              <a:buNone/>
            </a:pPr>
            <a:r>
              <a:rPr lang="en-US" sz="2000" dirty="0"/>
              <a:t>Of the 4 at risk individuals identified during contact investigations, 3 developed signs/symptoms of measles and were tested. 2 were positive for measles. The third was ruled out due to a rash due to recent course of antibiotics.</a:t>
            </a:r>
          </a:p>
          <a:p>
            <a:pPr marL="0" indent="0">
              <a:buNone/>
            </a:pPr>
            <a:endParaRPr lang="en-US" sz="2000" dirty="0"/>
          </a:p>
          <a:p>
            <a:pPr>
              <a:buFont typeface="Wingdings 3" panose="05040102010807070707" pitchFamily="18" charset="2"/>
              <a:buChar char=""/>
            </a:pPr>
            <a:r>
              <a:rPr lang="en-US" sz="2000" dirty="0"/>
              <a:t>New cases = 2</a:t>
            </a:r>
          </a:p>
          <a:p>
            <a:pPr>
              <a:buFont typeface="Wingdings 3" panose="05040102010807070707" pitchFamily="18" charset="2"/>
              <a:buChar char=""/>
            </a:pPr>
            <a:r>
              <a:rPr lang="en-US" sz="2000" dirty="0"/>
              <a:t>Total cases = 3</a:t>
            </a:r>
          </a:p>
          <a:p>
            <a:pPr>
              <a:buFont typeface="Wingdings 3" panose="05040102010807070707" pitchFamily="18" charset="2"/>
              <a:buChar char=""/>
            </a:pPr>
            <a:r>
              <a:rPr lang="en-US" sz="2000" dirty="0"/>
              <a:t>Contact investigations begin for each new case and the clock is reset until 2 incubation periods have passed</a:t>
            </a:r>
          </a:p>
        </p:txBody>
      </p:sp>
    </p:spTree>
    <p:extLst>
      <p:ext uri="{BB962C8B-B14F-4D97-AF65-F5344CB8AC3E}">
        <p14:creationId xmlns:p14="http://schemas.microsoft.com/office/powerpoint/2010/main" val="8055537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1007C-0C1A-438B-81F2-BD1365216F83}"/>
              </a:ext>
            </a:extLst>
          </p:cNvPr>
          <p:cNvSpPr>
            <a:spLocks noGrp="1"/>
          </p:cNvSpPr>
          <p:nvPr>
            <p:ph type="title"/>
          </p:nvPr>
        </p:nvSpPr>
        <p:spPr>
          <a:xfrm>
            <a:off x="677334" y="609600"/>
            <a:ext cx="8596668" cy="1024128"/>
          </a:xfrm>
        </p:spPr>
        <p:txBody>
          <a:bodyPr/>
          <a:lstStyle/>
          <a:p>
            <a:r>
              <a:rPr lang="en-US" dirty="0"/>
              <a:t>Summarize Results</a:t>
            </a:r>
          </a:p>
        </p:txBody>
      </p:sp>
      <p:sp>
        <p:nvSpPr>
          <p:cNvPr id="3" name="Content Placeholder 2">
            <a:extLst>
              <a:ext uri="{FF2B5EF4-FFF2-40B4-BE49-F238E27FC236}">
                <a16:creationId xmlns:a16="http://schemas.microsoft.com/office/drawing/2014/main" id="{8D8A99EB-9B3A-4AF4-AC07-705CBBEEB58F}"/>
              </a:ext>
            </a:extLst>
          </p:cNvPr>
          <p:cNvSpPr>
            <a:spLocks noGrp="1"/>
          </p:cNvSpPr>
          <p:nvPr>
            <p:ph idx="1"/>
          </p:nvPr>
        </p:nvSpPr>
        <p:spPr>
          <a:xfrm>
            <a:off x="677334" y="1758253"/>
            <a:ext cx="8596668" cy="3880773"/>
          </a:xfrm>
        </p:spPr>
        <p:txBody>
          <a:bodyPr>
            <a:normAutofit/>
          </a:bodyPr>
          <a:lstStyle/>
          <a:p>
            <a:pPr>
              <a:buFont typeface="Wingdings 3" panose="05040102010807070707" pitchFamily="18" charset="2"/>
              <a:buChar char=""/>
            </a:pPr>
            <a:r>
              <a:rPr lang="en-US" sz="2400" dirty="0"/>
              <a:t>Summary of outbreak</a:t>
            </a:r>
          </a:p>
          <a:p>
            <a:pPr lvl="1">
              <a:buFont typeface="Arial" panose="020B0604020202020204" pitchFamily="34" charset="0"/>
              <a:buChar char="•"/>
            </a:pPr>
            <a:r>
              <a:rPr lang="en-US" sz="2000" dirty="0"/>
              <a:t>Outbreak report form</a:t>
            </a:r>
          </a:p>
          <a:p>
            <a:pPr lvl="1">
              <a:buFont typeface="Arial" panose="020B0604020202020204" pitchFamily="34" charset="0"/>
              <a:buChar char="•"/>
            </a:pPr>
            <a:r>
              <a:rPr lang="en-US" sz="2000" dirty="0"/>
              <a:t>Coordinate write up with CDEpi (if needed)</a:t>
            </a:r>
          </a:p>
          <a:p>
            <a:pPr>
              <a:buFont typeface="Wingdings 3" panose="05040102010807070707" pitchFamily="18" charset="2"/>
              <a:buChar char=""/>
            </a:pPr>
            <a:r>
              <a:rPr lang="en-US" sz="2400" dirty="0"/>
              <a:t>After action report</a:t>
            </a:r>
          </a:p>
          <a:p>
            <a:pPr lvl="1">
              <a:buFont typeface="Arial" panose="020B0604020202020204" pitchFamily="34" charset="0"/>
              <a:buChar char="•"/>
            </a:pPr>
            <a:r>
              <a:rPr lang="en-US" sz="2200" dirty="0"/>
              <a:t>What worked</a:t>
            </a:r>
          </a:p>
          <a:p>
            <a:pPr lvl="1">
              <a:buFont typeface="Arial" panose="020B0604020202020204" pitchFamily="34" charset="0"/>
              <a:buChar char="•"/>
            </a:pPr>
            <a:r>
              <a:rPr lang="en-US" sz="2200" dirty="0"/>
              <a:t>Lessons learned</a:t>
            </a:r>
          </a:p>
          <a:p>
            <a:pPr>
              <a:buFont typeface="Wingdings 3" panose="05040102010807070707" pitchFamily="18" charset="2"/>
              <a:buChar char=""/>
            </a:pPr>
            <a:r>
              <a:rPr lang="en-US" sz="2400" dirty="0"/>
              <a:t>Adjust plan as needed</a:t>
            </a:r>
          </a:p>
          <a:p>
            <a:pPr>
              <a:buFont typeface="Wingdings 3" panose="05040102010807070707" pitchFamily="18" charset="2"/>
              <a:buChar char=""/>
            </a:pPr>
            <a:r>
              <a:rPr lang="en-US" sz="2400" dirty="0"/>
              <a:t>Review plan each year</a:t>
            </a:r>
          </a:p>
        </p:txBody>
      </p:sp>
    </p:spTree>
    <p:extLst>
      <p:ext uri="{BB962C8B-B14F-4D97-AF65-F5344CB8AC3E}">
        <p14:creationId xmlns:p14="http://schemas.microsoft.com/office/powerpoint/2010/main" val="6811958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Tabletop Completion</a:t>
            </a:r>
          </a:p>
        </p:txBody>
      </p:sp>
      <p:sp>
        <p:nvSpPr>
          <p:cNvPr id="3" name="Content Placeholder 2"/>
          <p:cNvSpPr>
            <a:spLocks noGrp="1"/>
          </p:cNvSpPr>
          <p:nvPr>
            <p:ph sz="half" idx="1"/>
          </p:nvPr>
        </p:nvSpPr>
        <p:spPr>
          <a:xfrm>
            <a:off x="677334" y="1288473"/>
            <a:ext cx="4184035" cy="4752888"/>
          </a:xfrm>
        </p:spPr>
        <p:txBody>
          <a:bodyPr>
            <a:normAutofit lnSpcReduction="10000"/>
          </a:bodyPr>
          <a:lstStyle/>
          <a:p>
            <a:r>
              <a:rPr lang="en-US" dirty="0"/>
              <a:t>Public health staff, please complete the worksheets provided for the tabletop, and submit them on the PHEP 3rd quarter progress report.  This will meet your L1 and E7 exercise deliverables (remember to still perform your CD Response Plan Review checklist, as well, for E7).</a:t>
            </a:r>
          </a:p>
          <a:p>
            <a:r>
              <a:rPr lang="en-US" dirty="0"/>
              <a:t>To complete your Risk Communications RC 2 deliverable, write a media release related to the chosen scenario using your communications plan, and assess the public information component in this AAR.  Upload the media release to your progress report. </a:t>
            </a:r>
          </a:p>
        </p:txBody>
      </p:sp>
      <p:sp>
        <p:nvSpPr>
          <p:cNvPr id="4" name="Content Placeholder 3"/>
          <p:cNvSpPr>
            <a:spLocks noGrp="1"/>
          </p:cNvSpPr>
          <p:nvPr>
            <p:ph sz="half" idx="2"/>
          </p:nvPr>
        </p:nvSpPr>
        <p:spPr>
          <a:xfrm>
            <a:off x="5089970" y="1288473"/>
            <a:ext cx="4184034" cy="4752889"/>
          </a:xfrm>
        </p:spPr>
        <p:txBody>
          <a:bodyPr>
            <a:normAutofit lnSpcReduction="10000"/>
          </a:bodyPr>
          <a:lstStyle/>
          <a:p>
            <a:r>
              <a:rPr lang="en-US" dirty="0"/>
              <a:t>Did you identify changes needed in any of your response plan?  If so, update your plans, and if you need guidance, contact your MT DPHHS PHEP staff or CDEpi staff. </a:t>
            </a:r>
          </a:p>
        </p:txBody>
      </p:sp>
    </p:spTree>
    <p:extLst>
      <p:ext uri="{BB962C8B-B14F-4D97-AF65-F5344CB8AC3E}">
        <p14:creationId xmlns:p14="http://schemas.microsoft.com/office/powerpoint/2010/main" val="1550213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349" y="246605"/>
            <a:ext cx="9176020" cy="824074"/>
          </a:xfrm>
        </p:spPr>
        <p:txBody>
          <a:bodyPr>
            <a:normAutofit fontScale="90000"/>
          </a:bodyPr>
          <a:lstStyle/>
          <a:p>
            <a:r>
              <a:rPr lang="en-US" sz="3600" dirty="0"/>
              <a:t>Why is DPHHS asking us to conduct this exercise?</a:t>
            </a:r>
          </a:p>
        </p:txBody>
      </p:sp>
      <p:sp>
        <p:nvSpPr>
          <p:cNvPr id="4" name="Text Placeholder 3"/>
          <p:cNvSpPr>
            <a:spLocks noGrp="1"/>
          </p:cNvSpPr>
          <p:nvPr>
            <p:ph type="body" sz="half" idx="2"/>
          </p:nvPr>
        </p:nvSpPr>
        <p:spPr>
          <a:xfrm>
            <a:off x="839787" y="1523447"/>
            <a:ext cx="8063143" cy="4548170"/>
          </a:xfrm>
        </p:spPr>
        <p:txBody>
          <a:bodyPr>
            <a:normAutofit/>
          </a:bodyPr>
          <a:lstStyle/>
          <a:p>
            <a:pPr marL="285750" indent="-285750">
              <a:buFont typeface="Arial" panose="020B0604020202020204" pitchFamily="34" charset="0"/>
              <a:buChar char="•"/>
            </a:pPr>
            <a:r>
              <a:rPr lang="en-US" sz="2400" dirty="0"/>
              <a:t>In 2016, local health jurisdictions were asked how prepared they were to respond to a communicable disease event:</a:t>
            </a:r>
          </a:p>
          <a:p>
            <a:pPr marL="742813" lvl="1" indent="-285750">
              <a:buFont typeface="Arial" panose="020B0604020202020204" pitchFamily="34" charset="0"/>
              <a:buChar char="•"/>
            </a:pPr>
            <a:r>
              <a:rPr lang="en-US" sz="2000" dirty="0"/>
              <a:t>About two-thirds of jurisdictions did not feel prepared to enact non-pharmaceutical interventions (steps taken that may include isolation or quarantine) when necessary</a:t>
            </a:r>
          </a:p>
          <a:p>
            <a:pPr marL="742813" lvl="1" indent="-285750">
              <a:buFont typeface="Arial" panose="020B0604020202020204" pitchFamily="34" charset="0"/>
              <a:buChar char="•"/>
            </a:pPr>
            <a:r>
              <a:rPr lang="en-US" sz="2000" dirty="0"/>
              <a:t>About one-third of jurisdictions did not feel fully prepared to perform communicable disease surveillance and investigation activities</a:t>
            </a:r>
          </a:p>
          <a:p>
            <a:pPr marL="285750" indent="-285750">
              <a:buFont typeface="Arial" panose="020B0604020202020204" pitchFamily="34" charset="0"/>
              <a:buChar char="•"/>
            </a:pPr>
            <a:r>
              <a:rPr lang="en-US" sz="2400" dirty="0"/>
              <a:t>Gaps were identified in real-life disease events in the past two years</a:t>
            </a:r>
          </a:p>
          <a:p>
            <a:pPr marL="285750" indent="-285750">
              <a:buFont typeface="Arial" panose="020B0604020202020204" pitchFamily="34" charset="0"/>
              <a:buChar char="•"/>
            </a:pPr>
            <a:endParaRPr lang="en-US" sz="1800" dirty="0"/>
          </a:p>
        </p:txBody>
      </p:sp>
    </p:spTree>
    <p:extLst>
      <p:ext uri="{BB962C8B-B14F-4D97-AF65-F5344CB8AC3E}">
        <p14:creationId xmlns:p14="http://schemas.microsoft.com/office/powerpoint/2010/main" val="1393991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61" y="356333"/>
            <a:ext cx="5765030" cy="824074"/>
          </a:xfrm>
        </p:spPr>
        <p:txBody>
          <a:bodyPr>
            <a:normAutofit/>
          </a:bodyPr>
          <a:lstStyle/>
          <a:p>
            <a:r>
              <a:rPr lang="en-US" sz="3600" dirty="0"/>
              <a:t>A few things to consider…</a:t>
            </a:r>
          </a:p>
        </p:txBody>
      </p:sp>
      <p:pic>
        <p:nvPicPr>
          <p:cNvPr id="7" name="Content Placeholder 6" descr="numero2equipo - 4.2 Revisiones Técnicas Formale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85885" y="356333"/>
            <a:ext cx="1164620" cy="1164620"/>
          </a:xfrm>
        </p:spPr>
      </p:pic>
      <p:sp>
        <p:nvSpPr>
          <p:cNvPr id="4" name="Text Placeholder 3"/>
          <p:cNvSpPr>
            <a:spLocks noGrp="1"/>
          </p:cNvSpPr>
          <p:nvPr>
            <p:ph type="body" sz="half" idx="2"/>
          </p:nvPr>
        </p:nvSpPr>
        <p:spPr>
          <a:xfrm>
            <a:off x="876364" y="1351095"/>
            <a:ext cx="8063143" cy="4245033"/>
          </a:xfrm>
        </p:spPr>
        <p:txBody>
          <a:bodyPr>
            <a:normAutofit lnSpcReduction="10000"/>
          </a:bodyPr>
          <a:lstStyle/>
          <a:p>
            <a:pPr marL="285750" indent="-285750">
              <a:buFont typeface="Arial" panose="020B0604020202020204" pitchFamily="34" charset="0"/>
              <a:buChar char="•"/>
            </a:pPr>
            <a:r>
              <a:rPr lang="en-US" sz="2000" dirty="0"/>
              <a:t>This scenario is designed to test your local response to a suspect or confirmed public health threat.</a:t>
            </a:r>
          </a:p>
          <a:p>
            <a:pPr marL="285750" indent="-285750">
              <a:buFont typeface="Arial" panose="020B0604020202020204" pitchFamily="34" charset="0"/>
              <a:buChar char="•"/>
            </a:pPr>
            <a:r>
              <a:rPr lang="en-US" sz="2000" dirty="0"/>
              <a:t>Artificialities may occur depending on your jurisdiction’s size and resources.</a:t>
            </a:r>
          </a:p>
          <a:p>
            <a:pPr marL="285750" indent="-285750">
              <a:buFont typeface="Arial" panose="020B0604020202020204" pitchFamily="34" charset="0"/>
              <a:buChar char="•"/>
            </a:pPr>
            <a:r>
              <a:rPr lang="en-US" sz="2000" dirty="0"/>
              <a:t>The time it will take to run this exercise will vary depending on your assembled team.</a:t>
            </a:r>
          </a:p>
          <a:p>
            <a:pPr marL="285750" indent="-285750">
              <a:buFont typeface="Arial" panose="020B0604020202020204" pitchFamily="34" charset="0"/>
              <a:buChar char="•"/>
            </a:pPr>
            <a:r>
              <a:rPr lang="en-US" sz="2000" dirty="0"/>
              <a:t>Format:</a:t>
            </a:r>
          </a:p>
          <a:p>
            <a:pPr marL="799963" lvl="1" indent="-342900">
              <a:buFont typeface="Wingdings 3" panose="05040102010807070707" pitchFamily="18" charset="2"/>
              <a:buChar char=""/>
            </a:pPr>
            <a:r>
              <a:rPr lang="en-US" sz="2000" dirty="0"/>
              <a:t>INFORMATION bulleted in </a:t>
            </a:r>
            <a:r>
              <a:rPr lang="en-US" sz="2000" dirty="0">
                <a:solidFill>
                  <a:schemeClr val="accent1"/>
                </a:solidFill>
              </a:rPr>
              <a:t>green</a:t>
            </a:r>
          </a:p>
          <a:p>
            <a:pPr marL="799963" lvl="1" indent="-342900">
              <a:buClr>
                <a:srgbClr val="C00000"/>
              </a:buClr>
              <a:buFont typeface="Wingdings 3" panose="05040102010807070707" pitchFamily="18" charset="2"/>
              <a:buChar char=""/>
            </a:pPr>
            <a:r>
              <a:rPr lang="en-US" sz="2000" dirty="0"/>
              <a:t>QUESTIONS/DISCUSSION POINTS bulleted in </a:t>
            </a:r>
            <a:r>
              <a:rPr lang="en-US" sz="2000" dirty="0">
                <a:solidFill>
                  <a:srgbClr val="C00000"/>
                </a:solidFill>
              </a:rPr>
              <a:t>red</a:t>
            </a:r>
          </a:p>
          <a:p>
            <a:pPr marL="1257026" lvl="2" indent="-342900">
              <a:buClr>
                <a:srgbClr val="C00000"/>
              </a:buClr>
              <a:buFont typeface="Wingdings 3" panose="05040102010807070707" pitchFamily="18" charset="2"/>
              <a:buChar char=""/>
            </a:pPr>
            <a:r>
              <a:rPr lang="en-US" sz="1800" dirty="0">
                <a:solidFill>
                  <a:srgbClr val="C00000"/>
                </a:solidFill>
              </a:rPr>
              <a:t>Stop the slides when you see red, and the answers or guidance information will be on the following slide or slides.</a:t>
            </a:r>
          </a:p>
          <a:p>
            <a:pPr marL="799963" lvl="1" indent="-342900">
              <a:buClr>
                <a:srgbClr val="0070C0"/>
              </a:buClr>
              <a:buFont typeface="Wingdings 3" panose="05040102010807070707" pitchFamily="18" charset="2"/>
              <a:buChar char=""/>
            </a:pPr>
            <a:r>
              <a:rPr lang="en-US" sz="2000" i="1" dirty="0"/>
              <a:t>ANSWERS bulleted in </a:t>
            </a:r>
            <a:r>
              <a:rPr lang="en-US" sz="2000" i="1" dirty="0">
                <a:solidFill>
                  <a:srgbClr val="0070C0"/>
                </a:solidFill>
              </a:rPr>
              <a:t>blue </a:t>
            </a:r>
            <a:r>
              <a:rPr lang="en-US" sz="2000" i="1" dirty="0">
                <a:solidFill>
                  <a:schemeClr val="tx1"/>
                </a:solidFill>
              </a:rPr>
              <a:t>and italicized</a:t>
            </a:r>
          </a:p>
          <a:p>
            <a:endParaRPr lang="en-US" sz="1800" dirty="0"/>
          </a:p>
        </p:txBody>
      </p:sp>
    </p:spTree>
    <p:extLst>
      <p:ext uri="{BB962C8B-B14F-4D97-AF65-F5344CB8AC3E}">
        <p14:creationId xmlns:p14="http://schemas.microsoft.com/office/powerpoint/2010/main" val="3216333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Partners and Applicable Plans</a:t>
            </a:r>
          </a:p>
        </p:txBody>
      </p:sp>
      <p:sp>
        <p:nvSpPr>
          <p:cNvPr id="3" name="Content Placeholder 2"/>
          <p:cNvSpPr>
            <a:spLocks noGrp="1"/>
          </p:cNvSpPr>
          <p:nvPr>
            <p:ph sz="half" idx="1"/>
          </p:nvPr>
        </p:nvSpPr>
        <p:spPr>
          <a:xfrm>
            <a:off x="502072" y="1413164"/>
            <a:ext cx="4412636" cy="4938868"/>
          </a:xfrm>
        </p:spPr>
        <p:txBody>
          <a:bodyPr>
            <a:noAutofit/>
          </a:bodyPr>
          <a:lstStyle/>
          <a:p>
            <a:pPr marL="0" lvl="0" indent="0">
              <a:buNone/>
            </a:pPr>
            <a:r>
              <a:rPr lang="en-US" sz="1600" b="1" dirty="0"/>
              <a:t>APPLICABLE PUBLIC HEALTH PLANS/ANNEXES/STANDARD OPERATING PROCEDURES</a:t>
            </a:r>
          </a:p>
          <a:p>
            <a:pPr lvl="1"/>
            <a:r>
              <a:rPr lang="en-US" dirty="0"/>
              <a:t>ALL-HAZARDS PLAN</a:t>
            </a:r>
          </a:p>
          <a:p>
            <a:pPr lvl="1"/>
            <a:r>
              <a:rPr lang="en-US" dirty="0"/>
              <a:t>COMMUNICABLE DISEASE RESPONSE PLAN</a:t>
            </a:r>
          </a:p>
          <a:p>
            <a:pPr lvl="1"/>
            <a:r>
              <a:rPr lang="en-US" dirty="0"/>
              <a:t>NON-PHARMACEUTICAL INTERVENTIONS PLAN (MAY BE TITLED AN ISOLATION AND QUARANTINE PLAN)</a:t>
            </a:r>
          </a:p>
          <a:p>
            <a:pPr lvl="1"/>
            <a:r>
              <a:rPr lang="en-US" dirty="0"/>
              <a:t>LABORATORY SAMPLE TRANSPORT PLAN</a:t>
            </a:r>
          </a:p>
          <a:p>
            <a:pPr lvl="1"/>
            <a:r>
              <a:rPr lang="en-US" dirty="0"/>
              <a:t>HEALTH ALERT NETWORK (HAN) PLAN</a:t>
            </a:r>
          </a:p>
          <a:p>
            <a:pPr lvl="1"/>
            <a:r>
              <a:rPr lang="en-US" dirty="0"/>
              <a:t>RISK COMMUNICATION POLICIES AND/OR CRISIS AND EMERGENCY RISK COMMUNCATION PLAN</a:t>
            </a:r>
          </a:p>
        </p:txBody>
      </p:sp>
      <p:sp>
        <p:nvSpPr>
          <p:cNvPr id="4" name="Content Placeholder 3"/>
          <p:cNvSpPr>
            <a:spLocks noGrp="1"/>
          </p:cNvSpPr>
          <p:nvPr>
            <p:ph sz="half" idx="2"/>
          </p:nvPr>
        </p:nvSpPr>
        <p:spPr>
          <a:xfrm>
            <a:off x="5004626" y="1413164"/>
            <a:ext cx="4724590" cy="5280244"/>
          </a:xfrm>
        </p:spPr>
        <p:txBody>
          <a:bodyPr>
            <a:normAutofit fontScale="70000" lnSpcReduction="20000"/>
          </a:bodyPr>
          <a:lstStyle/>
          <a:p>
            <a:pPr marL="0" indent="0">
              <a:buNone/>
            </a:pPr>
            <a:r>
              <a:rPr lang="en-US" sz="2300" b="1" cap="all" dirty="0"/>
              <a:t>Recommended partners in this exercise:</a:t>
            </a:r>
          </a:p>
          <a:p>
            <a:pPr lvl="1"/>
            <a:r>
              <a:rPr lang="en-US" sz="2300" cap="all" dirty="0"/>
              <a:t>Local Health Officer</a:t>
            </a:r>
          </a:p>
          <a:p>
            <a:pPr lvl="1"/>
            <a:r>
              <a:rPr lang="en-US" sz="2300" cap="all" dirty="0"/>
              <a:t>Lead Local Health official</a:t>
            </a:r>
          </a:p>
          <a:p>
            <a:pPr lvl="1"/>
            <a:r>
              <a:rPr lang="en-US" sz="2300" cap="all" dirty="0"/>
              <a:t>Local County Attorney (If Possible)</a:t>
            </a:r>
          </a:p>
          <a:p>
            <a:pPr lvl="1"/>
            <a:r>
              <a:rPr lang="en-US" sz="2300" cap="all" dirty="0"/>
              <a:t>Board of Health Members</a:t>
            </a:r>
          </a:p>
          <a:p>
            <a:pPr lvl="1"/>
            <a:r>
              <a:rPr lang="en-US" sz="2300" cap="all" dirty="0"/>
              <a:t>Public health Communicable disease Staff</a:t>
            </a:r>
          </a:p>
          <a:p>
            <a:pPr lvl="1"/>
            <a:r>
              <a:rPr lang="en-US" sz="2300" cap="all" dirty="0"/>
              <a:t>Infection Preventionist/Infection control staff from local hospital(s)</a:t>
            </a:r>
          </a:p>
          <a:p>
            <a:pPr lvl="1"/>
            <a:r>
              <a:rPr lang="en-US" sz="2300" cap="all" dirty="0"/>
              <a:t>Healthcare Provider (If Possible)</a:t>
            </a:r>
          </a:p>
          <a:p>
            <a:pPr lvl="1"/>
            <a:r>
              <a:rPr lang="en-US" sz="2300" cap="all" dirty="0"/>
              <a:t>Laboratory personnel</a:t>
            </a:r>
          </a:p>
          <a:p>
            <a:pPr lvl="1"/>
            <a:r>
              <a:rPr lang="en-US" sz="2300" cap="all" dirty="0"/>
              <a:t>School administrators and nurses</a:t>
            </a:r>
          </a:p>
          <a:p>
            <a:pPr lvl="1"/>
            <a:r>
              <a:rPr lang="en-US" sz="2300" cap="all" dirty="0"/>
              <a:t>Other local partners you wish to include, such as Disaster and Emergency Services staff</a:t>
            </a:r>
          </a:p>
          <a:p>
            <a:pPr marL="0" indent="0">
              <a:buNone/>
            </a:pPr>
            <a:endParaRPr lang="en-US" b="1" cap="all" dirty="0"/>
          </a:p>
          <a:p>
            <a:endParaRPr lang="en-US" dirty="0"/>
          </a:p>
        </p:txBody>
      </p:sp>
    </p:spTree>
    <p:extLst>
      <p:ext uri="{BB962C8B-B14F-4D97-AF65-F5344CB8AC3E}">
        <p14:creationId xmlns:p14="http://schemas.microsoft.com/office/powerpoint/2010/main" val="1676799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a:t>
            </a:r>
          </a:p>
        </p:txBody>
      </p:sp>
      <p:sp>
        <p:nvSpPr>
          <p:cNvPr id="3" name="Content Placeholder 2"/>
          <p:cNvSpPr>
            <a:spLocks noGrp="1"/>
          </p:cNvSpPr>
          <p:nvPr>
            <p:ph idx="1"/>
          </p:nvPr>
        </p:nvSpPr>
        <p:spPr>
          <a:xfrm>
            <a:off x="677334" y="1660717"/>
            <a:ext cx="8596668" cy="2655251"/>
          </a:xfrm>
        </p:spPr>
        <p:txBody>
          <a:bodyPr>
            <a:normAutofit/>
          </a:bodyPr>
          <a:lstStyle/>
          <a:p>
            <a:pPr marL="0" indent="0">
              <a:buNone/>
            </a:pPr>
            <a:r>
              <a:rPr lang="en-US" sz="2000" dirty="0"/>
              <a:t>A nurse working a local school notifies the local health department of an adolescent with a rash and fever who recently had travel to Indonesia with family. The child has no history of any vaccination, and has been home for two days. The mother called the school and reported the child is quite ill, and will seek medical care today for the child. The nurse was particularly concerned about the non-vaccinated status of the child and potential vaccine-preventable diseases the child might have.</a:t>
            </a:r>
          </a:p>
          <a:p>
            <a:endParaRPr lang="en-US" dirty="0"/>
          </a:p>
          <a:p>
            <a:endParaRPr lang="en-US" dirty="0"/>
          </a:p>
        </p:txBody>
      </p:sp>
      <p:sp>
        <p:nvSpPr>
          <p:cNvPr id="4" name="TextBox 3">
            <a:extLst>
              <a:ext uri="{FF2B5EF4-FFF2-40B4-BE49-F238E27FC236}">
                <a16:creationId xmlns:a16="http://schemas.microsoft.com/office/drawing/2014/main" id="{635661CB-7E18-42A1-9A8E-C2AF8C5D15F9}"/>
              </a:ext>
            </a:extLst>
          </p:cNvPr>
          <p:cNvSpPr txBox="1"/>
          <p:nvPr/>
        </p:nvSpPr>
        <p:spPr>
          <a:xfrm>
            <a:off x="810508" y="4410316"/>
            <a:ext cx="8052138" cy="1569660"/>
          </a:xfrm>
          <a:prstGeom prst="rect">
            <a:avLst/>
          </a:prstGeom>
          <a:noFill/>
        </p:spPr>
        <p:txBody>
          <a:bodyPr wrap="square" rtlCol="0">
            <a:spAutoFit/>
          </a:bodyPr>
          <a:lstStyle/>
          <a:p>
            <a:pPr marL="342900" indent="-342900">
              <a:buClr>
                <a:srgbClr val="C00000"/>
              </a:buClr>
              <a:buFont typeface="Wingdings 3" panose="05040102010807070707" pitchFamily="18" charset="2"/>
              <a:buChar char=""/>
            </a:pPr>
            <a:r>
              <a:rPr lang="en-US" sz="2400" dirty="0">
                <a:solidFill>
                  <a:srgbClr val="C00000"/>
                </a:solidFill>
              </a:rPr>
              <a:t>What questions would you ask the nurse during that call? </a:t>
            </a:r>
          </a:p>
          <a:p>
            <a:pPr marL="342900" indent="-342900">
              <a:buClr>
                <a:srgbClr val="C00000"/>
              </a:buClr>
              <a:buFont typeface="Wingdings 3" panose="05040102010807070707" pitchFamily="18" charset="2"/>
              <a:buChar char=""/>
            </a:pPr>
            <a:r>
              <a:rPr lang="en-US" sz="2400" dirty="0">
                <a:solidFill>
                  <a:srgbClr val="C00000"/>
                </a:solidFill>
              </a:rPr>
              <a:t>What information would public health like to obtain for your case investigation?</a:t>
            </a:r>
          </a:p>
        </p:txBody>
      </p:sp>
    </p:spTree>
    <p:extLst>
      <p:ext uri="{BB962C8B-B14F-4D97-AF65-F5344CB8AC3E}">
        <p14:creationId xmlns:p14="http://schemas.microsoft.com/office/powerpoint/2010/main" val="2630872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Gather information</a:t>
            </a:r>
          </a:p>
        </p:txBody>
      </p:sp>
      <p:sp>
        <p:nvSpPr>
          <p:cNvPr id="3" name="Content Placeholder 2"/>
          <p:cNvSpPr>
            <a:spLocks noGrp="1"/>
          </p:cNvSpPr>
          <p:nvPr>
            <p:ph idx="1"/>
          </p:nvPr>
        </p:nvSpPr>
        <p:spPr>
          <a:xfrm>
            <a:off x="677334" y="1560023"/>
            <a:ext cx="8596668" cy="4023914"/>
          </a:xfrm>
        </p:spPr>
        <p:txBody>
          <a:bodyPr>
            <a:normAutofit lnSpcReduction="10000"/>
          </a:bodyPr>
          <a:lstStyle/>
          <a:p>
            <a:pPr marL="0" indent="0">
              <a:buNone/>
            </a:pPr>
            <a:r>
              <a:rPr lang="en-US" sz="2800" i="1" dirty="0"/>
              <a:t>Ask the caller for:</a:t>
            </a:r>
          </a:p>
          <a:p>
            <a:pPr lvl="1">
              <a:buClr>
                <a:srgbClr val="0070C0"/>
              </a:buClr>
              <a:buFont typeface="Wingdings 3" panose="05040102010807070707" pitchFamily="18" charset="2"/>
              <a:buChar char=""/>
            </a:pPr>
            <a:r>
              <a:rPr lang="en-US" sz="2400" i="1" dirty="0"/>
              <a:t>Demographic and contact information of the case and parents;</a:t>
            </a:r>
          </a:p>
          <a:p>
            <a:pPr lvl="1">
              <a:buClr>
                <a:srgbClr val="0070C0"/>
              </a:buClr>
              <a:buFont typeface="Wingdings 3" panose="05040102010807070707" pitchFamily="18" charset="2"/>
              <a:buChar char=""/>
            </a:pPr>
            <a:r>
              <a:rPr lang="en-US" sz="2400" i="1" dirty="0"/>
              <a:t>Where they will seek care;</a:t>
            </a:r>
          </a:p>
          <a:p>
            <a:pPr lvl="1">
              <a:buClr>
                <a:srgbClr val="0070C0"/>
              </a:buClr>
              <a:buFont typeface="Wingdings 3" panose="05040102010807070707" pitchFamily="18" charset="2"/>
              <a:buChar char=""/>
            </a:pPr>
            <a:r>
              <a:rPr lang="en-US" sz="2400" i="1" dirty="0"/>
              <a:t>What signs and symptoms were reported;</a:t>
            </a:r>
          </a:p>
          <a:p>
            <a:pPr lvl="1">
              <a:buClr>
                <a:srgbClr val="0070C0"/>
              </a:buClr>
              <a:buFont typeface="Wingdings 3" panose="05040102010807070707" pitchFamily="18" charset="2"/>
              <a:buChar char=""/>
            </a:pPr>
            <a:r>
              <a:rPr lang="en-US" sz="2400" i="1" dirty="0"/>
              <a:t>Where and when the travel occurred;</a:t>
            </a:r>
          </a:p>
          <a:p>
            <a:pPr lvl="1">
              <a:buClr>
                <a:srgbClr val="0070C0"/>
              </a:buClr>
              <a:buFont typeface="Wingdings 3" panose="05040102010807070707" pitchFamily="18" charset="2"/>
              <a:buChar char=""/>
            </a:pPr>
            <a:r>
              <a:rPr lang="en-US" sz="2400" i="1" dirty="0"/>
              <a:t>Vaccination status of the child;</a:t>
            </a:r>
          </a:p>
          <a:p>
            <a:pPr lvl="1">
              <a:buClr>
                <a:srgbClr val="0070C0"/>
              </a:buClr>
              <a:buFont typeface="Wingdings 3" panose="05040102010807070707" pitchFamily="18" charset="2"/>
              <a:buChar char=""/>
            </a:pPr>
            <a:r>
              <a:rPr lang="en-US" sz="2400" i="1" dirty="0"/>
              <a:t>Let the caller know public health will look into the case, but may have to call back for more information.</a:t>
            </a:r>
          </a:p>
          <a:p>
            <a:pPr marL="0" indent="0">
              <a:buNone/>
            </a:pPr>
            <a:endParaRPr lang="en-US" dirty="0"/>
          </a:p>
        </p:txBody>
      </p:sp>
    </p:spTree>
    <p:extLst>
      <p:ext uri="{BB962C8B-B14F-4D97-AF65-F5344CB8AC3E}">
        <p14:creationId xmlns:p14="http://schemas.microsoft.com/office/powerpoint/2010/main" val="237614080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4248</TotalTime>
  <Words>3649</Words>
  <Application>Microsoft Office PowerPoint</Application>
  <PresentationFormat>Widescreen</PresentationFormat>
  <Paragraphs>368</Paragraphs>
  <Slides>49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Trebuchet MS</vt:lpstr>
      <vt:lpstr>Wingdings 3</vt:lpstr>
      <vt:lpstr>Facet</vt:lpstr>
      <vt:lpstr>Instructions-Please Read Carefully</vt:lpstr>
      <vt:lpstr>Resources-Review</vt:lpstr>
      <vt:lpstr>Communicable Disease Table Top Exercise</vt:lpstr>
      <vt:lpstr>Objectives</vt:lpstr>
      <vt:lpstr>Why is DPHHS asking us to conduct this exercise?</vt:lpstr>
      <vt:lpstr>A few things to consider…</vt:lpstr>
      <vt:lpstr>Partners and Applicable Plans</vt:lpstr>
      <vt:lpstr>Scenario</vt:lpstr>
      <vt:lpstr>Gather information</vt:lpstr>
      <vt:lpstr>Initial findings</vt:lpstr>
      <vt:lpstr>Emergency Room Assessment</vt:lpstr>
      <vt:lpstr>Emergency Room Assessment</vt:lpstr>
      <vt:lpstr>Travel History</vt:lpstr>
      <vt:lpstr>Travel History</vt:lpstr>
      <vt:lpstr>Rash Characteristics-What to Ask</vt:lpstr>
      <vt:lpstr>Rash Characteristics</vt:lpstr>
      <vt:lpstr>The provider suspects the following conditions based on presentation:</vt:lpstr>
      <vt:lpstr>Rubella and Measles Rash Characteristics</vt:lpstr>
      <vt:lpstr>Measles vs. Rubella: Signs and Symptoms </vt:lpstr>
      <vt:lpstr>Assess what you have so far…</vt:lpstr>
      <vt:lpstr>Pubic Health Notification</vt:lpstr>
      <vt:lpstr>Hospital Considerations</vt:lpstr>
      <vt:lpstr>Recommended Hospital Actions</vt:lpstr>
      <vt:lpstr>Laboratory Testing</vt:lpstr>
      <vt:lpstr>Laboratory testing</vt:lpstr>
      <vt:lpstr>Laboratory Testing</vt:lpstr>
      <vt:lpstr>Laboratory Sample Transport Plan</vt:lpstr>
      <vt:lpstr>Testing Results</vt:lpstr>
      <vt:lpstr>Assess what you have now…</vt:lpstr>
      <vt:lpstr>Activate EPI Team</vt:lpstr>
      <vt:lpstr>Messaging</vt:lpstr>
      <vt:lpstr>Messaging between Public Health and Partners</vt:lpstr>
      <vt:lpstr>Contact investigation</vt:lpstr>
      <vt:lpstr>Contact investigation</vt:lpstr>
      <vt:lpstr>Contact investigation</vt:lpstr>
      <vt:lpstr>New information</vt:lpstr>
      <vt:lpstr>Prophylaxis - vaccination</vt:lpstr>
      <vt:lpstr>Prophylaxis – Immune Globulin (IG)</vt:lpstr>
      <vt:lpstr>Control measures</vt:lpstr>
      <vt:lpstr>Control Measures</vt:lpstr>
      <vt:lpstr>Public Messaging</vt:lpstr>
      <vt:lpstr>Messaging: What?</vt:lpstr>
      <vt:lpstr>Messaging: How?</vt:lpstr>
      <vt:lpstr>Reporting</vt:lpstr>
      <vt:lpstr>Monitor for New Cases</vt:lpstr>
      <vt:lpstr>Monitor for New Cases</vt:lpstr>
      <vt:lpstr>New Information</vt:lpstr>
      <vt:lpstr>Summarize Results</vt:lpstr>
      <vt:lpstr>Tabletop Completion</vt:lpstr>
    </vt:vector>
  </TitlesOfParts>
  <Company>DPHHS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Communicable Disease Table Top Exercise</dc:title>
  <dc:creator>Fladager, Jen</dc:creator>
  <cp:lastModifiedBy>Baldry, Erika</cp:lastModifiedBy>
  <cp:revision>109</cp:revision>
  <dcterms:created xsi:type="dcterms:W3CDTF">2018-03-07T21:29:13Z</dcterms:created>
  <dcterms:modified xsi:type="dcterms:W3CDTF">2019-02-15T20:52:12Z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VT@JAWS2</vt:lpwstr>
  </property>
  <property fmtid="{D5CDD505-2E9C-101B-9397-08002B2CF9AE}" pid="5" name="MSIP_Label_f42aa342-8706-4288-bd11-ebb85995028c_SetDate">
    <vt:lpwstr>2018-02-23T06:16:02.8823307Z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