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1"/>
  </p:notesMasterIdLst>
  <p:sldIdLst>
    <p:sldId id="311" r:id="rId2"/>
    <p:sldId id="312" r:id="rId3"/>
    <p:sldId id="256" r:id="rId4"/>
    <p:sldId id="257" r:id="rId5"/>
    <p:sldId id="258" r:id="rId6"/>
    <p:sldId id="277" r:id="rId7"/>
    <p:sldId id="259" r:id="rId8"/>
    <p:sldId id="260" r:id="rId9"/>
    <p:sldId id="261" r:id="rId10"/>
    <p:sldId id="276" r:id="rId11"/>
    <p:sldId id="267" r:id="rId12"/>
    <p:sldId id="265" r:id="rId13"/>
    <p:sldId id="264" r:id="rId14"/>
    <p:sldId id="281" r:id="rId15"/>
    <p:sldId id="266" r:id="rId16"/>
    <p:sldId id="313" r:id="rId17"/>
    <p:sldId id="270" r:id="rId18"/>
    <p:sldId id="271" r:id="rId19"/>
    <p:sldId id="272" r:id="rId20"/>
    <p:sldId id="282" r:id="rId21"/>
    <p:sldId id="275" r:id="rId22"/>
    <p:sldId id="284" r:id="rId23"/>
    <p:sldId id="320" r:id="rId24"/>
    <p:sldId id="321" r:id="rId25"/>
    <p:sldId id="290" r:id="rId26"/>
    <p:sldId id="302" r:id="rId27"/>
    <p:sldId id="301" r:id="rId28"/>
    <p:sldId id="283" r:id="rId29"/>
    <p:sldId id="304" r:id="rId30"/>
    <p:sldId id="303" r:id="rId31"/>
    <p:sldId id="299" r:id="rId32"/>
    <p:sldId id="314" r:id="rId33"/>
    <p:sldId id="316" r:id="rId34"/>
    <p:sldId id="318" r:id="rId35"/>
    <p:sldId id="319" r:id="rId36"/>
    <p:sldId id="325" r:id="rId37"/>
    <p:sldId id="287" r:id="rId38"/>
    <p:sldId id="288" r:id="rId39"/>
    <p:sldId id="296" r:id="rId40"/>
    <p:sldId id="326" r:id="rId41"/>
    <p:sldId id="327" r:id="rId42"/>
    <p:sldId id="322" r:id="rId43"/>
    <p:sldId id="323" r:id="rId44"/>
    <p:sldId id="324" r:id="rId45"/>
    <p:sldId id="297" r:id="rId46"/>
    <p:sldId id="315" r:id="rId47"/>
    <p:sldId id="305" r:id="rId48"/>
    <p:sldId id="289" r:id="rId49"/>
    <p:sldId id="31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E7DBF-46FE-4FD5-AC56-18193FB86556}" type="datetimeFigureOut">
              <a:rPr lang="en-IN" smtClean="0"/>
              <a:t>22-08-2018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54082-0EDA-40C0-B23E-AB88047B2438}" type="slidenum">
              <a:rPr lang="en-IN" smtClean="0"/>
              <a:t>‹#›</a:t>
            </a:fld>
            <a:endParaRPr lang="en-IN"/>
          </a:p>
        </p:txBody>
      </p:sp>
    </p:spTree>
    <p:extLst>
      <p:ext uri="{BB962C8B-B14F-4D97-AF65-F5344CB8AC3E}">
        <p14:creationId xmlns:p14="http://schemas.microsoft.com/office/powerpoint/2010/main" val="262509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EA54082-0EDA-40C0-B23E-AB88047B2438}" type="slidenum">
              <a:rPr lang="en-IN" smtClean="0"/>
              <a:t>3</a:t>
            </a:fld>
            <a:endParaRPr lang="en-IN"/>
          </a:p>
        </p:txBody>
      </p:sp>
    </p:spTree>
    <p:extLst>
      <p:ext uri="{BB962C8B-B14F-4D97-AF65-F5344CB8AC3E}">
        <p14:creationId xmlns:p14="http://schemas.microsoft.com/office/powerpoint/2010/main" val="386111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EA54082-0EDA-40C0-B23E-AB88047B2438}" type="slidenum">
              <a:rPr lang="en-IN" smtClean="0"/>
              <a:t>4</a:t>
            </a:fld>
            <a:endParaRPr lang="en-IN"/>
          </a:p>
        </p:txBody>
      </p:sp>
    </p:spTree>
    <p:extLst>
      <p:ext uri="{BB962C8B-B14F-4D97-AF65-F5344CB8AC3E}">
        <p14:creationId xmlns:p14="http://schemas.microsoft.com/office/powerpoint/2010/main" val="24225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54082-0EDA-40C0-B23E-AB88047B2438}" type="slidenum">
              <a:rPr lang="en-IN" smtClean="0"/>
              <a:t>16</a:t>
            </a:fld>
            <a:endParaRPr lang="en-IN"/>
          </a:p>
        </p:txBody>
      </p:sp>
    </p:spTree>
    <p:extLst>
      <p:ext uri="{BB962C8B-B14F-4D97-AF65-F5344CB8AC3E}">
        <p14:creationId xmlns:p14="http://schemas.microsoft.com/office/powerpoint/2010/main" val="187194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54082-0EDA-40C0-B23E-AB88047B2438}" type="slidenum">
              <a:rPr lang="en-IN" smtClean="0"/>
              <a:t>36</a:t>
            </a:fld>
            <a:endParaRPr lang="en-IN"/>
          </a:p>
        </p:txBody>
      </p:sp>
    </p:spTree>
    <p:extLst>
      <p:ext uri="{BB962C8B-B14F-4D97-AF65-F5344CB8AC3E}">
        <p14:creationId xmlns:p14="http://schemas.microsoft.com/office/powerpoint/2010/main" val="140004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userDrawn="1"/>
        </p:nvCxnSpPr>
        <p:spPr>
          <a:xfrm>
            <a:off x="6108192" y="2842697"/>
            <a:ext cx="0" cy="133453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0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79459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0657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225216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102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159435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78464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525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492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154127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9551F-0685-470A-A63A-F808D54B9B6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79382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9551F-0685-470A-A63A-F808D54B9B6A}"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401215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9551F-0685-470A-A63A-F808D54B9B6A}"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76007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9551F-0685-470A-A63A-F808D54B9B6A}"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106181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99551F-0685-470A-A63A-F808D54B9B6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7843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99551F-0685-470A-A63A-F808D54B9B6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86737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99551F-0685-470A-A63A-F808D54B9B6A}" type="datetimeFigureOut">
              <a:rPr lang="en-US" smtClean="0"/>
              <a:t>8/22/2018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2BDE3A-8A5F-47C4-AA75-58FC1EB2D383}" type="slidenum">
              <a:rPr lang="en-US" smtClean="0"/>
              <a:t>‹#›</a:t>
            </a:fld>
            <a:endParaRPr lang="en-US"/>
          </a:p>
        </p:txBody>
      </p:sp>
    </p:spTree>
    <p:extLst>
      <p:ext uri="{BB962C8B-B14F-4D97-AF65-F5344CB8AC3E}">
        <p14:creationId xmlns:p14="http://schemas.microsoft.com/office/powerpoint/2010/main" val="36433261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phhs.mt.gov/Portals/85/publichealth/documents/CDEpi/CDCPBResources/DiseaseForms/GastroenteritisOutbreakInvestigationGuidelines.pdf"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85898"/>
            <a:ext cx="8596668" cy="786938"/>
          </a:xfrm>
        </p:spPr>
        <p:txBody>
          <a:bodyPr>
            <a:normAutofit fontScale="90000"/>
          </a:bodyPr>
          <a:lstStyle/>
          <a:p>
            <a:r>
              <a:rPr lang="en-US" dirty="0" smtClean="0"/>
              <a:t>Instructions-Please Read Carefully</a:t>
            </a:r>
            <a:endParaRPr lang="en-US" dirty="0"/>
          </a:p>
        </p:txBody>
      </p:sp>
      <p:sp>
        <p:nvSpPr>
          <p:cNvPr id="3" name="Text Placeholder 2"/>
          <p:cNvSpPr>
            <a:spLocks noGrp="1"/>
          </p:cNvSpPr>
          <p:nvPr>
            <p:ph type="body" idx="1"/>
          </p:nvPr>
        </p:nvSpPr>
        <p:spPr>
          <a:xfrm>
            <a:off x="677335" y="756458"/>
            <a:ext cx="8596668" cy="5602778"/>
          </a:xfrm>
        </p:spPr>
        <p:txBody>
          <a:bodyPr>
            <a:normAutofit fontScale="77500" lnSpcReduction="20000"/>
          </a:bodyPr>
          <a:lstStyle/>
          <a:p>
            <a:r>
              <a:rPr lang="en-US" dirty="0">
                <a:solidFill>
                  <a:schemeClr val="tx1">
                    <a:lumMod val="95000"/>
                    <a:lumOff val="5000"/>
                  </a:schemeClr>
                </a:solidFill>
              </a:rPr>
              <a:t>With the PHEP E7 exercise requirement for the 2018-2019 grant year, MT DPHHS created these scenarios to assist local health jurisdictions in carrying out disease table top exercises.  As you prepare to conduct a table top exercise, consider the following:</a:t>
            </a:r>
          </a:p>
          <a:p>
            <a:pPr marL="285750" indent="-285750">
              <a:buFont typeface="Arial" panose="020B0604020202020204" pitchFamily="34" charset="0"/>
              <a:buChar char="•"/>
            </a:pPr>
            <a:r>
              <a:rPr lang="en-US" dirty="0">
                <a:solidFill>
                  <a:schemeClr val="tx1">
                    <a:lumMod val="95000"/>
                    <a:lumOff val="5000"/>
                  </a:schemeClr>
                </a:solidFill>
              </a:rPr>
              <a:t>Choose someone to conduct the exercise</a:t>
            </a:r>
          </a:p>
          <a:p>
            <a:pPr marL="742950" lvl="1" indent="-285750">
              <a:buFont typeface="Arial" panose="020B0604020202020204" pitchFamily="34" charset="0"/>
              <a:buChar char="•"/>
            </a:pPr>
            <a:r>
              <a:rPr lang="en-US" dirty="0">
                <a:solidFill>
                  <a:schemeClr val="tx1">
                    <a:lumMod val="95000"/>
                    <a:lumOff val="5000"/>
                  </a:schemeClr>
                </a:solidFill>
              </a:rPr>
              <a:t>Public health will participate, so finding another party to manage the table top may be helpful</a:t>
            </a:r>
          </a:p>
          <a:p>
            <a:pPr marL="285750" indent="-285750">
              <a:buFont typeface="Arial" panose="020B0604020202020204" pitchFamily="34" charset="0"/>
              <a:buChar char="•"/>
            </a:pPr>
            <a:r>
              <a:rPr lang="en-US" dirty="0">
                <a:solidFill>
                  <a:schemeClr val="tx1">
                    <a:lumMod val="95000"/>
                    <a:lumOff val="5000"/>
                  </a:schemeClr>
                </a:solidFill>
              </a:rPr>
              <a:t>Choose how much time you want to spend on the exercise</a:t>
            </a:r>
          </a:p>
          <a:p>
            <a:pPr marL="742950" lvl="1" indent="-285750">
              <a:buFont typeface="Arial" panose="020B0604020202020204" pitchFamily="34" charset="0"/>
              <a:buChar char="•"/>
            </a:pPr>
            <a:r>
              <a:rPr lang="en-US" dirty="0">
                <a:solidFill>
                  <a:schemeClr val="tx1">
                    <a:lumMod val="95000"/>
                    <a:lumOff val="5000"/>
                  </a:schemeClr>
                </a:solidFill>
              </a:rPr>
              <a:t>CDEpi designed these to run for approximately 1-1.5 hours, but you know your jurisdiction and may elect to more time.</a:t>
            </a:r>
          </a:p>
          <a:p>
            <a:pPr marL="742950" lvl="1" indent="-285750">
              <a:buFont typeface="Arial" panose="020B0604020202020204" pitchFamily="34" charset="0"/>
              <a:buChar char="•"/>
            </a:pPr>
            <a:r>
              <a:rPr lang="en-US" dirty="0">
                <a:solidFill>
                  <a:schemeClr val="tx1">
                    <a:lumMod val="95000"/>
                    <a:lumOff val="5000"/>
                  </a:schemeClr>
                </a:solidFill>
              </a:rPr>
              <a:t>The focus of this exercise is not the disease!  It’s about using your communicable disease response plan and other emergency plans.  Don’t worry about the specifics of the disease, focus on how you will work with your local partners. There is some detailed clinical information to emphasize the complexity of these situations, but it is not the primary reason for this exercise. </a:t>
            </a:r>
          </a:p>
          <a:p>
            <a:pPr marL="742950" lvl="1" indent="-285750">
              <a:buFont typeface="Arial" panose="020B0604020202020204" pitchFamily="34" charset="0"/>
              <a:buChar char="•"/>
            </a:pPr>
            <a:r>
              <a:rPr lang="en-US" dirty="0" smtClean="0">
                <a:solidFill>
                  <a:schemeClr val="tx1">
                    <a:lumMod val="95000"/>
                    <a:lumOff val="5000"/>
                  </a:schemeClr>
                </a:solidFill>
              </a:rPr>
              <a:t>You </a:t>
            </a:r>
            <a:r>
              <a:rPr lang="en-US" dirty="0">
                <a:solidFill>
                  <a:schemeClr val="tx1">
                    <a:lumMod val="95000"/>
                    <a:lumOff val="5000"/>
                  </a:schemeClr>
                </a:solidFill>
              </a:rPr>
              <a:t>can write the PHEP RC2 media release during the exercise, if time allows, but you can also elect to do that after the exercise</a:t>
            </a:r>
            <a:r>
              <a:rPr lang="en-US" dirty="0" smtClean="0">
                <a:solidFill>
                  <a:schemeClr val="tx1">
                    <a:lumMod val="95000"/>
                    <a:lumOff val="5000"/>
                  </a:schemeClr>
                </a:solidFill>
              </a:rPr>
              <a:t>.</a:t>
            </a:r>
            <a:endParaRPr lang="en-US" dirty="0">
              <a:solidFill>
                <a:schemeClr val="tx1">
                  <a:lumMod val="95000"/>
                  <a:lumOff val="5000"/>
                </a:schemeClr>
              </a:solidFill>
            </a:endParaRPr>
          </a:p>
          <a:p>
            <a:pPr marL="285750" indent="-285750">
              <a:buFont typeface="Arial" panose="020B0604020202020204" pitchFamily="34" charset="0"/>
              <a:buChar char="•"/>
            </a:pPr>
            <a:r>
              <a:rPr lang="en-US" i="1" u="sng" dirty="0">
                <a:solidFill>
                  <a:schemeClr val="tx1">
                    <a:lumMod val="95000"/>
                    <a:lumOff val="5000"/>
                  </a:schemeClr>
                </a:solidFill>
              </a:rPr>
              <a:t>Review the resource material and slides prior to the exercise</a:t>
            </a:r>
          </a:p>
          <a:p>
            <a:pPr marL="742950" lvl="1" indent="-285750">
              <a:buFont typeface="Arial" panose="020B0604020202020204" pitchFamily="34" charset="0"/>
              <a:buChar char="•"/>
            </a:pPr>
            <a:r>
              <a:rPr lang="en-US" dirty="0">
                <a:solidFill>
                  <a:schemeClr val="tx1">
                    <a:lumMod val="95000"/>
                    <a:lumOff val="5000"/>
                  </a:schemeClr>
                </a:solidFill>
              </a:rPr>
              <a:t>Public health staff should brush up on their department response plans, and additional resources are available (see the next slide for a list)</a:t>
            </a:r>
          </a:p>
          <a:p>
            <a:pPr marL="285750" indent="-285750">
              <a:buFont typeface="Arial" panose="020B0604020202020204" pitchFamily="34" charset="0"/>
              <a:buChar char="•"/>
            </a:pPr>
            <a:r>
              <a:rPr lang="en-US" dirty="0" smtClean="0">
                <a:solidFill>
                  <a:schemeClr val="tx1">
                    <a:lumMod val="95000"/>
                    <a:lumOff val="5000"/>
                  </a:schemeClr>
                </a:solidFill>
              </a:rPr>
              <a:t>If </a:t>
            </a:r>
            <a:r>
              <a:rPr lang="en-US" dirty="0">
                <a:solidFill>
                  <a:schemeClr val="tx1">
                    <a:lumMod val="95000"/>
                    <a:lumOff val="5000"/>
                  </a:schemeClr>
                </a:solidFill>
              </a:rPr>
              <a:t>you are inviting a large number of people, having discussion among groups at tables and reporting out to the group key findings (like CDEpi does during trainings) may help manage discussion</a:t>
            </a:r>
          </a:p>
          <a:p>
            <a:pPr marL="285750" indent="-285750">
              <a:buFont typeface="Arial" panose="020B0604020202020204" pitchFamily="34" charset="0"/>
              <a:buChar char="•"/>
            </a:pPr>
            <a:r>
              <a:rPr lang="en-US" i="1" u="sng" dirty="0">
                <a:solidFill>
                  <a:schemeClr val="tx1">
                    <a:lumMod val="95000"/>
                    <a:lumOff val="5000"/>
                  </a:schemeClr>
                </a:solidFill>
              </a:rPr>
              <a:t>This is your exercise.  However, if you want to change aspects of the injects (prompts), be very cautious.  The guidance provided after each inject and discussion is very specific to the injects provided.  Changing the injects may alter what guidance is necessary.  </a:t>
            </a:r>
          </a:p>
        </p:txBody>
      </p:sp>
    </p:spTree>
    <p:extLst>
      <p:ext uri="{BB962C8B-B14F-4D97-AF65-F5344CB8AC3E}">
        <p14:creationId xmlns:p14="http://schemas.microsoft.com/office/powerpoint/2010/main" val="261742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findings</a:t>
            </a:r>
          </a:p>
        </p:txBody>
      </p:sp>
      <p:sp>
        <p:nvSpPr>
          <p:cNvPr id="3" name="Content Placeholder 2"/>
          <p:cNvSpPr>
            <a:spLocks noGrp="1"/>
          </p:cNvSpPr>
          <p:nvPr>
            <p:ph idx="1"/>
          </p:nvPr>
        </p:nvSpPr>
        <p:spPr>
          <a:xfrm>
            <a:off x="677334" y="1560021"/>
            <a:ext cx="7661994" cy="4048299"/>
          </a:xfrm>
        </p:spPr>
        <p:txBody>
          <a:bodyPr>
            <a:normAutofit/>
          </a:bodyPr>
          <a:lstStyle/>
          <a:p>
            <a:pPr>
              <a:buFont typeface="Wingdings 3" panose="05040102010807070707" pitchFamily="18" charset="2"/>
              <a:buChar char=""/>
            </a:pPr>
            <a:r>
              <a:rPr lang="en-US" sz="2000" dirty="0"/>
              <a:t>Six individuals are reported to you having similar signs and symptoms over the last two days, including two children.</a:t>
            </a:r>
          </a:p>
          <a:p>
            <a:pPr>
              <a:buFont typeface="Wingdings 3" panose="05040102010807070707" pitchFamily="18" charset="2"/>
              <a:buChar char=""/>
            </a:pPr>
            <a:r>
              <a:rPr lang="en-US" sz="2000" dirty="0"/>
              <a:t>Symptoms include fever, vomiting, diarrhea, and dehydration.</a:t>
            </a:r>
          </a:p>
          <a:p>
            <a:pPr>
              <a:buFont typeface="Wingdings 3" panose="05040102010807070707" pitchFamily="18" charset="2"/>
              <a:buChar char=""/>
            </a:pPr>
            <a:r>
              <a:rPr lang="en-US" sz="2000" dirty="0"/>
              <a:t>Testing is pending but </a:t>
            </a:r>
            <a:r>
              <a:rPr lang="en-US" sz="2000" dirty="0" smtClean="0"/>
              <a:t>was </a:t>
            </a:r>
            <a:r>
              <a:rPr lang="en-US" sz="2000" dirty="0"/>
              <a:t>ordered for all six.</a:t>
            </a:r>
            <a:endParaRPr lang="en-US" sz="2000" dirty="0">
              <a:cs typeface="Calibri" panose="020F0502020204030204" pitchFamily="34" charset="0"/>
            </a:endParaRPr>
          </a:p>
          <a:p>
            <a:pPr>
              <a:buFont typeface="Wingdings 3" panose="05040102010807070707" pitchFamily="18" charset="2"/>
              <a:buChar char=""/>
            </a:pPr>
            <a:r>
              <a:rPr lang="en-US" sz="2000" dirty="0">
                <a:cs typeface="Calibri" panose="020F0502020204030204" pitchFamily="34" charset="0"/>
              </a:rPr>
              <a:t>One individual &gt;65 years is currently hospitalized.</a:t>
            </a:r>
          </a:p>
          <a:p>
            <a:pPr>
              <a:buFont typeface="Wingdings 3" panose="05040102010807070707" pitchFamily="18" charset="2"/>
              <a:buChar char=""/>
            </a:pPr>
            <a:r>
              <a:rPr lang="en-US" sz="2000" dirty="0">
                <a:cs typeface="Calibri" panose="020F0502020204030204" pitchFamily="34" charset="0"/>
              </a:rPr>
              <a:t>One family group (3 cases) reported eating at a local fast-food restaurant. Other patients were not asked that question.</a:t>
            </a:r>
            <a:endParaRPr lang="en-US" sz="2000" dirty="0"/>
          </a:p>
          <a:p>
            <a:endParaRPr lang="en-US" dirty="0"/>
          </a:p>
        </p:txBody>
      </p:sp>
      <p:sp>
        <p:nvSpPr>
          <p:cNvPr id="5" name="TextBox 4">
            <a:extLst>
              <a:ext uri="{FF2B5EF4-FFF2-40B4-BE49-F238E27FC236}">
                <a16:creationId xmlns:a16="http://schemas.microsoft.com/office/drawing/2014/main" id="{E754224E-22C4-442E-B97F-C4C425288A47}"/>
              </a:ext>
            </a:extLst>
          </p:cNvPr>
          <p:cNvSpPr txBox="1"/>
          <p:nvPr/>
        </p:nvSpPr>
        <p:spPr>
          <a:xfrm>
            <a:off x="677334" y="4984865"/>
            <a:ext cx="6552522" cy="830997"/>
          </a:xfrm>
          <a:prstGeom prst="rect">
            <a:avLst/>
          </a:prstGeom>
          <a:noFill/>
        </p:spPr>
        <p:txBody>
          <a:bodyPr wrap="square" rtlCol="0">
            <a:spAutoFit/>
          </a:bodyPr>
          <a:lstStyle/>
          <a:p>
            <a:pPr marL="342900" indent="-342900">
              <a:buClr>
                <a:srgbClr val="C00000"/>
              </a:buClr>
              <a:buFont typeface="Wingdings 3" panose="05040102010807070707" pitchFamily="18" charset="2"/>
              <a:buChar char=""/>
            </a:pPr>
            <a:r>
              <a:rPr lang="en-US" sz="2400" dirty="0">
                <a:solidFill>
                  <a:srgbClr val="FF0000"/>
                </a:solidFill>
              </a:rPr>
              <a:t>What is your next step</a:t>
            </a:r>
            <a:r>
              <a:rPr lang="en-US" sz="2400" dirty="0" smtClean="0">
                <a:solidFill>
                  <a:srgbClr val="FF0000"/>
                </a:solidFill>
              </a:rPr>
              <a:t>?</a:t>
            </a:r>
          </a:p>
          <a:p>
            <a:pPr marL="800100" lvl="1" indent="-342900">
              <a:buClr>
                <a:srgbClr val="C00000"/>
              </a:buClr>
              <a:buFont typeface="Wingdings 3" panose="05040102010807070707" pitchFamily="18" charset="2"/>
              <a:buChar char=""/>
            </a:pPr>
            <a:r>
              <a:rPr lang="en-US" sz="2400" dirty="0" smtClean="0">
                <a:solidFill>
                  <a:srgbClr val="FF0000"/>
                </a:solidFill>
              </a:rPr>
              <a:t>Suggested discussion length- 2-3 </a:t>
            </a:r>
            <a:r>
              <a:rPr lang="en-US" sz="2400" dirty="0" err="1" smtClean="0">
                <a:solidFill>
                  <a:srgbClr val="FF0000"/>
                </a:solidFill>
              </a:rPr>
              <a:t>mins</a:t>
            </a:r>
            <a:endParaRPr lang="en-US" sz="2400" dirty="0">
              <a:solidFill>
                <a:srgbClr val="FF0000"/>
              </a:solidFill>
            </a:endParaRPr>
          </a:p>
        </p:txBody>
      </p:sp>
      <p:pic>
        <p:nvPicPr>
          <p:cNvPr id="7" name="Picture 6">
            <a:extLst>
              <a:ext uri="{FF2B5EF4-FFF2-40B4-BE49-F238E27FC236}">
                <a16:creationId xmlns:a16="http://schemas.microsoft.com/office/drawing/2014/main" id="{8E379CE5-96D0-4EDA-88F2-4B7AC31AFB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0389" y="112430"/>
            <a:ext cx="2205242" cy="3307863"/>
          </a:xfrm>
          <a:prstGeom prst="rect">
            <a:avLst/>
          </a:prstGeom>
        </p:spPr>
      </p:pic>
    </p:spTree>
    <p:extLst>
      <p:ext uri="{BB962C8B-B14F-4D97-AF65-F5344CB8AC3E}">
        <p14:creationId xmlns:p14="http://schemas.microsoft.com/office/powerpoint/2010/main" val="242315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7" y="318196"/>
            <a:ext cx="7011416" cy="828960"/>
          </a:xfrm>
        </p:spPr>
        <p:txBody>
          <a:bodyPr>
            <a:normAutofit/>
          </a:bodyPr>
          <a:lstStyle/>
          <a:p>
            <a:r>
              <a:rPr lang="en-US" sz="3600" dirty="0"/>
              <a:t>Gather information 2.0</a:t>
            </a:r>
          </a:p>
        </p:txBody>
      </p:sp>
      <p:sp>
        <p:nvSpPr>
          <p:cNvPr id="3" name="Content Placeholder 2"/>
          <p:cNvSpPr>
            <a:spLocks noGrp="1"/>
          </p:cNvSpPr>
          <p:nvPr>
            <p:ph idx="1"/>
          </p:nvPr>
        </p:nvSpPr>
        <p:spPr>
          <a:xfrm>
            <a:off x="700525" y="1478092"/>
            <a:ext cx="8321555" cy="4495988"/>
          </a:xfrm>
        </p:spPr>
        <p:txBody>
          <a:bodyPr>
            <a:normAutofit/>
          </a:bodyPr>
          <a:lstStyle/>
          <a:p>
            <a:pPr>
              <a:buClr>
                <a:srgbClr val="0070C0"/>
              </a:buClr>
              <a:buFont typeface="Wingdings 3" panose="05040102010807070707" pitchFamily="18" charset="2"/>
              <a:buChar char=""/>
            </a:pPr>
            <a:r>
              <a:rPr lang="en-US" sz="2400" i="1" dirty="0"/>
              <a:t>Ask for lab results</a:t>
            </a:r>
          </a:p>
          <a:p>
            <a:pPr>
              <a:buClr>
                <a:srgbClr val="0070C0"/>
              </a:buClr>
              <a:buFont typeface="Wingdings 3" panose="05040102010807070707" pitchFamily="18" charset="2"/>
              <a:buChar char=""/>
            </a:pPr>
            <a:r>
              <a:rPr lang="en-US" sz="2400" i="1" dirty="0"/>
              <a:t>What are the onset dates?</a:t>
            </a:r>
          </a:p>
          <a:p>
            <a:pPr>
              <a:buClr>
                <a:srgbClr val="0070C0"/>
              </a:buClr>
              <a:buFont typeface="Wingdings 3" panose="05040102010807070707" pitchFamily="18" charset="2"/>
              <a:buChar char=""/>
            </a:pPr>
            <a:r>
              <a:rPr lang="en-US" sz="2400" i="1" dirty="0"/>
              <a:t>Determine if there was any travel prior to onset</a:t>
            </a:r>
          </a:p>
          <a:p>
            <a:pPr>
              <a:buClr>
                <a:srgbClr val="0070C0"/>
              </a:buClr>
              <a:buFont typeface="Wingdings 3" panose="05040102010807070707" pitchFamily="18" charset="2"/>
              <a:buChar char=""/>
            </a:pPr>
            <a:r>
              <a:rPr lang="en-US" sz="2400" i="1" dirty="0"/>
              <a:t>Is anyone else similarly ill?  Where are they?</a:t>
            </a:r>
          </a:p>
          <a:p>
            <a:pPr>
              <a:buClr>
                <a:srgbClr val="0070C0"/>
              </a:buClr>
              <a:buFont typeface="Wingdings 3" panose="05040102010807070707" pitchFamily="18" charset="2"/>
              <a:buChar char=""/>
            </a:pPr>
            <a:r>
              <a:rPr lang="en-US" sz="2400" i="1" dirty="0"/>
              <a:t>Determine if any patients are in a sensitive setting:</a:t>
            </a:r>
          </a:p>
          <a:p>
            <a:pPr lvl="1">
              <a:buClr>
                <a:srgbClr val="0070C0"/>
              </a:buClr>
              <a:buFont typeface="Arial" panose="020B0604020202020204" pitchFamily="34" charset="0"/>
              <a:buChar char="•"/>
            </a:pPr>
            <a:r>
              <a:rPr lang="en-US" sz="2000" i="1" dirty="0"/>
              <a:t>Employment: food handler, health care worker, day care worker</a:t>
            </a:r>
          </a:p>
          <a:p>
            <a:pPr lvl="1">
              <a:buClr>
                <a:srgbClr val="0070C0"/>
              </a:buClr>
              <a:buFont typeface="Arial" panose="020B0604020202020204" pitchFamily="34" charset="0"/>
              <a:buChar char="•"/>
            </a:pPr>
            <a:r>
              <a:rPr lang="en-US" sz="2000" i="1" dirty="0"/>
              <a:t>Attends daycare</a:t>
            </a:r>
          </a:p>
          <a:p>
            <a:pPr lvl="1">
              <a:buClr>
                <a:srgbClr val="0070C0"/>
              </a:buClr>
              <a:buFont typeface="Arial" panose="020B0604020202020204" pitchFamily="34" charset="0"/>
              <a:buChar char="•"/>
            </a:pPr>
            <a:r>
              <a:rPr lang="en-US" sz="2000" i="1" dirty="0"/>
              <a:t>Lives in nursing home</a:t>
            </a:r>
            <a:endParaRPr lang="en-US" sz="1800" i="1" dirty="0"/>
          </a:p>
        </p:txBody>
      </p:sp>
    </p:spTree>
    <p:extLst>
      <p:ext uri="{BB962C8B-B14F-4D97-AF65-F5344CB8AC3E}">
        <p14:creationId xmlns:p14="http://schemas.microsoft.com/office/powerpoint/2010/main" val="357314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provider suspects the following conditions based on presentation:</a:t>
            </a:r>
          </a:p>
        </p:txBody>
      </p:sp>
      <p:sp>
        <p:nvSpPr>
          <p:cNvPr id="3" name="Content Placeholder 2"/>
          <p:cNvSpPr>
            <a:spLocks noGrp="1"/>
          </p:cNvSpPr>
          <p:nvPr>
            <p:ph idx="1"/>
          </p:nvPr>
        </p:nvSpPr>
        <p:spPr/>
        <p:txBody>
          <a:bodyPr>
            <a:normAutofit/>
          </a:bodyPr>
          <a:lstStyle/>
          <a:p>
            <a:pPr>
              <a:buFont typeface="Wingdings 3" panose="05040102010807070707" pitchFamily="18" charset="2"/>
              <a:buChar char=""/>
            </a:pPr>
            <a:r>
              <a:rPr lang="en-US" sz="2400" dirty="0"/>
              <a:t>Campylobacteriosis</a:t>
            </a:r>
          </a:p>
          <a:p>
            <a:pPr>
              <a:buFont typeface="Wingdings 3" panose="05040102010807070707" pitchFamily="18" charset="2"/>
              <a:buChar char=""/>
            </a:pPr>
            <a:r>
              <a:rPr lang="en-US" sz="2400" dirty="0"/>
              <a:t>Salmonellosis</a:t>
            </a:r>
          </a:p>
          <a:p>
            <a:pPr>
              <a:buFont typeface="Wingdings 3" panose="05040102010807070707" pitchFamily="18" charset="2"/>
              <a:buChar char=""/>
            </a:pPr>
            <a:r>
              <a:rPr lang="en-US" sz="2400" dirty="0"/>
              <a:t>Norovirus</a:t>
            </a:r>
          </a:p>
        </p:txBody>
      </p:sp>
      <p:pic>
        <p:nvPicPr>
          <p:cNvPr id="5" name="Picture 4">
            <a:extLst>
              <a:ext uri="{FF2B5EF4-FFF2-40B4-BE49-F238E27FC236}">
                <a16:creationId xmlns:a16="http://schemas.microsoft.com/office/drawing/2014/main" id="{62AD5341-AEB5-4C49-98F7-CCC6EED36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964" y="3879913"/>
            <a:ext cx="2446215" cy="1687595"/>
          </a:xfrm>
          <a:prstGeom prst="rect">
            <a:avLst/>
          </a:prstGeom>
        </p:spPr>
      </p:pic>
      <p:pic>
        <p:nvPicPr>
          <p:cNvPr id="15" name="Picture 14">
            <a:extLst>
              <a:ext uri="{FF2B5EF4-FFF2-40B4-BE49-F238E27FC236}">
                <a16:creationId xmlns:a16="http://schemas.microsoft.com/office/drawing/2014/main" id="{167943E8-D600-42E3-A346-B4629E76A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780" y="3881999"/>
            <a:ext cx="2532869" cy="1685509"/>
          </a:xfrm>
          <a:prstGeom prst="rect">
            <a:avLst/>
          </a:prstGeom>
        </p:spPr>
      </p:pic>
      <p:pic>
        <p:nvPicPr>
          <p:cNvPr id="19" name="Picture 18">
            <a:extLst>
              <a:ext uri="{FF2B5EF4-FFF2-40B4-BE49-F238E27FC236}">
                <a16:creationId xmlns:a16="http://schemas.microsoft.com/office/drawing/2014/main" id="{07739033-6D80-47A1-8638-00A055C8A602}"/>
              </a:ext>
            </a:extLst>
          </p:cNvPr>
          <p:cNvPicPr>
            <a:picLocks noChangeAspect="1"/>
          </p:cNvPicPr>
          <p:nvPr/>
        </p:nvPicPr>
        <p:blipFill rotWithShape="1">
          <a:blip r:embed="rId4">
            <a:extLst>
              <a:ext uri="{28A0092B-C50C-407E-A947-70E740481C1C}">
                <a14:useLocalDpi xmlns:a14="http://schemas.microsoft.com/office/drawing/2010/main" val="0"/>
              </a:ext>
            </a:extLst>
          </a:blip>
          <a:srcRect t="4438" r="18845"/>
          <a:stretch/>
        </p:blipFill>
        <p:spPr>
          <a:xfrm>
            <a:off x="4103077" y="3881999"/>
            <a:ext cx="2547816" cy="1685509"/>
          </a:xfrm>
          <a:prstGeom prst="rect">
            <a:avLst/>
          </a:prstGeom>
        </p:spPr>
      </p:pic>
    </p:spTree>
    <p:extLst>
      <p:ext uri="{BB962C8B-B14F-4D97-AF65-F5344CB8AC3E}">
        <p14:creationId xmlns:p14="http://schemas.microsoft.com/office/powerpoint/2010/main" val="265452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65251" cy="816864"/>
          </a:xfrm>
        </p:spPr>
        <p:txBody>
          <a:bodyPr>
            <a:normAutofit fontScale="90000"/>
          </a:bodyPr>
          <a:lstStyle/>
          <a:p>
            <a:r>
              <a:rPr lang="en-US" dirty="0"/>
              <a:t>Common enteric diseases: Signs and Symptoms</a:t>
            </a:r>
            <a:br>
              <a:rPr lang="en-US" dirty="0"/>
            </a:br>
            <a:endParaRPr lang="en-US" dirty="0"/>
          </a:p>
        </p:txBody>
      </p:sp>
      <p:graphicFrame>
        <p:nvGraphicFramePr>
          <p:cNvPr id="4" name="Table 3">
            <a:extLst>
              <a:ext uri="{FF2B5EF4-FFF2-40B4-BE49-F238E27FC236}">
                <a16:creationId xmlns:a16="http://schemas.microsoft.com/office/drawing/2014/main" id="{5EFBF5AA-2A5E-41A9-BB38-C815671FF0D3}"/>
              </a:ext>
            </a:extLst>
          </p:cNvPr>
          <p:cNvGraphicFramePr>
            <a:graphicFrameLocks noGrp="1"/>
          </p:cNvGraphicFramePr>
          <p:nvPr>
            <p:extLst>
              <p:ext uri="{D42A27DB-BD31-4B8C-83A1-F6EECF244321}">
                <p14:modId xmlns:p14="http://schemas.microsoft.com/office/powerpoint/2010/main" val="4025934789"/>
              </p:ext>
            </p:extLst>
          </p:nvPr>
        </p:nvGraphicFramePr>
        <p:xfrm>
          <a:off x="989950" y="1645295"/>
          <a:ext cx="8448301" cy="4072003"/>
        </p:xfrm>
        <a:graphic>
          <a:graphicData uri="http://schemas.openxmlformats.org/drawingml/2006/table">
            <a:tbl>
              <a:tblPr firstRow="1" bandRow="1">
                <a:solidFill>
                  <a:schemeClr val="bg1">
                    <a:lumMod val="95000"/>
                  </a:schemeClr>
                </a:solidFill>
                <a:tableStyleId>{5C22544A-7EE6-4342-B048-85BDC9FD1C3A}</a:tableStyleId>
              </a:tblPr>
              <a:tblGrid>
                <a:gridCol w="1806227">
                  <a:extLst>
                    <a:ext uri="{9D8B030D-6E8A-4147-A177-3AD203B41FA5}">
                      <a16:colId xmlns:a16="http://schemas.microsoft.com/office/drawing/2014/main" val="4018601543"/>
                    </a:ext>
                  </a:extLst>
                </a:gridCol>
                <a:gridCol w="2417924">
                  <a:extLst>
                    <a:ext uri="{9D8B030D-6E8A-4147-A177-3AD203B41FA5}">
                      <a16:colId xmlns:a16="http://schemas.microsoft.com/office/drawing/2014/main" val="2178536878"/>
                    </a:ext>
                  </a:extLst>
                </a:gridCol>
                <a:gridCol w="2265222">
                  <a:extLst>
                    <a:ext uri="{9D8B030D-6E8A-4147-A177-3AD203B41FA5}">
                      <a16:colId xmlns:a16="http://schemas.microsoft.com/office/drawing/2014/main" val="928144116"/>
                    </a:ext>
                  </a:extLst>
                </a:gridCol>
                <a:gridCol w="1958928">
                  <a:extLst>
                    <a:ext uri="{9D8B030D-6E8A-4147-A177-3AD203B41FA5}">
                      <a16:colId xmlns:a16="http://schemas.microsoft.com/office/drawing/2014/main" val="4130335782"/>
                    </a:ext>
                  </a:extLst>
                </a:gridCol>
              </a:tblGrid>
              <a:tr h="366039">
                <a:tc>
                  <a:txBody>
                    <a:bodyPr/>
                    <a:lstStyle/>
                    <a:p>
                      <a:r>
                        <a:rPr lang="en-US" dirty="0"/>
                        <a:t>Disease</a:t>
                      </a:r>
                    </a:p>
                  </a:txBody>
                  <a:tcPr/>
                </a:tc>
                <a:tc>
                  <a:txBody>
                    <a:bodyPr/>
                    <a:lstStyle/>
                    <a:p>
                      <a:r>
                        <a:rPr lang="en-US" dirty="0"/>
                        <a:t>Campylobacteriosis</a:t>
                      </a:r>
                    </a:p>
                  </a:txBody>
                  <a:tcPr/>
                </a:tc>
                <a:tc>
                  <a:txBody>
                    <a:bodyPr/>
                    <a:lstStyle/>
                    <a:p>
                      <a:r>
                        <a:rPr lang="en-US" dirty="0"/>
                        <a:t>Salmonellosis</a:t>
                      </a:r>
                    </a:p>
                  </a:txBody>
                  <a:tcPr/>
                </a:tc>
                <a:tc>
                  <a:txBody>
                    <a:bodyPr/>
                    <a:lstStyle/>
                    <a:p>
                      <a:r>
                        <a:rPr lang="en-US" dirty="0"/>
                        <a:t>Norovirus</a:t>
                      </a:r>
                    </a:p>
                  </a:txBody>
                  <a:tcPr/>
                </a:tc>
                <a:extLst>
                  <a:ext uri="{0D108BD9-81ED-4DB2-BD59-A6C34878D82A}">
                    <a16:rowId xmlns:a16="http://schemas.microsoft.com/office/drawing/2014/main" val="1169761897"/>
                  </a:ext>
                </a:extLst>
              </a:tr>
              <a:tr h="364581">
                <a:tc>
                  <a:txBody>
                    <a:bodyPr/>
                    <a:lstStyle/>
                    <a:p>
                      <a:r>
                        <a:rPr lang="en-US" sz="1600" dirty="0"/>
                        <a:t>Causative agent</a:t>
                      </a:r>
                    </a:p>
                  </a:txBody>
                  <a:tcPr/>
                </a:tc>
                <a:tc>
                  <a:txBody>
                    <a:bodyPr/>
                    <a:lstStyle/>
                    <a:p>
                      <a:r>
                        <a:rPr lang="en-US" sz="1600" i="1" dirty="0"/>
                        <a:t>Campylobacter</a:t>
                      </a:r>
                    </a:p>
                  </a:txBody>
                  <a:tcPr/>
                </a:tc>
                <a:tc>
                  <a:txBody>
                    <a:bodyPr/>
                    <a:lstStyle/>
                    <a:p>
                      <a:r>
                        <a:rPr lang="en-US" sz="1600" i="1" dirty="0"/>
                        <a:t>Salmonella</a:t>
                      </a:r>
                    </a:p>
                  </a:txBody>
                  <a:tcPr/>
                </a:tc>
                <a:tc>
                  <a:txBody>
                    <a:bodyPr/>
                    <a:lstStyle/>
                    <a:p>
                      <a:r>
                        <a:rPr lang="en-US" sz="1600" dirty="0"/>
                        <a:t>Norovirus </a:t>
                      </a:r>
                    </a:p>
                  </a:txBody>
                  <a:tcPr/>
                </a:tc>
                <a:extLst>
                  <a:ext uri="{0D108BD9-81ED-4DB2-BD59-A6C34878D82A}">
                    <a16:rowId xmlns:a16="http://schemas.microsoft.com/office/drawing/2014/main" val="2622810061"/>
                  </a:ext>
                </a:extLst>
              </a:tr>
              <a:tr h="364581">
                <a:tc>
                  <a:txBody>
                    <a:bodyPr/>
                    <a:lstStyle/>
                    <a:p>
                      <a:r>
                        <a:rPr lang="en-US" sz="1600" dirty="0"/>
                        <a:t>Reservoir</a:t>
                      </a:r>
                    </a:p>
                  </a:txBody>
                  <a:tcPr/>
                </a:tc>
                <a:tc>
                  <a:txBody>
                    <a:bodyPr/>
                    <a:lstStyle/>
                    <a:p>
                      <a:r>
                        <a:rPr lang="en-US" sz="1600" dirty="0"/>
                        <a:t>Cattle, poultry</a:t>
                      </a:r>
                    </a:p>
                  </a:txBody>
                  <a:tcPr/>
                </a:tc>
                <a:tc>
                  <a:txBody>
                    <a:bodyPr/>
                    <a:lstStyle/>
                    <a:p>
                      <a:r>
                        <a:rPr lang="en-US" sz="1600" dirty="0"/>
                        <a:t>Poultry, reptiles</a:t>
                      </a:r>
                    </a:p>
                  </a:txBody>
                  <a:tcPr/>
                </a:tc>
                <a:tc>
                  <a:txBody>
                    <a:bodyPr/>
                    <a:lstStyle/>
                    <a:p>
                      <a:r>
                        <a:rPr lang="en-US" sz="1600" dirty="0"/>
                        <a:t>Humans</a:t>
                      </a:r>
                    </a:p>
                  </a:txBody>
                  <a:tcPr/>
                </a:tc>
                <a:extLst>
                  <a:ext uri="{0D108BD9-81ED-4DB2-BD59-A6C34878D82A}">
                    <a16:rowId xmlns:a16="http://schemas.microsoft.com/office/drawing/2014/main" val="4208985659"/>
                  </a:ext>
                </a:extLst>
              </a:tr>
              <a:tr h="364581">
                <a:tc>
                  <a:txBody>
                    <a:bodyPr/>
                    <a:lstStyle/>
                    <a:p>
                      <a:r>
                        <a:rPr lang="en-US" sz="1600" dirty="0"/>
                        <a:t>Transmission</a:t>
                      </a:r>
                    </a:p>
                  </a:txBody>
                  <a:tcPr/>
                </a:tc>
                <a:tc>
                  <a:txBody>
                    <a:bodyPr/>
                    <a:lstStyle/>
                    <a:p>
                      <a:r>
                        <a:rPr lang="en-US" sz="1600" dirty="0"/>
                        <a:t>Fecal-oral</a:t>
                      </a:r>
                    </a:p>
                  </a:txBody>
                  <a:tcPr/>
                </a:tc>
                <a:tc>
                  <a:txBody>
                    <a:bodyPr/>
                    <a:lstStyle/>
                    <a:p>
                      <a:r>
                        <a:rPr lang="en-US" sz="1600" dirty="0"/>
                        <a:t>Fecal-oral</a:t>
                      </a:r>
                    </a:p>
                  </a:txBody>
                  <a:tcPr/>
                </a:tc>
                <a:tc>
                  <a:txBody>
                    <a:bodyPr/>
                    <a:lstStyle/>
                    <a:p>
                      <a:r>
                        <a:rPr lang="en-US" sz="1600" dirty="0"/>
                        <a:t>Fecal-oral</a:t>
                      </a:r>
                    </a:p>
                  </a:txBody>
                  <a:tcPr/>
                </a:tc>
                <a:extLst>
                  <a:ext uri="{0D108BD9-81ED-4DB2-BD59-A6C34878D82A}">
                    <a16:rowId xmlns:a16="http://schemas.microsoft.com/office/drawing/2014/main" val="834477751"/>
                  </a:ext>
                </a:extLst>
              </a:tr>
              <a:tr h="424735">
                <a:tc>
                  <a:txBody>
                    <a:bodyPr/>
                    <a:lstStyle/>
                    <a:p>
                      <a:r>
                        <a:rPr lang="en-US" sz="1600" dirty="0"/>
                        <a:t>Incubation period</a:t>
                      </a:r>
                    </a:p>
                  </a:txBody>
                  <a:tcPr/>
                </a:tc>
                <a:tc>
                  <a:txBody>
                    <a:bodyPr/>
                    <a:lstStyle/>
                    <a:p>
                      <a:r>
                        <a:rPr lang="en-US" sz="1600" dirty="0"/>
                        <a:t>1-10 days (</a:t>
                      </a:r>
                      <a:r>
                        <a:rPr lang="en-US" sz="1600" dirty="0" err="1"/>
                        <a:t>avg</a:t>
                      </a:r>
                      <a:r>
                        <a:rPr lang="en-US" sz="1600" dirty="0"/>
                        <a:t> 2-5)</a:t>
                      </a:r>
                    </a:p>
                  </a:txBody>
                  <a:tcPr/>
                </a:tc>
                <a:tc>
                  <a:txBody>
                    <a:bodyPr/>
                    <a:lstStyle/>
                    <a:p>
                      <a:r>
                        <a:rPr lang="en-US" sz="1600" dirty="0"/>
                        <a:t>6-72 hours (</a:t>
                      </a:r>
                      <a:r>
                        <a:rPr lang="en-US" sz="1600" dirty="0" err="1"/>
                        <a:t>avg</a:t>
                      </a:r>
                      <a:r>
                        <a:rPr lang="en-US" sz="1600" dirty="0"/>
                        <a:t> 12-36)</a:t>
                      </a:r>
                    </a:p>
                  </a:txBody>
                  <a:tcPr/>
                </a:tc>
                <a:tc>
                  <a:txBody>
                    <a:bodyPr/>
                    <a:lstStyle/>
                    <a:p>
                      <a:r>
                        <a:rPr lang="en-US" sz="1600" dirty="0"/>
                        <a:t>10-50 hours</a:t>
                      </a:r>
                    </a:p>
                  </a:txBody>
                  <a:tcPr/>
                </a:tc>
                <a:extLst>
                  <a:ext uri="{0D108BD9-81ED-4DB2-BD59-A6C34878D82A}">
                    <a16:rowId xmlns:a16="http://schemas.microsoft.com/office/drawing/2014/main" val="153596949"/>
                  </a:ext>
                </a:extLst>
              </a:tr>
              <a:tr h="364581">
                <a:tc>
                  <a:txBody>
                    <a:bodyPr/>
                    <a:lstStyle/>
                    <a:p>
                      <a:r>
                        <a:rPr lang="en-US" sz="1600" dirty="0"/>
                        <a:t>Fever</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1365316048"/>
                  </a:ext>
                </a:extLst>
              </a:tr>
              <a:tr h="364581">
                <a:tc>
                  <a:txBody>
                    <a:bodyPr/>
                    <a:lstStyle/>
                    <a:p>
                      <a:r>
                        <a:rPr lang="en-US" sz="1600" dirty="0"/>
                        <a:t>Malaise</a:t>
                      </a:r>
                    </a:p>
                  </a:txBody>
                  <a:tcPr/>
                </a:tc>
                <a:tc>
                  <a:txBody>
                    <a:bodyPr/>
                    <a:lstStyle/>
                    <a:p>
                      <a:r>
                        <a:rPr lang="en-US" sz="1600" dirty="0"/>
                        <a:t>Yes</a:t>
                      </a:r>
                    </a:p>
                  </a:txBody>
                  <a:tcPr/>
                </a:tc>
                <a:tc>
                  <a:txBody>
                    <a:bodyPr/>
                    <a:lstStyle/>
                    <a:p>
                      <a:r>
                        <a:rPr lang="en-US" sz="1600" dirty="0"/>
                        <a:t>No</a:t>
                      </a:r>
                    </a:p>
                  </a:txBody>
                  <a:tcPr/>
                </a:tc>
                <a:tc>
                  <a:txBody>
                    <a:bodyPr/>
                    <a:lstStyle/>
                    <a:p>
                      <a:r>
                        <a:rPr lang="en-US" sz="1600" dirty="0"/>
                        <a:t>Yes</a:t>
                      </a:r>
                    </a:p>
                  </a:txBody>
                  <a:tcPr/>
                </a:tc>
                <a:extLst>
                  <a:ext uri="{0D108BD9-81ED-4DB2-BD59-A6C34878D82A}">
                    <a16:rowId xmlns:a16="http://schemas.microsoft.com/office/drawing/2014/main" val="422503848"/>
                  </a:ext>
                </a:extLst>
              </a:tr>
              <a:tr h="364581">
                <a:tc>
                  <a:txBody>
                    <a:bodyPr/>
                    <a:lstStyle/>
                    <a:p>
                      <a:r>
                        <a:rPr lang="en-US" sz="1600" dirty="0"/>
                        <a:t>Abdominal pain</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Yes</a:t>
                      </a:r>
                    </a:p>
                  </a:txBody>
                  <a:tcPr/>
                </a:tc>
                <a:extLst>
                  <a:ext uri="{0D108BD9-81ED-4DB2-BD59-A6C34878D82A}">
                    <a16:rowId xmlns:a16="http://schemas.microsoft.com/office/drawing/2014/main" val="3472105667"/>
                  </a:ext>
                </a:extLst>
              </a:tr>
              <a:tr h="364581">
                <a:tc>
                  <a:txBody>
                    <a:bodyPr/>
                    <a:lstStyle/>
                    <a:p>
                      <a:r>
                        <a:rPr lang="en-US" sz="1600" dirty="0"/>
                        <a:t>Vomiting</a:t>
                      </a:r>
                    </a:p>
                  </a:txBody>
                  <a:tcPr/>
                </a:tc>
                <a:tc>
                  <a:txBody>
                    <a:bodyPr/>
                    <a:lstStyle/>
                    <a:p>
                      <a:r>
                        <a:rPr lang="en-US" sz="1600" dirty="0"/>
                        <a:t>Sometimes</a:t>
                      </a:r>
                    </a:p>
                  </a:txBody>
                  <a:tcPr/>
                </a:tc>
                <a:tc>
                  <a:txBody>
                    <a:bodyPr/>
                    <a:lstStyle/>
                    <a:p>
                      <a:r>
                        <a:rPr lang="en-US" sz="1600" dirty="0"/>
                        <a:t>Yes</a:t>
                      </a:r>
                    </a:p>
                  </a:txBody>
                  <a:tcPr/>
                </a:tc>
                <a:tc>
                  <a:txBody>
                    <a:bodyPr/>
                    <a:lstStyle/>
                    <a:p>
                      <a:r>
                        <a:rPr lang="en-US" sz="1600" dirty="0"/>
                        <a:t>Yes</a:t>
                      </a:r>
                    </a:p>
                  </a:txBody>
                  <a:tcPr/>
                </a:tc>
                <a:extLst>
                  <a:ext uri="{0D108BD9-81ED-4DB2-BD59-A6C34878D82A}">
                    <a16:rowId xmlns:a16="http://schemas.microsoft.com/office/drawing/2014/main" val="2940574707"/>
                  </a:ext>
                </a:extLst>
              </a:tr>
              <a:tr h="364581">
                <a:tc>
                  <a:txBody>
                    <a:bodyPr/>
                    <a:lstStyle/>
                    <a:p>
                      <a:r>
                        <a:rPr lang="en-US" sz="1600" dirty="0"/>
                        <a:t>Diarrhea</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Yes</a:t>
                      </a:r>
                    </a:p>
                  </a:txBody>
                  <a:tcPr/>
                </a:tc>
                <a:extLst>
                  <a:ext uri="{0D108BD9-81ED-4DB2-BD59-A6C34878D82A}">
                    <a16:rowId xmlns:a16="http://schemas.microsoft.com/office/drawing/2014/main" val="3795605039"/>
                  </a:ext>
                </a:extLst>
              </a:tr>
              <a:tr h="364581">
                <a:tc>
                  <a:txBody>
                    <a:bodyPr/>
                    <a:lstStyle/>
                    <a:p>
                      <a:r>
                        <a:rPr lang="en-US" sz="1600" dirty="0"/>
                        <a:t>Duration</a:t>
                      </a:r>
                    </a:p>
                  </a:txBody>
                  <a:tcPr/>
                </a:tc>
                <a:tc>
                  <a:txBody>
                    <a:bodyPr/>
                    <a:lstStyle/>
                    <a:p>
                      <a:r>
                        <a:rPr lang="en-US" sz="1600" dirty="0"/>
                        <a:t>2-5 days</a:t>
                      </a:r>
                    </a:p>
                  </a:txBody>
                  <a:tcPr/>
                </a:tc>
                <a:tc>
                  <a:txBody>
                    <a:bodyPr/>
                    <a:lstStyle/>
                    <a:p>
                      <a:r>
                        <a:rPr lang="en-US" sz="1600" dirty="0"/>
                        <a:t>4-7 days</a:t>
                      </a:r>
                    </a:p>
                  </a:txBody>
                  <a:tcPr/>
                </a:tc>
                <a:tc>
                  <a:txBody>
                    <a:bodyPr/>
                    <a:lstStyle/>
                    <a:p>
                      <a:r>
                        <a:rPr lang="en-US" sz="1600" dirty="0"/>
                        <a:t>1-3 days</a:t>
                      </a:r>
                    </a:p>
                  </a:txBody>
                  <a:tcPr/>
                </a:tc>
                <a:extLst>
                  <a:ext uri="{0D108BD9-81ED-4DB2-BD59-A6C34878D82A}">
                    <a16:rowId xmlns:a16="http://schemas.microsoft.com/office/drawing/2014/main" val="1016194807"/>
                  </a:ext>
                </a:extLst>
              </a:tr>
            </a:tbl>
          </a:graphicData>
        </a:graphic>
      </p:graphicFrame>
    </p:spTree>
    <p:extLst>
      <p:ext uri="{BB962C8B-B14F-4D97-AF65-F5344CB8AC3E}">
        <p14:creationId xmlns:p14="http://schemas.microsoft.com/office/powerpoint/2010/main" val="16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7C41-4E24-441F-B5C4-5174804B78F6}"/>
              </a:ext>
            </a:extLst>
          </p:cNvPr>
          <p:cNvSpPr>
            <a:spLocks noGrp="1"/>
          </p:cNvSpPr>
          <p:nvPr>
            <p:ph type="title"/>
          </p:nvPr>
        </p:nvSpPr>
        <p:spPr>
          <a:xfrm>
            <a:off x="677334" y="609600"/>
            <a:ext cx="8596668" cy="780288"/>
          </a:xfrm>
        </p:spPr>
        <p:txBody>
          <a:bodyPr/>
          <a:lstStyle/>
          <a:p>
            <a:r>
              <a:rPr lang="en-US" dirty="0"/>
              <a:t>Assess what you have so far…</a:t>
            </a:r>
          </a:p>
        </p:txBody>
      </p:sp>
      <p:sp>
        <p:nvSpPr>
          <p:cNvPr id="4" name="Content Placeholder 3">
            <a:extLst>
              <a:ext uri="{FF2B5EF4-FFF2-40B4-BE49-F238E27FC236}">
                <a16:creationId xmlns:a16="http://schemas.microsoft.com/office/drawing/2014/main" id="{D9BB4F74-81B9-4518-AFF5-F43F4DA1C07B}"/>
              </a:ext>
            </a:extLst>
          </p:cNvPr>
          <p:cNvSpPr>
            <a:spLocks noGrp="1"/>
          </p:cNvSpPr>
          <p:nvPr>
            <p:ph idx="1"/>
          </p:nvPr>
        </p:nvSpPr>
        <p:spPr/>
        <p:txBody>
          <a:bodyPr>
            <a:normAutofit fontScale="77500" lnSpcReduction="20000"/>
          </a:bodyPr>
          <a:lstStyle/>
          <a:p>
            <a:pPr>
              <a:buClr>
                <a:srgbClr val="C00000"/>
              </a:buClr>
              <a:buFont typeface="Wingdings 3" panose="05040102010807070707" pitchFamily="18" charset="2"/>
              <a:buChar char=""/>
            </a:pPr>
            <a:r>
              <a:rPr lang="en-US" sz="2400" dirty="0">
                <a:solidFill>
                  <a:srgbClr val="FF0000"/>
                </a:solidFill>
              </a:rPr>
              <a:t>The provider notified local public health of the </a:t>
            </a:r>
            <a:r>
              <a:rPr lang="en-US" sz="2400" dirty="0" smtClean="0">
                <a:solidFill>
                  <a:srgbClr val="FF0000"/>
                </a:solidFill>
              </a:rPr>
              <a:t>suspected outbreak, </a:t>
            </a:r>
            <a:r>
              <a:rPr lang="en-US" sz="2400" dirty="0">
                <a:solidFill>
                  <a:srgbClr val="FF0000"/>
                </a:solidFill>
              </a:rPr>
              <a:t>who should now be notified by local public health?</a:t>
            </a:r>
          </a:p>
          <a:p>
            <a:pPr lvl="1">
              <a:buClr>
                <a:srgbClr val="C00000"/>
              </a:buClr>
              <a:buFont typeface="Wingdings 3" panose="05040102010807070707" pitchFamily="18" charset="2"/>
              <a:buChar char=""/>
            </a:pPr>
            <a:r>
              <a:rPr lang="en-US" sz="2200" dirty="0">
                <a:solidFill>
                  <a:srgbClr val="FF0000"/>
                </a:solidFill>
              </a:rPr>
              <a:t>Local health officer?</a:t>
            </a:r>
          </a:p>
          <a:p>
            <a:pPr lvl="1">
              <a:buClr>
                <a:srgbClr val="C00000"/>
              </a:buClr>
              <a:buFont typeface="Wingdings 3" panose="05040102010807070707" pitchFamily="18" charset="2"/>
              <a:buChar char=""/>
            </a:pPr>
            <a:r>
              <a:rPr lang="en-US" sz="2200" dirty="0">
                <a:solidFill>
                  <a:srgbClr val="FF0000"/>
                </a:solidFill>
              </a:rPr>
              <a:t>Local health board?</a:t>
            </a:r>
          </a:p>
          <a:p>
            <a:pPr lvl="1">
              <a:buClr>
                <a:srgbClr val="C00000"/>
              </a:buClr>
              <a:buFont typeface="Wingdings 3" panose="05040102010807070707" pitchFamily="18" charset="2"/>
              <a:buChar char=""/>
            </a:pPr>
            <a:r>
              <a:rPr lang="en-US" sz="2200" dirty="0">
                <a:solidFill>
                  <a:srgbClr val="FF0000"/>
                </a:solidFill>
              </a:rPr>
              <a:t>CDEpi?</a:t>
            </a:r>
          </a:p>
          <a:p>
            <a:pPr>
              <a:buClr>
                <a:srgbClr val="C00000"/>
              </a:buClr>
              <a:buFont typeface="Wingdings 3" panose="05040102010807070707" pitchFamily="18" charset="2"/>
              <a:buChar char=""/>
            </a:pPr>
            <a:r>
              <a:rPr lang="en-US" sz="2400" dirty="0" smtClean="0">
                <a:solidFill>
                  <a:srgbClr val="FF0000"/>
                </a:solidFill>
              </a:rPr>
              <a:t>Will you activate your Epi Team at this time?</a:t>
            </a:r>
          </a:p>
          <a:p>
            <a:pPr lvl="1">
              <a:buClr>
                <a:srgbClr val="C00000"/>
              </a:buClr>
              <a:buFont typeface="Wingdings 3" panose="05040102010807070707" pitchFamily="18" charset="2"/>
              <a:buChar char=""/>
            </a:pPr>
            <a:r>
              <a:rPr lang="en-US" sz="2200" dirty="0" smtClean="0">
                <a:solidFill>
                  <a:srgbClr val="FF0000"/>
                </a:solidFill>
              </a:rPr>
              <a:t>Who is on it and what is their role?</a:t>
            </a:r>
          </a:p>
          <a:p>
            <a:pPr lvl="1">
              <a:buClr>
                <a:srgbClr val="C00000"/>
              </a:buClr>
              <a:buFont typeface="Wingdings 3" panose="05040102010807070707" pitchFamily="18" charset="2"/>
              <a:buChar char=""/>
            </a:pPr>
            <a:r>
              <a:rPr lang="en-US" sz="2200" dirty="0" smtClean="0">
                <a:solidFill>
                  <a:schemeClr val="tx1"/>
                </a:solidFill>
              </a:rPr>
              <a:t>Guidance for this will be in your communicable disease response plan specific to your jurisdiction.</a:t>
            </a:r>
            <a:endParaRPr lang="en-US" sz="2200" dirty="0">
              <a:solidFill>
                <a:schemeClr val="tx1"/>
              </a:solidFill>
            </a:endParaRPr>
          </a:p>
          <a:p>
            <a:pPr>
              <a:buClr>
                <a:srgbClr val="C00000"/>
              </a:buClr>
              <a:buFont typeface="Wingdings 3" panose="05040102010807070707" pitchFamily="18" charset="2"/>
              <a:buChar char=""/>
            </a:pPr>
            <a:r>
              <a:rPr lang="en-US" sz="2400" dirty="0">
                <a:solidFill>
                  <a:srgbClr val="FF0000"/>
                </a:solidFill>
              </a:rPr>
              <a:t>What control measures are </a:t>
            </a:r>
            <a:r>
              <a:rPr lang="en-US" sz="2400" dirty="0" smtClean="0">
                <a:solidFill>
                  <a:srgbClr val="FF0000"/>
                </a:solidFill>
              </a:rPr>
              <a:t>needed at this time without knowing the exact cause of the diarrhea?</a:t>
            </a:r>
          </a:p>
          <a:p>
            <a:pPr lvl="1">
              <a:buClr>
                <a:srgbClr val="C00000"/>
              </a:buClr>
              <a:buFont typeface="Wingdings 3" panose="05040102010807070707" pitchFamily="18" charset="2"/>
              <a:buChar char=""/>
            </a:pPr>
            <a:r>
              <a:rPr lang="en-US" sz="2200" dirty="0" smtClean="0">
                <a:solidFill>
                  <a:srgbClr val="FF0000"/>
                </a:solidFill>
              </a:rPr>
              <a:t>Suggested discussion time-5 </a:t>
            </a:r>
            <a:r>
              <a:rPr lang="en-US" sz="2200" dirty="0" err="1" smtClean="0">
                <a:solidFill>
                  <a:srgbClr val="FF0000"/>
                </a:solidFill>
              </a:rPr>
              <a:t>mins</a:t>
            </a:r>
            <a:endParaRPr lang="en-US" sz="2200" dirty="0">
              <a:solidFill>
                <a:srgbClr val="FF0000"/>
              </a:solidFill>
            </a:endParaRPr>
          </a:p>
        </p:txBody>
      </p:sp>
    </p:spTree>
    <p:extLst>
      <p:ext uri="{BB962C8B-B14F-4D97-AF65-F5344CB8AC3E}">
        <p14:creationId xmlns:p14="http://schemas.microsoft.com/office/powerpoint/2010/main" val="330697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Pubic Health Notification</a:t>
            </a:r>
          </a:p>
        </p:txBody>
      </p:sp>
      <p:sp>
        <p:nvSpPr>
          <p:cNvPr id="3" name="Content Placeholder 2"/>
          <p:cNvSpPr>
            <a:spLocks noGrp="1"/>
          </p:cNvSpPr>
          <p:nvPr>
            <p:ph idx="1"/>
          </p:nvPr>
        </p:nvSpPr>
        <p:spPr>
          <a:xfrm>
            <a:off x="677334" y="1446415"/>
            <a:ext cx="9003114" cy="5003153"/>
          </a:xfrm>
        </p:spPr>
        <p:txBody>
          <a:bodyPr>
            <a:normAutofit/>
          </a:bodyPr>
          <a:lstStyle/>
          <a:p>
            <a:pPr marL="0" indent="0">
              <a:buClr>
                <a:srgbClr val="C00000"/>
              </a:buClr>
              <a:buNone/>
            </a:pPr>
            <a:r>
              <a:rPr lang="en-US" i="1" dirty="0"/>
              <a:t>In this scenario, public health is </a:t>
            </a:r>
            <a:r>
              <a:rPr lang="en-US" i="1" dirty="0" smtClean="0"/>
              <a:t>involved </a:t>
            </a:r>
            <a:r>
              <a:rPr lang="en-US" i="1" dirty="0"/>
              <a:t>from the beginning. In </a:t>
            </a:r>
            <a:r>
              <a:rPr lang="en-US" i="1" dirty="0" smtClean="0"/>
              <a:t>other incidents </a:t>
            </a:r>
            <a:r>
              <a:rPr lang="en-US" i="1" dirty="0"/>
              <a:t>involving communicable disease, notification should happen early in the process.  </a:t>
            </a:r>
          </a:p>
          <a:p>
            <a:pPr lvl="1">
              <a:buClr>
                <a:srgbClr val="0070C0"/>
              </a:buClr>
            </a:pPr>
            <a:r>
              <a:rPr lang="en-US" i="1" dirty="0"/>
              <a:t>Call public health via your local 24/7 number </a:t>
            </a:r>
            <a:r>
              <a:rPr lang="en-US" b="1" i="1" dirty="0">
                <a:solidFill>
                  <a:srgbClr val="C00000"/>
                </a:solidFill>
              </a:rPr>
              <a:t>immediately</a:t>
            </a:r>
            <a:r>
              <a:rPr lang="en-US" i="1" dirty="0"/>
              <a:t> when a reportable condition is suspected or confirmed.  </a:t>
            </a:r>
          </a:p>
          <a:p>
            <a:pPr lvl="1">
              <a:buClr>
                <a:srgbClr val="0070C0"/>
              </a:buClr>
            </a:pPr>
            <a:r>
              <a:rPr lang="en-US" i="1" dirty="0"/>
              <a:t>If you cannot reach your local public health office, you may call CDEpi at our 24/7 number (406-444-0273).</a:t>
            </a:r>
          </a:p>
          <a:p>
            <a:pPr marL="0" indent="0">
              <a:buNone/>
            </a:pPr>
            <a:r>
              <a:rPr lang="en-US" i="1" dirty="0" smtClean="0"/>
              <a:t>Public </a:t>
            </a:r>
            <a:r>
              <a:rPr lang="en-US" i="1" dirty="0"/>
              <a:t>health can provide:</a:t>
            </a:r>
          </a:p>
          <a:p>
            <a:pPr lvl="1">
              <a:buClr>
                <a:srgbClr val="0070C0"/>
              </a:buClr>
            </a:pPr>
            <a:r>
              <a:rPr lang="en-US" i="1" dirty="0"/>
              <a:t>Guidance on </a:t>
            </a:r>
            <a:r>
              <a:rPr lang="en-US" i="1" dirty="0" smtClean="0"/>
              <a:t>confirmatory testing and DNA fingerprinting</a:t>
            </a:r>
            <a:endParaRPr lang="en-US" i="1" dirty="0"/>
          </a:p>
          <a:p>
            <a:pPr lvl="1">
              <a:buClr>
                <a:srgbClr val="0070C0"/>
              </a:buClr>
            </a:pPr>
            <a:r>
              <a:rPr lang="en-US" i="1" dirty="0"/>
              <a:t>Public health case </a:t>
            </a:r>
            <a:r>
              <a:rPr lang="en-US" i="1" dirty="0" smtClean="0"/>
              <a:t>management, identification of new cases, </a:t>
            </a:r>
            <a:r>
              <a:rPr lang="en-US" i="1" dirty="0"/>
              <a:t>and </a:t>
            </a:r>
            <a:r>
              <a:rPr lang="en-US" i="1" dirty="0" smtClean="0"/>
              <a:t>control </a:t>
            </a:r>
            <a:r>
              <a:rPr lang="en-US" i="1" dirty="0"/>
              <a:t>measures</a:t>
            </a:r>
          </a:p>
          <a:p>
            <a:pPr lvl="1">
              <a:buClr>
                <a:srgbClr val="0070C0"/>
              </a:buClr>
            </a:pPr>
            <a:r>
              <a:rPr lang="en-US" i="1" dirty="0"/>
              <a:t>Guidance on public messaging</a:t>
            </a:r>
          </a:p>
          <a:p>
            <a:pPr lvl="1">
              <a:buClr>
                <a:srgbClr val="0070C0"/>
              </a:buClr>
            </a:pPr>
            <a:r>
              <a:rPr lang="en-US" i="1" dirty="0" smtClean="0"/>
              <a:t>CDC </a:t>
            </a:r>
            <a:r>
              <a:rPr lang="en-US" i="1" dirty="0"/>
              <a:t>consults, when requested</a:t>
            </a:r>
          </a:p>
          <a:p>
            <a:pPr lvl="1">
              <a:buClr>
                <a:srgbClr val="0070C0"/>
              </a:buClr>
            </a:pPr>
            <a:r>
              <a:rPr lang="en-US" i="1" dirty="0"/>
              <a:t>Depending on the situation, other resources are available too.</a:t>
            </a:r>
          </a:p>
        </p:txBody>
      </p:sp>
    </p:spTree>
    <p:extLst>
      <p:ext uri="{BB962C8B-B14F-4D97-AF65-F5344CB8AC3E}">
        <p14:creationId xmlns:p14="http://schemas.microsoft.com/office/powerpoint/2010/main" val="87772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Control Measures</a:t>
            </a:r>
            <a:endParaRPr lang="en-US" dirty="0"/>
          </a:p>
        </p:txBody>
      </p:sp>
      <p:sp>
        <p:nvSpPr>
          <p:cNvPr id="3" name="Content Placeholder 2"/>
          <p:cNvSpPr>
            <a:spLocks noGrp="1"/>
          </p:cNvSpPr>
          <p:nvPr>
            <p:ph idx="1"/>
          </p:nvPr>
        </p:nvSpPr>
        <p:spPr>
          <a:xfrm>
            <a:off x="677334" y="1446415"/>
            <a:ext cx="9003114" cy="5003153"/>
          </a:xfrm>
        </p:spPr>
        <p:txBody>
          <a:bodyPr>
            <a:normAutofit fontScale="85000" lnSpcReduction="20000"/>
          </a:bodyPr>
          <a:lstStyle/>
          <a:p>
            <a:pPr>
              <a:buClr>
                <a:srgbClr val="0070C0"/>
              </a:buClr>
            </a:pPr>
            <a:r>
              <a:rPr lang="en-US" i="1" dirty="0" smtClean="0"/>
              <a:t>A reportable condition exists in this </a:t>
            </a:r>
            <a:r>
              <a:rPr lang="en-US" i="1" dirty="0" smtClean="0"/>
              <a:t>scenario </a:t>
            </a:r>
            <a:r>
              <a:rPr lang="en-US" i="1" dirty="0" smtClean="0">
                <a:solidFill>
                  <a:srgbClr val="FF0000"/>
                </a:solidFill>
              </a:rPr>
              <a:t>(Immediately reportable from local health partners to the local health jurisdiction):</a:t>
            </a:r>
            <a:endParaRPr lang="en-US" i="1" dirty="0" smtClean="0">
              <a:solidFill>
                <a:srgbClr val="FF0000"/>
              </a:solidFill>
            </a:endParaRPr>
          </a:p>
          <a:p>
            <a:pPr marL="0" indent="0">
              <a:buClr>
                <a:srgbClr val="C00000"/>
              </a:buClr>
              <a:buNone/>
            </a:pPr>
            <a:r>
              <a:rPr lang="en-US" i="1" dirty="0"/>
              <a:t>37.114.203    REPORTABLE DISEASES AND CONDITIONS</a:t>
            </a:r>
          </a:p>
          <a:p>
            <a:pPr marL="0" indent="0">
              <a:buClr>
                <a:srgbClr val="C00000"/>
              </a:buClr>
              <a:buNone/>
            </a:pPr>
            <a:r>
              <a:rPr lang="en-US" i="1" dirty="0" smtClean="0"/>
              <a:t>(</a:t>
            </a:r>
            <a:r>
              <a:rPr lang="en-US" i="1" dirty="0"/>
              <a:t>1) The following communicable diseases and conditions are reportable:</a:t>
            </a:r>
          </a:p>
          <a:p>
            <a:pPr marL="0" indent="0">
              <a:buClr>
                <a:srgbClr val="C00000"/>
              </a:buClr>
              <a:buNone/>
            </a:pPr>
            <a:r>
              <a:rPr lang="en-US" dirty="0"/>
              <a:t>(t) Gastroenteritis outbreak;</a:t>
            </a:r>
            <a:endParaRPr lang="en-US" i="1" dirty="0" smtClean="0"/>
          </a:p>
          <a:p>
            <a:pPr marL="0" indent="0">
              <a:buClr>
                <a:srgbClr val="C00000"/>
              </a:buClr>
              <a:buNone/>
            </a:pPr>
            <a:r>
              <a:rPr lang="en-US" i="1" dirty="0" smtClean="0"/>
              <a:t>Additionally, the reporting timeline of suspected GI outbreaks are outlined in ARM for local public health.</a:t>
            </a:r>
          </a:p>
          <a:p>
            <a:pPr marL="0" indent="0">
              <a:buClr>
                <a:srgbClr val="C00000"/>
              </a:buClr>
              <a:buNone/>
            </a:pPr>
            <a:r>
              <a:rPr lang="en-US" i="1" dirty="0" smtClean="0"/>
              <a:t>37.114.204    </a:t>
            </a:r>
            <a:r>
              <a:rPr lang="en-US" i="1" dirty="0"/>
              <a:t>REPORTS AND REPORT </a:t>
            </a:r>
            <a:r>
              <a:rPr lang="en-US" i="1" dirty="0" smtClean="0"/>
              <a:t>DEADLINES </a:t>
            </a:r>
            <a:r>
              <a:rPr lang="en-US" i="1" dirty="0" smtClean="0">
                <a:solidFill>
                  <a:srgbClr val="FF0000"/>
                </a:solidFill>
              </a:rPr>
              <a:t>(Reporting timeline for the local health department to DPHHS)</a:t>
            </a:r>
            <a:endParaRPr lang="en-US" i="1" dirty="0" smtClean="0">
              <a:solidFill>
                <a:srgbClr val="FF0000"/>
              </a:solidFill>
            </a:endParaRPr>
          </a:p>
          <a:p>
            <a:pPr marL="0" indent="0">
              <a:buClr>
                <a:srgbClr val="C00000"/>
              </a:buClr>
              <a:buNone/>
            </a:pPr>
            <a:r>
              <a:rPr lang="en-US" i="1" dirty="0"/>
              <a:t>(2) A local health officer must transmit by telephone or secure electronic means to the department the information required by ARM 37.114.205(1) and (2) for each suspected or confirmed case of one of the following diseases, within the time limit noted for each:</a:t>
            </a:r>
          </a:p>
          <a:p>
            <a:pPr lvl="1" indent="-342900">
              <a:buClr>
                <a:srgbClr val="C00000"/>
              </a:buClr>
              <a:buAutoNum type="alphaLcParenBoth"/>
            </a:pPr>
            <a:r>
              <a:rPr lang="en-US" i="1" dirty="0" smtClean="0"/>
              <a:t>Information </a:t>
            </a:r>
            <a:r>
              <a:rPr lang="en-US" i="1" dirty="0"/>
              <a:t>about a case of one of the following diseases should be submitted within </a:t>
            </a:r>
            <a:r>
              <a:rPr lang="en-US" i="1" dirty="0">
                <a:solidFill>
                  <a:srgbClr val="FF0000"/>
                </a:solidFill>
              </a:rPr>
              <a:t>24 hours </a:t>
            </a:r>
            <a:r>
              <a:rPr lang="en-US" i="1" dirty="0"/>
              <a:t>after it is received by the local health officer</a:t>
            </a:r>
            <a:r>
              <a:rPr lang="en-US" i="1" dirty="0" smtClean="0"/>
              <a:t>:</a:t>
            </a:r>
          </a:p>
          <a:p>
            <a:pPr marL="400050" lvl="1" indent="0">
              <a:buClr>
                <a:srgbClr val="C00000"/>
              </a:buClr>
              <a:buNone/>
            </a:pPr>
            <a:r>
              <a:rPr lang="en-US" i="1" dirty="0"/>
              <a:t>	</a:t>
            </a:r>
            <a:r>
              <a:rPr lang="en-US" i="1" dirty="0" smtClean="0"/>
              <a:t>	</a:t>
            </a:r>
            <a:r>
              <a:rPr lang="en-US" i="1" dirty="0" smtClean="0">
                <a:solidFill>
                  <a:srgbClr val="FF0000"/>
                </a:solidFill>
              </a:rPr>
              <a:t>(</a:t>
            </a:r>
            <a:r>
              <a:rPr lang="en-US" i="1" dirty="0">
                <a:solidFill>
                  <a:srgbClr val="FF0000"/>
                </a:solidFill>
              </a:rPr>
              <a:t>v) Gastroenteritis outbreak;</a:t>
            </a:r>
          </a:p>
          <a:p>
            <a:pPr marL="0" indent="0">
              <a:buClr>
                <a:srgbClr val="C00000"/>
              </a:buClr>
              <a:buNone/>
            </a:pPr>
            <a:r>
              <a:rPr lang="en-US" i="1" dirty="0" smtClean="0"/>
              <a:t>Since we do not know anything about the cases’ job or daycare status, this would be a good time to:</a:t>
            </a:r>
          </a:p>
          <a:p>
            <a:pPr>
              <a:buClr>
                <a:srgbClr val="0070C0"/>
              </a:buClr>
            </a:pPr>
            <a:r>
              <a:rPr lang="en-US" i="1" dirty="0" smtClean="0"/>
              <a:t>Provide basic hygiene and handwashing education</a:t>
            </a:r>
          </a:p>
          <a:p>
            <a:pPr>
              <a:buClr>
                <a:srgbClr val="0070C0"/>
              </a:buClr>
            </a:pPr>
            <a:r>
              <a:rPr lang="en-US" i="1" dirty="0" smtClean="0"/>
              <a:t>Once you contact the symptomatic individuals, ask if they are a food handler, work directly with at-risk populations, attend daycare, or are otherwise involved with sensitive populations.</a:t>
            </a:r>
          </a:p>
        </p:txBody>
      </p:sp>
    </p:spTree>
    <p:extLst>
      <p:ext uri="{BB962C8B-B14F-4D97-AF65-F5344CB8AC3E}">
        <p14:creationId xmlns:p14="http://schemas.microsoft.com/office/powerpoint/2010/main" val="600565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Testing</a:t>
            </a:r>
          </a:p>
        </p:txBody>
      </p:sp>
      <p:sp>
        <p:nvSpPr>
          <p:cNvPr id="3" name="Content Placeholder 2"/>
          <p:cNvSpPr>
            <a:spLocks noGrp="1"/>
          </p:cNvSpPr>
          <p:nvPr>
            <p:ph sz="half" idx="1"/>
          </p:nvPr>
        </p:nvSpPr>
        <p:spPr>
          <a:xfrm>
            <a:off x="799254" y="1784096"/>
            <a:ext cx="5453054" cy="2459658"/>
          </a:xfrm>
        </p:spPr>
        <p:txBody>
          <a:bodyPr>
            <a:normAutofit/>
          </a:bodyPr>
          <a:lstStyle/>
          <a:p>
            <a:pPr marL="0" indent="0">
              <a:buNone/>
            </a:pPr>
            <a:r>
              <a:rPr lang="en-US" sz="2000" dirty="0"/>
              <a:t>The provider </a:t>
            </a:r>
            <a:r>
              <a:rPr lang="en-US" sz="2000" dirty="0" smtClean="0"/>
              <a:t>ordered a GI panel for </a:t>
            </a:r>
            <a:r>
              <a:rPr lang="en-US" sz="2000" i="1" dirty="0" smtClean="0"/>
              <a:t>Salmonella </a:t>
            </a:r>
            <a:r>
              <a:rPr lang="en-US" sz="2000" dirty="0" smtClean="0"/>
              <a:t>species, and it was positive</a:t>
            </a:r>
            <a:r>
              <a:rPr lang="en-US" sz="2000" i="1" dirty="0" smtClean="0"/>
              <a:t>.</a:t>
            </a:r>
            <a:endParaRPr lang="en-US" sz="2000" dirty="0" smtClean="0"/>
          </a:p>
          <a:p>
            <a:pPr>
              <a:buClr>
                <a:srgbClr val="C00000"/>
              </a:buClr>
              <a:buFont typeface="Wingdings 3" panose="05040102010807070707" pitchFamily="18" charset="2"/>
              <a:buChar char=""/>
            </a:pPr>
            <a:r>
              <a:rPr lang="en-US" sz="2000" dirty="0" smtClean="0">
                <a:solidFill>
                  <a:srgbClr val="FF0000"/>
                </a:solidFill>
              </a:rPr>
              <a:t>What additional testing is needed?</a:t>
            </a:r>
          </a:p>
          <a:p>
            <a:pPr>
              <a:buClr>
                <a:srgbClr val="C00000"/>
              </a:buClr>
              <a:buFont typeface="Wingdings 3" panose="05040102010807070707" pitchFamily="18" charset="2"/>
              <a:buChar char=""/>
            </a:pPr>
            <a:r>
              <a:rPr lang="en-US" sz="2000" dirty="0" smtClean="0">
                <a:solidFill>
                  <a:srgbClr val="FF0000"/>
                </a:solidFill>
              </a:rPr>
              <a:t>How </a:t>
            </a:r>
            <a:r>
              <a:rPr lang="en-US" sz="2000" dirty="0">
                <a:solidFill>
                  <a:srgbClr val="FF0000"/>
                </a:solidFill>
              </a:rPr>
              <a:t>quickly can you obtain results?</a:t>
            </a:r>
          </a:p>
        </p:txBody>
      </p:sp>
      <p:pic>
        <p:nvPicPr>
          <p:cNvPr id="5" name="Content Placeholder 4" descr="Welcome To The Next Level: October 2015"/>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3813" y="1784096"/>
            <a:ext cx="3810000" cy="3190875"/>
          </a:xfrm>
        </p:spPr>
      </p:pic>
    </p:spTree>
    <p:extLst>
      <p:ext uri="{BB962C8B-B14F-4D97-AF65-F5344CB8AC3E}">
        <p14:creationId xmlns:p14="http://schemas.microsoft.com/office/powerpoint/2010/main" val="26096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36" y="138749"/>
            <a:ext cx="8596668" cy="576145"/>
          </a:xfrm>
        </p:spPr>
        <p:txBody>
          <a:bodyPr>
            <a:normAutofit fontScale="90000"/>
          </a:bodyPr>
          <a:lstStyle/>
          <a:p>
            <a:r>
              <a:rPr lang="en-US" dirty="0"/>
              <a:t>Laboratory testing</a:t>
            </a:r>
          </a:p>
        </p:txBody>
      </p:sp>
      <p:sp>
        <p:nvSpPr>
          <p:cNvPr id="3" name="Content Placeholder 2"/>
          <p:cNvSpPr>
            <a:spLocks noGrp="1"/>
          </p:cNvSpPr>
          <p:nvPr>
            <p:ph idx="1"/>
          </p:nvPr>
        </p:nvSpPr>
        <p:spPr>
          <a:xfrm>
            <a:off x="743836" y="714894"/>
            <a:ext cx="8948804" cy="5330675"/>
          </a:xfrm>
        </p:spPr>
        <p:txBody>
          <a:bodyPr>
            <a:noAutofit/>
          </a:bodyPr>
          <a:lstStyle/>
          <a:p>
            <a:pPr>
              <a:buClr>
                <a:srgbClr val="0070C0"/>
              </a:buClr>
              <a:buFont typeface="Wingdings 3" panose="05040102010807070707" pitchFamily="18" charset="2"/>
              <a:buChar char=""/>
            </a:pPr>
            <a:r>
              <a:rPr lang="en-US" sz="1400" i="1" dirty="0"/>
              <a:t>Culture is the gold standard for confirming enteric diseases</a:t>
            </a:r>
          </a:p>
          <a:p>
            <a:pPr>
              <a:buClr>
                <a:srgbClr val="0070C0"/>
              </a:buClr>
              <a:buFont typeface="Wingdings 3" panose="05040102010807070707" pitchFamily="18" charset="2"/>
              <a:buChar char=""/>
            </a:pPr>
            <a:r>
              <a:rPr lang="en-US" sz="1400" i="1" dirty="0" smtClean="0"/>
              <a:t>Testing </a:t>
            </a:r>
            <a:r>
              <a:rPr lang="en-US" sz="1400" i="1" dirty="0"/>
              <a:t>available from the Montana Public Health Laboratory:</a:t>
            </a:r>
          </a:p>
          <a:p>
            <a:pPr lvl="1">
              <a:buClr>
                <a:srgbClr val="0070C0"/>
              </a:buClr>
              <a:buFont typeface="Arial" panose="020B0604020202020204" pitchFamily="34" charset="0"/>
              <a:buChar char="•"/>
            </a:pPr>
            <a:r>
              <a:rPr lang="en-US" sz="1200" i="1" dirty="0" smtClean="0"/>
              <a:t>If we grow the organism, we can perform DNA fingerprinting to link cases</a:t>
            </a:r>
            <a:endParaRPr lang="en-US" sz="1200" i="1" dirty="0"/>
          </a:p>
          <a:p>
            <a:pPr marL="0" indent="0">
              <a:buNone/>
            </a:pPr>
            <a:r>
              <a:rPr lang="en-US" sz="1400" i="1" dirty="0" smtClean="0"/>
              <a:t>In </a:t>
            </a:r>
            <a:r>
              <a:rPr lang="en-US" sz="1400" i="1" dirty="0"/>
              <a:t>this situation, it’s important to determine if the cases are linked by laboratory analyses, which is only available from MTPHL</a:t>
            </a:r>
            <a:r>
              <a:rPr lang="en-US" sz="1400" i="1" dirty="0" smtClean="0"/>
              <a:t>.  Specimens are also required to be sent to MTPHL by this ARM:</a:t>
            </a:r>
            <a:endParaRPr lang="en-US" sz="1400" i="1" dirty="0"/>
          </a:p>
          <a:p>
            <a:pPr marL="0" indent="0">
              <a:buNone/>
            </a:pPr>
            <a:r>
              <a:rPr lang="en-US" sz="1400" i="1" dirty="0"/>
              <a:t>37.114.313    CONFIRMATION OF DISEASE</a:t>
            </a:r>
          </a:p>
          <a:p>
            <a:pPr marL="0" indent="0">
              <a:buNone/>
            </a:pPr>
            <a:r>
              <a:rPr lang="en-US" sz="1400" i="1" dirty="0" smtClean="0"/>
              <a:t>Subject </a:t>
            </a:r>
            <a:r>
              <a:rPr lang="en-US" sz="1400" i="1" dirty="0"/>
              <a:t>to the limitation in (2), if a local health officer receives information about a case of any of the following diseases, the officer must ensure that </a:t>
            </a:r>
            <a:r>
              <a:rPr lang="en-US" sz="1400" i="1" dirty="0">
                <a:solidFill>
                  <a:srgbClr val="FF0000"/>
                </a:solidFill>
              </a:rPr>
              <a:t>a specimen from the case is submitted to the department, </a:t>
            </a:r>
            <a:r>
              <a:rPr lang="en-US" sz="1400" i="1" dirty="0"/>
              <a:t>when possible, which will be analyzed to confirm the existence or absence of the disease in question, or for use in surveillance</a:t>
            </a:r>
            <a:r>
              <a:rPr lang="en-US" sz="1400" i="1" dirty="0" smtClean="0"/>
              <a:t>:</a:t>
            </a:r>
          </a:p>
          <a:p>
            <a:pPr marL="0" indent="0">
              <a:buNone/>
            </a:pPr>
            <a:r>
              <a:rPr lang="en-US" sz="1400" i="1" dirty="0">
                <a:solidFill>
                  <a:srgbClr val="FF0000"/>
                </a:solidFill>
              </a:rPr>
              <a:t>	</a:t>
            </a:r>
            <a:r>
              <a:rPr lang="en-US" sz="1100" i="1" dirty="0" smtClean="0">
                <a:solidFill>
                  <a:srgbClr val="FF0000"/>
                </a:solidFill>
              </a:rPr>
              <a:t>(v) Salmonellosis</a:t>
            </a:r>
            <a:endParaRPr lang="en-US" sz="1100" i="1" dirty="0">
              <a:solidFill>
                <a:srgbClr val="FF0000"/>
              </a:solidFill>
            </a:endParaRPr>
          </a:p>
          <a:p>
            <a:pPr marL="0" indent="0">
              <a:buNone/>
            </a:pPr>
            <a:r>
              <a:rPr lang="en-US" sz="1400" i="1" dirty="0"/>
              <a:t> (2) In the event of an outbreak of an </a:t>
            </a:r>
            <a:r>
              <a:rPr lang="en-US" sz="1400" i="1" dirty="0" err="1"/>
              <a:t>arboviral</a:t>
            </a:r>
            <a:r>
              <a:rPr lang="en-US" sz="1400" i="1" dirty="0"/>
              <a:t> disease, </a:t>
            </a:r>
            <a:r>
              <a:rPr lang="en-US" sz="1400" i="1" dirty="0">
                <a:solidFill>
                  <a:srgbClr val="FF0000"/>
                </a:solidFill>
              </a:rPr>
              <a:t>gastroenteritis</a:t>
            </a:r>
            <a:r>
              <a:rPr lang="en-US" sz="1400" i="1" dirty="0"/>
              <a:t>, influenza, measles, or pertussis, specimens must be submitted until a representative sample has been reached as determined by the department.</a:t>
            </a:r>
          </a:p>
          <a:p>
            <a:pPr marL="0" indent="0">
              <a:buNone/>
            </a:pPr>
            <a:r>
              <a:rPr lang="en-US" sz="1400" i="1" dirty="0" smtClean="0"/>
              <a:t>(</a:t>
            </a:r>
            <a:r>
              <a:rPr lang="en-US" sz="1400" i="1" dirty="0"/>
              <a:t>3) A laboratory professional or any other person in possession of a specimen from a case of a disease listed in (1)(a) through (ag) must submit the specimen to the department upon request.</a:t>
            </a:r>
          </a:p>
          <a:p>
            <a:pPr marL="0" indent="0">
              <a:buNone/>
            </a:pPr>
            <a:r>
              <a:rPr lang="en-US" sz="1400" i="1" dirty="0" smtClean="0"/>
              <a:t>(</a:t>
            </a:r>
            <a:r>
              <a:rPr lang="en-US" sz="1400" i="1" dirty="0"/>
              <a:t>4) If no specimen from the case is otherwise available and the case refuses to allow a specimen to be taken for purposes of (1), the case will be assumed to be infected and must comply with whatever control measures are imposed by the department, or the local health officer</a:t>
            </a:r>
            <a:r>
              <a:rPr lang="en-US" sz="1400" i="1" dirty="0" smtClean="0"/>
              <a:t>.</a:t>
            </a:r>
            <a:endParaRPr lang="en-US" sz="1400" i="1" dirty="0"/>
          </a:p>
        </p:txBody>
      </p:sp>
    </p:spTree>
    <p:extLst>
      <p:ext uri="{BB962C8B-B14F-4D97-AF65-F5344CB8AC3E}">
        <p14:creationId xmlns:p14="http://schemas.microsoft.com/office/powerpoint/2010/main" val="64692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69637"/>
            <a:ext cx="8596668" cy="660400"/>
          </a:xfrm>
        </p:spPr>
        <p:txBody>
          <a:bodyPr/>
          <a:lstStyle/>
          <a:p>
            <a:r>
              <a:rPr lang="en-US" dirty="0"/>
              <a:t>Laboratory Testing</a:t>
            </a:r>
          </a:p>
        </p:txBody>
      </p:sp>
      <p:sp>
        <p:nvSpPr>
          <p:cNvPr id="3" name="Content Placeholder 2"/>
          <p:cNvSpPr>
            <a:spLocks noGrp="1"/>
          </p:cNvSpPr>
          <p:nvPr>
            <p:ph idx="1"/>
          </p:nvPr>
        </p:nvSpPr>
        <p:spPr>
          <a:xfrm>
            <a:off x="677334" y="2183477"/>
            <a:ext cx="9051882" cy="1571659"/>
          </a:xfrm>
        </p:spPr>
        <p:txBody>
          <a:bodyPr>
            <a:normAutofit lnSpcReduction="10000"/>
          </a:bodyPr>
          <a:lstStyle/>
          <a:p>
            <a:pPr marL="0" indent="0">
              <a:buNone/>
            </a:pPr>
            <a:r>
              <a:rPr lang="en-US" sz="2400" dirty="0"/>
              <a:t>The courier system for MTPHL is down and it is not clear when the service will be back up again. </a:t>
            </a:r>
          </a:p>
          <a:p>
            <a:pPr>
              <a:buClr>
                <a:srgbClr val="C00000"/>
              </a:buClr>
            </a:pPr>
            <a:r>
              <a:rPr lang="en-US" sz="2400" dirty="0">
                <a:solidFill>
                  <a:srgbClr val="FF0000"/>
                </a:solidFill>
              </a:rPr>
              <a:t>According to your local laboratory </a:t>
            </a:r>
            <a:r>
              <a:rPr lang="en-US" sz="2400" dirty="0" smtClean="0">
                <a:solidFill>
                  <a:srgbClr val="FF0000"/>
                </a:solidFill>
              </a:rPr>
              <a:t>sample </a:t>
            </a:r>
            <a:r>
              <a:rPr lang="en-US" sz="2400" dirty="0">
                <a:solidFill>
                  <a:srgbClr val="FF0000"/>
                </a:solidFill>
              </a:rPr>
              <a:t>transport plan, what do you do?</a:t>
            </a:r>
          </a:p>
        </p:txBody>
      </p:sp>
      <p:pic>
        <p:nvPicPr>
          <p:cNvPr id="7" name="Picture 6">
            <a:extLst>
              <a:ext uri="{FF2B5EF4-FFF2-40B4-BE49-F238E27FC236}">
                <a16:creationId xmlns:a16="http://schemas.microsoft.com/office/drawing/2014/main" id="{9689D808-4102-4BC5-A658-658139F68F6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25767" y="4337781"/>
            <a:ext cx="2642825" cy="2290448"/>
          </a:xfrm>
          <a:prstGeom prst="rect">
            <a:avLst/>
          </a:prstGeom>
        </p:spPr>
      </p:pic>
    </p:spTree>
    <p:extLst>
      <p:ext uri="{BB962C8B-B14F-4D97-AF65-F5344CB8AC3E}">
        <p14:creationId xmlns:p14="http://schemas.microsoft.com/office/powerpoint/2010/main" val="140851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85898"/>
            <a:ext cx="8596668" cy="786938"/>
          </a:xfrm>
        </p:spPr>
        <p:txBody>
          <a:bodyPr>
            <a:normAutofit/>
          </a:bodyPr>
          <a:lstStyle/>
          <a:p>
            <a:r>
              <a:rPr lang="en-US" dirty="0" smtClean="0"/>
              <a:t>Resources-Review</a:t>
            </a:r>
            <a:endParaRPr lang="en-US" dirty="0"/>
          </a:p>
        </p:txBody>
      </p:sp>
      <p:sp>
        <p:nvSpPr>
          <p:cNvPr id="3" name="Text Placeholder 2"/>
          <p:cNvSpPr>
            <a:spLocks noGrp="1"/>
          </p:cNvSpPr>
          <p:nvPr>
            <p:ph type="body" idx="1"/>
          </p:nvPr>
        </p:nvSpPr>
        <p:spPr>
          <a:xfrm>
            <a:off x="677335" y="756458"/>
            <a:ext cx="8596668" cy="5284904"/>
          </a:xfrm>
        </p:spPr>
        <p:txBody>
          <a:bodyPr>
            <a:normAutofit/>
          </a:bodyPr>
          <a:lstStyle/>
          <a:p>
            <a:pPr lvl="0"/>
            <a:r>
              <a:rPr lang="en-US" dirty="0"/>
              <a:t>Montana Code Annotated Title 50-1-102 General Powers and Duties </a:t>
            </a:r>
          </a:p>
          <a:p>
            <a:pPr lvl="0"/>
            <a:r>
              <a:rPr lang="en-US" dirty="0"/>
              <a:t>Montana Code Annotated Title 50-16-601 to 611 “Government Health Care Information Act”</a:t>
            </a:r>
          </a:p>
          <a:p>
            <a:pPr lvl="0"/>
            <a:r>
              <a:rPr lang="en-US" dirty="0"/>
              <a:t>Montana Code Annotated Title 50, Chapter 2, “Local Boards of Health” </a:t>
            </a:r>
          </a:p>
          <a:p>
            <a:pPr lvl="0"/>
            <a:r>
              <a:rPr lang="en-US" dirty="0"/>
              <a:t>Administrative Rules of Montana, 37. 114.101 to 1016 </a:t>
            </a:r>
          </a:p>
          <a:p>
            <a:pPr lvl="0"/>
            <a:r>
              <a:rPr lang="en-US" dirty="0"/>
              <a:t>Control of Communicable Disease Manual (CCDM) adopted by reference in ARM 37.114.201(2) </a:t>
            </a:r>
          </a:p>
          <a:p>
            <a:pPr lvl="0"/>
            <a:r>
              <a:rPr lang="en-US" dirty="0"/>
              <a:t>“Guidelines for Isolation Precautions in Hospitals.” Adopted by reference in ARM 37.114.101(9)</a:t>
            </a:r>
          </a:p>
          <a:p>
            <a:r>
              <a:rPr lang="en-US" dirty="0" smtClean="0">
                <a:solidFill>
                  <a:schemeClr val="tx1">
                    <a:lumMod val="95000"/>
                    <a:lumOff val="5000"/>
                  </a:schemeClr>
                </a:solidFill>
              </a:rPr>
              <a:t>GI Outbreak Investigation Guidelines from MT </a:t>
            </a:r>
            <a:r>
              <a:rPr lang="en-US" dirty="0">
                <a:solidFill>
                  <a:schemeClr val="tx1">
                    <a:lumMod val="95000"/>
                    <a:lumOff val="5000"/>
                  </a:schemeClr>
                </a:solidFill>
              </a:rPr>
              <a:t>DPHHS found at </a:t>
            </a:r>
            <a:r>
              <a:rPr lang="en-US" dirty="0">
                <a:solidFill>
                  <a:schemeClr val="tx1">
                    <a:lumMod val="95000"/>
                    <a:lumOff val="5000"/>
                  </a:schemeClr>
                </a:solidFill>
                <a:hlinkClick r:id="rId2"/>
              </a:rPr>
              <a:t>https://</a:t>
            </a:r>
            <a:r>
              <a:rPr lang="en-US" dirty="0" smtClean="0">
                <a:solidFill>
                  <a:schemeClr val="tx1">
                    <a:lumMod val="95000"/>
                    <a:lumOff val="5000"/>
                  </a:schemeClr>
                </a:solidFill>
                <a:hlinkClick r:id="rId2"/>
              </a:rPr>
              <a:t>dphhs.mt.gov/Portals/85/publichealth/documents/CDEpi/CDCPBResources/DiseaseForms/GastroenteritisOutbreakInvestigationGuidelines.pdf</a:t>
            </a:r>
            <a:endParaRPr lang="en-US" dirty="0" smtClean="0">
              <a:solidFill>
                <a:schemeClr val="tx1">
                  <a:lumMod val="95000"/>
                  <a:lumOff val="5000"/>
                </a:schemeClr>
              </a:solidFill>
            </a:endParaRPr>
          </a:p>
          <a:p>
            <a:r>
              <a:rPr lang="en-US" i="1" u="sng" dirty="0">
                <a:solidFill>
                  <a:schemeClr val="tx1">
                    <a:lumMod val="95000"/>
                    <a:lumOff val="5000"/>
                  </a:schemeClr>
                </a:solidFill>
              </a:rPr>
              <a:t>See the Epi Resource Page for examples of messaging and other materials</a:t>
            </a:r>
            <a:r>
              <a:rPr lang="en-US" i="1" u="sng" dirty="0" smtClean="0">
                <a:solidFill>
                  <a:schemeClr val="tx1">
                    <a:lumMod val="95000"/>
                    <a:lumOff val="5000"/>
                  </a:schemeClr>
                </a:solidFill>
              </a:rPr>
              <a:t>.</a:t>
            </a:r>
            <a:endParaRPr lang="en-US" i="1" u="sng" dirty="0">
              <a:solidFill>
                <a:schemeClr val="tx1">
                  <a:lumMod val="95000"/>
                  <a:lumOff val="5000"/>
                </a:schemeClr>
              </a:solidFill>
            </a:endParaRPr>
          </a:p>
        </p:txBody>
      </p:sp>
    </p:spTree>
    <p:extLst>
      <p:ext uri="{BB962C8B-B14F-4D97-AF65-F5344CB8AC3E}">
        <p14:creationId xmlns:p14="http://schemas.microsoft.com/office/powerpoint/2010/main" val="50585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Sample Transport Plan</a:t>
            </a:r>
          </a:p>
        </p:txBody>
      </p:sp>
      <p:sp>
        <p:nvSpPr>
          <p:cNvPr id="3" name="Content Placeholder 2"/>
          <p:cNvSpPr>
            <a:spLocks noGrp="1"/>
          </p:cNvSpPr>
          <p:nvPr>
            <p:ph idx="1"/>
          </p:nvPr>
        </p:nvSpPr>
        <p:spPr>
          <a:xfrm>
            <a:off x="543222" y="1439764"/>
            <a:ext cx="9185994" cy="5265835"/>
          </a:xfrm>
        </p:spPr>
        <p:txBody>
          <a:bodyPr>
            <a:normAutofit/>
          </a:bodyPr>
          <a:lstStyle/>
          <a:p>
            <a:pPr>
              <a:buClr>
                <a:srgbClr val="0070C0"/>
              </a:buClr>
              <a:buFont typeface="Wingdings 3" panose="05040102010807070707" pitchFamily="18" charset="2"/>
              <a:buChar char=""/>
            </a:pPr>
            <a:r>
              <a:rPr lang="en-US" sz="2000" i="1" dirty="0"/>
              <a:t>All local health jurisdictions are required to maintain a plan specific to their resources in order to send samples to MTPHL on an emergent basis: Laboratory Sample Transport Plan (LSTP)</a:t>
            </a:r>
          </a:p>
          <a:p>
            <a:pPr>
              <a:buClr>
                <a:srgbClr val="0070C0"/>
              </a:buClr>
              <a:buFont typeface="Wingdings 3" panose="05040102010807070707" pitchFamily="18" charset="2"/>
              <a:buChar char=""/>
            </a:pPr>
            <a:r>
              <a:rPr lang="en-US" sz="2000" i="1" dirty="0"/>
              <a:t>Work with CDEpi by dialing 406-444-0273, and we will help coordinate sample testing and arrival at MTPHL during a case investigation</a:t>
            </a:r>
          </a:p>
          <a:p>
            <a:pPr>
              <a:buClr>
                <a:srgbClr val="0070C0"/>
              </a:buClr>
              <a:buFont typeface="Wingdings 3" panose="05040102010807070707" pitchFamily="18" charset="2"/>
              <a:buChar char=""/>
            </a:pPr>
            <a:r>
              <a:rPr lang="en-US" sz="2000" i="1" dirty="0"/>
              <a:t>Advice on packaging, forms, sample handling are also available from MTPHL</a:t>
            </a:r>
          </a:p>
          <a:p>
            <a:pPr lvl="1"/>
            <a:endParaRPr lang="en-US" dirty="0"/>
          </a:p>
        </p:txBody>
      </p:sp>
    </p:spTree>
    <p:extLst>
      <p:ext uri="{BB962C8B-B14F-4D97-AF65-F5344CB8AC3E}">
        <p14:creationId xmlns:p14="http://schemas.microsoft.com/office/powerpoint/2010/main" val="268010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Results</a:t>
            </a:r>
          </a:p>
        </p:txBody>
      </p:sp>
      <p:sp>
        <p:nvSpPr>
          <p:cNvPr id="3" name="Content Placeholder 2"/>
          <p:cNvSpPr>
            <a:spLocks noGrp="1"/>
          </p:cNvSpPr>
          <p:nvPr>
            <p:ph idx="1"/>
          </p:nvPr>
        </p:nvSpPr>
        <p:spPr>
          <a:xfrm>
            <a:off x="677334" y="1930400"/>
            <a:ext cx="8596668" cy="2110323"/>
          </a:xfrm>
        </p:spPr>
        <p:txBody>
          <a:bodyPr>
            <a:normAutofit/>
          </a:bodyPr>
          <a:lstStyle/>
          <a:p>
            <a:pPr marL="0" indent="0">
              <a:buNone/>
            </a:pPr>
            <a:r>
              <a:rPr lang="en-US" sz="2400" dirty="0"/>
              <a:t>The appropriate specimen is sent to MTPHL </a:t>
            </a:r>
            <a:r>
              <a:rPr lang="en-US" sz="2400" dirty="0" smtClean="0"/>
              <a:t>and testing confirms </a:t>
            </a:r>
            <a:r>
              <a:rPr lang="en-US" sz="2400" dirty="0"/>
              <a:t>out for </a:t>
            </a:r>
            <a:r>
              <a:rPr lang="en-US" sz="2400" i="1" dirty="0"/>
              <a:t>Salmonella</a:t>
            </a:r>
            <a:r>
              <a:rPr lang="en-US" sz="2400" dirty="0"/>
              <a:t> for all 6 cases</a:t>
            </a:r>
            <a:r>
              <a:rPr lang="en-US" sz="2400" i="1" dirty="0"/>
              <a:t>. </a:t>
            </a:r>
            <a:r>
              <a:rPr lang="en-US" sz="2400" dirty="0" smtClean="0"/>
              <a:t>DNA fingerprinting </a:t>
            </a:r>
            <a:r>
              <a:rPr lang="en-US" sz="2400" dirty="0"/>
              <a:t>is pending.</a:t>
            </a:r>
          </a:p>
          <a:p>
            <a:pPr>
              <a:buClr>
                <a:srgbClr val="C00000"/>
              </a:buClr>
              <a:buFont typeface="Wingdings 3" panose="05040102010807070707" pitchFamily="18" charset="2"/>
              <a:buChar char=""/>
            </a:pPr>
            <a:r>
              <a:rPr lang="en-US" sz="2400" dirty="0">
                <a:solidFill>
                  <a:srgbClr val="FF0000"/>
                </a:solidFill>
              </a:rPr>
              <a:t>What are your next steps?</a:t>
            </a:r>
          </a:p>
        </p:txBody>
      </p:sp>
    </p:spTree>
    <p:extLst>
      <p:ext uri="{BB962C8B-B14F-4D97-AF65-F5344CB8AC3E}">
        <p14:creationId xmlns:p14="http://schemas.microsoft.com/office/powerpoint/2010/main" val="193579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7C41-4E24-441F-B5C4-5174804B78F6}"/>
              </a:ext>
            </a:extLst>
          </p:cNvPr>
          <p:cNvSpPr>
            <a:spLocks noGrp="1"/>
          </p:cNvSpPr>
          <p:nvPr>
            <p:ph type="title"/>
          </p:nvPr>
        </p:nvSpPr>
        <p:spPr>
          <a:xfrm>
            <a:off x="677334" y="609600"/>
            <a:ext cx="8596668" cy="780288"/>
          </a:xfrm>
        </p:spPr>
        <p:txBody>
          <a:bodyPr/>
          <a:lstStyle/>
          <a:p>
            <a:r>
              <a:rPr lang="en-US" dirty="0"/>
              <a:t>Assess what you have now…</a:t>
            </a:r>
          </a:p>
        </p:txBody>
      </p:sp>
      <p:sp>
        <p:nvSpPr>
          <p:cNvPr id="4" name="Content Placeholder 3">
            <a:extLst>
              <a:ext uri="{FF2B5EF4-FFF2-40B4-BE49-F238E27FC236}">
                <a16:creationId xmlns:a16="http://schemas.microsoft.com/office/drawing/2014/main" id="{D9BB4F74-81B9-4518-AFF5-F43F4DA1C07B}"/>
              </a:ext>
            </a:extLst>
          </p:cNvPr>
          <p:cNvSpPr>
            <a:spLocks noGrp="1"/>
          </p:cNvSpPr>
          <p:nvPr>
            <p:ph idx="1"/>
          </p:nvPr>
        </p:nvSpPr>
        <p:spPr>
          <a:xfrm>
            <a:off x="982134" y="1682497"/>
            <a:ext cx="7088970" cy="4188178"/>
          </a:xfrm>
        </p:spPr>
        <p:txBody>
          <a:bodyPr>
            <a:normAutofit/>
          </a:bodyPr>
          <a:lstStyle/>
          <a:p>
            <a:pPr>
              <a:buClr>
                <a:srgbClr val="0070C0"/>
              </a:buClr>
              <a:buFont typeface="Wingdings 3" panose="05040102010807070707" pitchFamily="18" charset="2"/>
              <a:buChar char=""/>
            </a:pPr>
            <a:r>
              <a:rPr lang="en-US" sz="2400" i="1" dirty="0" smtClean="0">
                <a:solidFill>
                  <a:schemeClr val="tx1"/>
                </a:solidFill>
              </a:rPr>
              <a:t>Determine who needs necessary exclusions</a:t>
            </a:r>
            <a:endParaRPr lang="en-US" sz="2400" i="1" dirty="0">
              <a:solidFill>
                <a:schemeClr val="tx1"/>
              </a:solidFill>
            </a:endParaRPr>
          </a:p>
          <a:p>
            <a:pPr>
              <a:buClr>
                <a:srgbClr val="0070C0"/>
              </a:buClr>
              <a:buFont typeface="Wingdings 3" panose="05040102010807070707" pitchFamily="18" charset="2"/>
              <a:buChar char=""/>
            </a:pPr>
            <a:r>
              <a:rPr lang="en-US" sz="2400" i="1" dirty="0" smtClean="0"/>
              <a:t>Activate </a:t>
            </a:r>
            <a:r>
              <a:rPr lang="en-US" sz="2400" i="1" dirty="0"/>
              <a:t>EPI </a:t>
            </a:r>
            <a:r>
              <a:rPr lang="en-US" sz="2400" i="1" dirty="0" smtClean="0"/>
              <a:t>Team if you haven’t done so already</a:t>
            </a:r>
            <a:endParaRPr lang="en-US" sz="2400" i="1" dirty="0"/>
          </a:p>
          <a:p>
            <a:pPr>
              <a:buClr>
                <a:srgbClr val="0070C0"/>
              </a:buClr>
              <a:buFont typeface="Wingdings 3" panose="05040102010807070707" pitchFamily="18" charset="2"/>
              <a:buChar char=""/>
            </a:pPr>
            <a:r>
              <a:rPr lang="en-US" sz="2400" i="1" dirty="0"/>
              <a:t>Messaging</a:t>
            </a:r>
          </a:p>
          <a:p>
            <a:pPr>
              <a:buClr>
                <a:srgbClr val="0070C0"/>
              </a:buClr>
              <a:buFont typeface="Wingdings 3" panose="05040102010807070707" pitchFamily="18" charset="2"/>
              <a:buChar char=""/>
            </a:pPr>
            <a:r>
              <a:rPr lang="en-US" sz="2400" i="1" dirty="0"/>
              <a:t>Reporting</a:t>
            </a:r>
          </a:p>
          <a:p>
            <a:pPr>
              <a:buClr>
                <a:srgbClr val="0070C0"/>
              </a:buClr>
              <a:buFont typeface="Wingdings 3" panose="05040102010807070707" pitchFamily="18" charset="2"/>
              <a:buChar char=""/>
            </a:pPr>
            <a:r>
              <a:rPr lang="en-US" sz="2400" i="1" dirty="0"/>
              <a:t>Monitor for new cases</a:t>
            </a:r>
          </a:p>
        </p:txBody>
      </p:sp>
    </p:spTree>
    <p:extLst>
      <p:ext uri="{BB962C8B-B14F-4D97-AF65-F5344CB8AC3E}">
        <p14:creationId xmlns:p14="http://schemas.microsoft.com/office/powerpoint/2010/main" val="22365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5467-B195-4A84-B8BA-264D45BCCFE6}"/>
              </a:ext>
            </a:extLst>
          </p:cNvPr>
          <p:cNvSpPr>
            <a:spLocks noGrp="1"/>
          </p:cNvSpPr>
          <p:nvPr>
            <p:ph type="title"/>
          </p:nvPr>
        </p:nvSpPr>
        <p:spPr/>
        <p:txBody>
          <a:bodyPr/>
          <a:lstStyle/>
          <a:p>
            <a:r>
              <a:rPr lang="en-US" dirty="0"/>
              <a:t>Messaging</a:t>
            </a:r>
          </a:p>
        </p:txBody>
      </p:sp>
      <p:sp>
        <p:nvSpPr>
          <p:cNvPr id="3" name="Content Placeholder 2">
            <a:extLst>
              <a:ext uri="{FF2B5EF4-FFF2-40B4-BE49-F238E27FC236}">
                <a16:creationId xmlns:a16="http://schemas.microsoft.com/office/drawing/2014/main" id="{EA4B855C-CCD7-40C1-A6BF-8B5D5A25C657}"/>
              </a:ext>
            </a:extLst>
          </p:cNvPr>
          <p:cNvSpPr>
            <a:spLocks noGrp="1"/>
          </p:cNvSpPr>
          <p:nvPr>
            <p:ph idx="1"/>
          </p:nvPr>
        </p:nvSpPr>
        <p:spPr>
          <a:xfrm>
            <a:off x="677334" y="1758253"/>
            <a:ext cx="8596668" cy="3880773"/>
          </a:xfrm>
        </p:spPr>
        <p:txBody>
          <a:bodyPr>
            <a:normAutofit/>
          </a:bodyPr>
          <a:lstStyle/>
          <a:p>
            <a:pPr>
              <a:buClr>
                <a:srgbClr val="C00000"/>
              </a:buClr>
              <a:buFont typeface="Wingdings 3" panose="05040102010807070707" pitchFamily="18" charset="2"/>
              <a:buChar char=""/>
            </a:pPr>
            <a:r>
              <a:rPr lang="en-US" sz="2400" dirty="0" smtClean="0">
                <a:solidFill>
                  <a:srgbClr val="FF0000"/>
                </a:solidFill>
              </a:rPr>
              <a:t>Think about the messaging that needs to be performed between public health, the hospital, and the local response partners:</a:t>
            </a:r>
          </a:p>
          <a:p>
            <a:pPr lvl="1">
              <a:buClr>
                <a:srgbClr val="C00000"/>
              </a:buClr>
              <a:buFont typeface="Wingdings 3" panose="05040102010807070707" pitchFamily="18" charset="2"/>
              <a:buChar char=""/>
            </a:pPr>
            <a:r>
              <a:rPr lang="en-US" sz="2200" dirty="0" smtClean="0">
                <a:solidFill>
                  <a:srgbClr val="FF0000"/>
                </a:solidFill>
              </a:rPr>
              <a:t>Local partners-what information do you need from public health?</a:t>
            </a:r>
          </a:p>
          <a:p>
            <a:pPr lvl="1">
              <a:buClr>
                <a:srgbClr val="C00000"/>
              </a:buClr>
              <a:buFont typeface="Wingdings 3" panose="05040102010807070707" pitchFamily="18" charset="2"/>
              <a:buChar char=""/>
            </a:pPr>
            <a:r>
              <a:rPr lang="en-US" sz="2200" dirty="0" smtClean="0">
                <a:solidFill>
                  <a:srgbClr val="FF0000"/>
                </a:solidFill>
              </a:rPr>
              <a:t>Public health-what do your communicable disease response, risk communications, and Health Alert Network (HAN) plans say you should do?</a:t>
            </a:r>
          </a:p>
          <a:p>
            <a:pPr marL="457200" lvl="1" indent="0">
              <a:buClr>
                <a:srgbClr val="C00000"/>
              </a:buClr>
              <a:buNone/>
            </a:pPr>
            <a:endParaRPr lang="en-US" sz="2200" dirty="0">
              <a:solidFill>
                <a:srgbClr val="FF0000"/>
              </a:solidFill>
            </a:endParaRPr>
          </a:p>
        </p:txBody>
      </p:sp>
    </p:spTree>
    <p:extLst>
      <p:ext uri="{BB962C8B-B14F-4D97-AF65-F5344CB8AC3E}">
        <p14:creationId xmlns:p14="http://schemas.microsoft.com/office/powerpoint/2010/main" val="2088049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7C41-4E24-441F-B5C4-5174804B78F6}"/>
              </a:ext>
            </a:extLst>
          </p:cNvPr>
          <p:cNvSpPr>
            <a:spLocks noGrp="1"/>
          </p:cNvSpPr>
          <p:nvPr>
            <p:ph type="title"/>
          </p:nvPr>
        </p:nvSpPr>
        <p:spPr>
          <a:xfrm>
            <a:off x="677334" y="609600"/>
            <a:ext cx="8596668" cy="780288"/>
          </a:xfrm>
        </p:spPr>
        <p:txBody>
          <a:bodyPr>
            <a:normAutofit fontScale="90000"/>
          </a:bodyPr>
          <a:lstStyle/>
          <a:p>
            <a:r>
              <a:rPr lang="en-US" dirty="0" smtClean="0"/>
              <a:t>Messaging to Public Health and their Partners </a:t>
            </a:r>
            <a:endParaRPr lang="en-US" dirty="0"/>
          </a:p>
        </p:txBody>
      </p:sp>
      <p:sp>
        <p:nvSpPr>
          <p:cNvPr id="4" name="Content Placeholder 3">
            <a:extLst>
              <a:ext uri="{FF2B5EF4-FFF2-40B4-BE49-F238E27FC236}">
                <a16:creationId xmlns:a16="http://schemas.microsoft.com/office/drawing/2014/main" id="{D9BB4F74-81B9-4518-AFF5-F43F4DA1C07B}"/>
              </a:ext>
            </a:extLst>
          </p:cNvPr>
          <p:cNvSpPr>
            <a:spLocks noGrp="1"/>
          </p:cNvSpPr>
          <p:nvPr>
            <p:ph idx="1"/>
          </p:nvPr>
        </p:nvSpPr>
        <p:spPr>
          <a:xfrm>
            <a:off x="611804" y="1389888"/>
            <a:ext cx="8662198" cy="4804567"/>
          </a:xfrm>
        </p:spPr>
        <p:txBody>
          <a:bodyPr>
            <a:normAutofit/>
          </a:bodyPr>
          <a:lstStyle/>
          <a:p>
            <a:pPr>
              <a:buClr>
                <a:srgbClr val="0070C0"/>
              </a:buClr>
              <a:buFont typeface="Wingdings 3" panose="05040102010807070707" pitchFamily="18" charset="2"/>
              <a:buChar char=""/>
            </a:pPr>
            <a:r>
              <a:rPr lang="en-US" sz="2400" i="1" dirty="0" smtClean="0"/>
              <a:t>A HAN message is recommended to local partners</a:t>
            </a:r>
            <a:endParaRPr lang="en-US" sz="2400" i="1" dirty="0"/>
          </a:p>
          <a:p>
            <a:pPr lvl="1">
              <a:buClr>
                <a:srgbClr val="0070C0"/>
              </a:buClr>
              <a:buFont typeface="Wingdings 3" panose="05040102010807070707" pitchFamily="18" charset="2"/>
              <a:buChar char=""/>
            </a:pPr>
            <a:r>
              <a:rPr lang="en-US" sz="2200" i="1" dirty="0"/>
              <a:t>T</a:t>
            </a:r>
            <a:r>
              <a:rPr lang="en-US" sz="2200" i="1" dirty="0" smtClean="0"/>
              <a:t>hose who feel they have been exposed when word circulates about Salmonella outbreak may appear at healthcare providers’ offices for testing</a:t>
            </a:r>
          </a:p>
          <a:p>
            <a:pPr lvl="1">
              <a:buClr>
                <a:srgbClr val="0070C0"/>
              </a:buClr>
              <a:buFont typeface="Wingdings 3" panose="05040102010807070707" pitchFamily="18" charset="2"/>
              <a:buChar char=""/>
            </a:pPr>
            <a:r>
              <a:rPr lang="en-US" sz="2200" i="1" dirty="0" smtClean="0"/>
              <a:t>Information regarding Salmonella can be distributed quickly to healthcare providers</a:t>
            </a:r>
          </a:p>
          <a:p>
            <a:pPr lvl="1">
              <a:buClr>
                <a:srgbClr val="0070C0"/>
              </a:buClr>
              <a:buFont typeface="Wingdings 3" panose="05040102010807070707" pitchFamily="18" charset="2"/>
              <a:buChar char=""/>
            </a:pPr>
            <a:r>
              <a:rPr lang="en-US" sz="2200" i="1" dirty="0" smtClean="0"/>
              <a:t>Action steps for partners can be given if potential cases are identified, and how to manage the worried-well</a:t>
            </a:r>
          </a:p>
          <a:p>
            <a:pPr lvl="1">
              <a:buClr>
                <a:srgbClr val="0070C0"/>
              </a:buClr>
              <a:buFont typeface="Wingdings 3" panose="05040102010807070707" pitchFamily="18" charset="2"/>
              <a:buChar char=""/>
            </a:pPr>
            <a:r>
              <a:rPr lang="en-US" sz="2200" i="1" dirty="0" smtClean="0"/>
              <a:t>Can use a HAN to institute increased active surveillance with your local partners</a:t>
            </a:r>
            <a:endParaRPr lang="en-US" sz="2200" i="1" dirty="0"/>
          </a:p>
          <a:p>
            <a:pPr>
              <a:buClr>
                <a:srgbClr val="0070C0"/>
              </a:buClr>
              <a:buFont typeface="Wingdings 3" panose="05040102010807070707" pitchFamily="18" charset="2"/>
              <a:buChar char=""/>
            </a:pPr>
            <a:r>
              <a:rPr lang="en-US" sz="2400" i="1" dirty="0" smtClean="0"/>
              <a:t>Identify a route to manage the reports as they come in</a:t>
            </a:r>
            <a:endParaRPr lang="en-US" sz="2400" i="1" dirty="0"/>
          </a:p>
        </p:txBody>
      </p:sp>
    </p:spTree>
    <p:extLst>
      <p:ext uri="{BB962C8B-B14F-4D97-AF65-F5344CB8AC3E}">
        <p14:creationId xmlns:p14="http://schemas.microsoft.com/office/powerpoint/2010/main" val="246145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9F19-6443-44BD-BB67-666C9EC71C59}"/>
              </a:ext>
            </a:extLst>
          </p:cNvPr>
          <p:cNvSpPr>
            <a:spLocks noGrp="1"/>
          </p:cNvSpPr>
          <p:nvPr>
            <p:ph type="title"/>
          </p:nvPr>
        </p:nvSpPr>
        <p:spPr/>
        <p:txBody>
          <a:bodyPr/>
          <a:lstStyle/>
          <a:p>
            <a:r>
              <a:rPr lang="en-US" dirty="0"/>
              <a:t>Exclusions</a:t>
            </a:r>
          </a:p>
        </p:txBody>
      </p:sp>
      <p:sp>
        <p:nvSpPr>
          <p:cNvPr id="3" name="Content Placeholder 2">
            <a:extLst>
              <a:ext uri="{FF2B5EF4-FFF2-40B4-BE49-F238E27FC236}">
                <a16:creationId xmlns:a16="http://schemas.microsoft.com/office/drawing/2014/main" id="{219DD20E-CEC6-4DF3-8421-38EEB6549D26}"/>
              </a:ext>
            </a:extLst>
          </p:cNvPr>
          <p:cNvSpPr>
            <a:spLocks noGrp="1"/>
          </p:cNvSpPr>
          <p:nvPr>
            <p:ph idx="1"/>
          </p:nvPr>
        </p:nvSpPr>
        <p:spPr/>
        <p:txBody>
          <a:bodyPr>
            <a:normAutofit/>
          </a:bodyPr>
          <a:lstStyle/>
          <a:p>
            <a:pPr>
              <a:buFont typeface="Wingdings 3" panose="05040102010807070707" pitchFamily="18" charset="2"/>
              <a:buChar char=""/>
            </a:pPr>
            <a:r>
              <a:rPr lang="en-US" sz="2400" dirty="0"/>
              <a:t>One of the cases (5 years old) attends daycare</a:t>
            </a:r>
          </a:p>
          <a:p>
            <a:pPr>
              <a:buFont typeface="Wingdings 3" panose="05040102010807070707" pitchFamily="18" charset="2"/>
              <a:buChar char=""/>
            </a:pPr>
            <a:endParaRPr lang="en-US" sz="2400" dirty="0"/>
          </a:p>
          <a:p>
            <a:pPr>
              <a:buClr>
                <a:srgbClr val="C00000"/>
              </a:buClr>
              <a:buFont typeface="Wingdings 3" panose="05040102010807070707" pitchFamily="18" charset="2"/>
              <a:buChar char=""/>
            </a:pPr>
            <a:r>
              <a:rPr lang="en-US" sz="2400" dirty="0">
                <a:solidFill>
                  <a:srgbClr val="FF0000"/>
                </a:solidFill>
              </a:rPr>
              <a:t>What exclusions are warranted in this situation?</a:t>
            </a:r>
          </a:p>
          <a:p>
            <a:pPr>
              <a:buClr>
                <a:srgbClr val="C00000"/>
              </a:buClr>
              <a:buFont typeface="Wingdings 3" panose="05040102010807070707" pitchFamily="18" charset="2"/>
              <a:buChar char=""/>
            </a:pPr>
            <a:r>
              <a:rPr lang="en-US" sz="2400" dirty="0">
                <a:solidFill>
                  <a:srgbClr val="FF0000"/>
                </a:solidFill>
              </a:rPr>
              <a:t>When can the patient return to daycare?</a:t>
            </a:r>
          </a:p>
        </p:txBody>
      </p:sp>
    </p:spTree>
    <p:extLst>
      <p:ext uri="{BB962C8B-B14F-4D97-AF65-F5344CB8AC3E}">
        <p14:creationId xmlns:p14="http://schemas.microsoft.com/office/powerpoint/2010/main" val="324866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9F19-6443-44BD-BB67-666C9EC71C59}"/>
              </a:ext>
            </a:extLst>
          </p:cNvPr>
          <p:cNvSpPr>
            <a:spLocks noGrp="1"/>
          </p:cNvSpPr>
          <p:nvPr>
            <p:ph type="title"/>
          </p:nvPr>
        </p:nvSpPr>
        <p:spPr/>
        <p:txBody>
          <a:bodyPr/>
          <a:lstStyle/>
          <a:p>
            <a:r>
              <a:rPr lang="en-US" dirty="0"/>
              <a:t>Exclusions</a:t>
            </a:r>
          </a:p>
        </p:txBody>
      </p:sp>
      <p:sp>
        <p:nvSpPr>
          <p:cNvPr id="3" name="Content Placeholder 2">
            <a:extLst>
              <a:ext uri="{FF2B5EF4-FFF2-40B4-BE49-F238E27FC236}">
                <a16:creationId xmlns:a16="http://schemas.microsoft.com/office/drawing/2014/main" id="{219DD20E-CEC6-4DF3-8421-38EEB6549D26}"/>
              </a:ext>
            </a:extLst>
          </p:cNvPr>
          <p:cNvSpPr>
            <a:spLocks noGrp="1"/>
          </p:cNvSpPr>
          <p:nvPr>
            <p:ph idx="1"/>
          </p:nvPr>
        </p:nvSpPr>
        <p:spPr>
          <a:xfrm>
            <a:off x="677334" y="1645921"/>
            <a:ext cx="8596668" cy="4395442"/>
          </a:xfrm>
        </p:spPr>
        <p:txBody>
          <a:bodyPr>
            <a:normAutofit/>
          </a:bodyPr>
          <a:lstStyle/>
          <a:p>
            <a:pPr>
              <a:buClr>
                <a:srgbClr val="0070C0"/>
              </a:buClr>
              <a:buFont typeface="Wingdings 3" panose="05040102010807070707" pitchFamily="18" charset="2"/>
              <a:buChar char=""/>
            </a:pPr>
            <a:r>
              <a:rPr lang="en-US" sz="2400" i="1" dirty="0"/>
              <a:t>Daycare rules (ARM 37.95.139) mandate exclusion until symptoms have resolved AND 2 negative stool specimens are obtained before returning to daycare:</a:t>
            </a:r>
          </a:p>
          <a:p>
            <a:pPr marL="400050" lvl="1" indent="0">
              <a:buClr>
                <a:srgbClr val="0070C0"/>
              </a:buClr>
              <a:buNone/>
            </a:pPr>
            <a:r>
              <a:rPr lang="en-US" dirty="0"/>
              <a:t>37.95.139(3b) Children must be </a:t>
            </a:r>
            <a:r>
              <a:rPr lang="en-US" dirty="0">
                <a:solidFill>
                  <a:srgbClr val="FF0000"/>
                </a:solidFill>
              </a:rPr>
              <a:t>without vomiting and diarrhea for 24 hours before they return to the day care facility</a:t>
            </a:r>
            <a:r>
              <a:rPr lang="en-US" dirty="0"/>
              <a:t>. Vomiting includes two or more episodes in the previous 24 hours. Diarrhea is defined as an increased number of stools, increased water in the stool, and/or decreased form to the stool that cannot be contained by a diaper or clothing; </a:t>
            </a:r>
          </a:p>
          <a:p>
            <a:pPr marL="400050" lvl="1" indent="0">
              <a:buClr>
                <a:srgbClr val="0070C0"/>
              </a:buClr>
              <a:buNone/>
            </a:pPr>
            <a:r>
              <a:rPr lang="en-US" dirty="0"/>
              <a:t>37.95.139(7a) If a child is excluded for shigellosis or </a:t>
            </a:r>
            <a:r>
              <a:rPr lang="en-US" dirty="0">
                <a:solidFill>
                  <a:srgbClr val="FF0000"/>
                </a:solidFill>
              </a:rPr>
              <a:t>salmonella, the child may not be readmitted until the child has no diarrhea or fever, the child's parent or guardian produces documentation that two stools, taken at least 24 hours apart, are negative for shigellosis or salmonella</a:t>
            </a:r>
            <a:r>
              <a:rPr lang="en-US" dirty="0"/>
              <a:t>, and the local health authority has given written approval for the child to be readmitted to the day care facility;</a:t>
            </a:r>
          </a:p>
          <a:p>
            <a:pPr marL="0" indent="0">
              <a:buClr>
                <a:srgbClr val="0070C0"/>
              </a:buClr>
              <a:buNone/>
            </a:pPr>
            <a:endParaRPr lang="en-US" sz="2400" dirty="0"/>
          </a:p>
        </p:txBody>
      </p:sp>
    </p:spTree>
    <p:extLst>
      <p:ext uri="{BB962C8B-B14F-4D97-AF65-F5344CB8AC3E}">
        <p14:creationId xmlns:p14="http://schemas.microsoft.com/office/powerpoint/2010/main" val="277139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9F19-6443-44BD-BB67-666C9EC71C59}"/>
              </a:ext>
            </a:extLst>
          </p:cNvPr>
          <p:cNvSpPr>
            <a:spLocks noGrp="1"/>
          </p:cNvSpPr>
          <p:nvPr>
            <p:ph type="title"/>
          </p:nvPr>
        </p:nvSpPr>
        <p:spPr/>
        <p:txBody>
          <a:bodyPr/>
          <a:lstStyle/>
          <a:p>
            <a:r>
              <a:rPr lang="en-US" dirty="0" smtClean="0"/>
              <a:t>Emergency Response Plans</a:t>
            </a:r>
            <a:endParaRPr lang="en-US" dirty="0"/>
          </a:p>
        </p:txBody>
      </p:sp>
      <p:sp>
        <p:nvSpPr>
          <p:cNvPr id="3" name="Content Placeholder 2">
            <a:extLst>
              <a:ext uri="{FF2B5EF4-FFF2-40B4-BE49-F238E27FC236}">
                <a16:creationId xmlns:a16="http://schemas.microsoft.com/office/drawing/2014/main" id="{219DD20E-CEC6-4DF3-8421-38EEB6549D26}"/>
              </a:ext>
            </a:extLst>
          </p:cNvPr>
          <p:cNvSpPr>
            <a:spLocks noGrp="1"/>
          </p:cNvSpPr>
          <p:nvPr>
            <p:ph idx="1"/>
          </p:nvPr>
        </p:nvSpPr>
        <p:spPr/>
        <p:txBody>
          <a:bodyPr>
            <a:normAutofit/>
          </a:bodyPr>
          <a:lstStyle/>
          <a:p>
            <a:pPr>
              <a:buClr>
                <a:srgbClr val="C00000"/>
              </a:buClr>
              <a:buFont typeface="Wingdings 3" panose="05040102010807070707" pitchFamily="18" charset="2"/>
              <a:buChar char=""/>
            </a:pPr>
            <a:r>
              <a:rPr lang="en-US" sz="2400" dirty="0" smtClean="0">
                <a:solidFill>
                  <a:srgbClr val="FF0000"/>
                </a:solidFill>
              </a:rPr>
              <a:t>Would </a:t>
            </a:r>
            <a:r>
              <a:rPr lang="en-US" sz="2400" dirty="0">
                <a:solidFill>
                  <a:srgbClr val="FF0000"/>
                </a:solidFill>
              </a:rPr>
              <a:t>you activate your public health emergency plans?  Which ones?</a:t>
            </a:r>
          </a:p>
          <a:p>
            <a:pPr>
              <a:buClr>
                <a:srgbClr val="C00000"/>
              </a:buClr>
              <a:buFont typeface="Wingdings 3" panose="05040102010807070707" pitchFamily="18" charset="2"/>
              <a:buChar char=""/>
            </a:pPr>
            <a:endParaRPr lang="en-US" sz="2400" dirty="0">
              <a:solidFill>
                <a:schemeClr val="tx1"/>
              </a:solidFill>
            </a:endParaRPr>
          </a:p>
          <a:p>
            <a:pPr>
              <a:buClr>
                <a:srgbClr val="C00000"/>
              </a:buClr>
              <a:buFont typeface="Wingdings 3" panose="05040102010807070707" pitchFamily="18" charset="2"/>
              <a:buChar char=""/>
            </a:pPr>
            <a:r>
              <a:rPr lang="en-US" sz="2400" dirty="0">
                <a:solidFill>
                  <a:schemeClr val="tx1"/>
                </a:solidFill>
              </a:rPr>
              <a:t>This will be specific to your jurisdiction, so refer to your health department emergency operations plans for guidance.</a:t>
            </a:r>
          </a:p>
        </p:txBody>
      </p:sp>
    </p:spTree>
    <p:extLst>
      <p:ext uri="{BB962C8B-B14F-4D97-AF65-F5344CB8AC3E}">
        <p14:creationId xmlns:p14="http://schemas.microsoft.com/office/powerpoint/2010/main" val="302331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Outbreak Investigation</a:t>
            </a:r>
            <a:endParaRPr lang="en-US" dirty="0"/>
          </a:p>
        </p:txBody>
      </p:sp>
      <p:sp>
        <p:nvSpPr>
          <p:cNvPr id="3" name="Content Placeholder 2"/>
          <p:cNvSpPr>
            <a:spLocks noGrp="1"/>
          </p:cNvSpPr>
          <p:nvPr>
            <p:ph idx="1"/>
          </p:nvPr>
        </p:nvSpPr>
        <p:spPr>
          <a:xfrm>
            <a:off x="677334" y="1291173"/>
            <a:ext cx="8596668" cy="4445318"/>
          </a:xfrm>
        </p:spPr>
        <p:txBody>
          <a:bodyPr/>
          <a:lstStyle/>
          <a:p>
            <a:pPr>
              <a:buClr>
                <a:srgbClr val="C00000"/>
              </a:buClr>
              <a:buFont typeface="Wingdings 3" panose="05040102010807070707" pitchFamily="18" charset="2"/>
              <a:buChar char=""/>
            </a:pPr>
            <a:r>
              <a:rPr lang="en-US" sz="2400" dirty="0" smtClean="0">
                <a:solidFill>
                  <a:srgbClr val="FF0000"/>
                </a:solidFill>
              </a:rPr>
              <a:t>Who is a case, and how will you identify them?</a:t>
            </a:r>
            <a:endParaRPr lang="en-US" sz="2400" dirty="0">
              <a:solidFill>
                <a:srgbClr val="FF0000"/>
              </a:solidFill>
            </a:endParaRPr>
          </a:p>
          <a:p>
            <a:pPr>
              <a:buClr>
                <a:srgbClr val="C00000"/>
              </a:buClr>
              <a:buFont typeface="Wingdings 3" panose="05040102010807070707" pitchFamily="18" charset="2"/>
              <a:buChar char=""/>
            </a:pPr>
            <a:r>
              <a:rPr lang="en-US" sz="2400" dirty="0" smtClean="0">
                <a:solidFill>
                  <a:srgbClr val="FF0000"/>
                </a:solidFill>
              </a:rPr>
              <a:t>For reported cases, what information do you need to find the source of the outbreak:</a:t>
            </a:r>
          </a:p>
          <a:p>
            <a:pPr lvl="1">
              <a:buClr>
                <a:srgbClr val="C00000"/>
              </a:buClr>
              <a:buFont typeface="Wingdings 3" panose="05040102010807070707" pitchFamily="18" charset="2"/>
              <a:buChar char=""/>
            </a:pPr>
            <a:r>
              <a:rPr lang="en-US" sz="2200" dirty="0" smtClean="0">
                <a:solidFill>
                  <a:srgbClr val="FF0000"/>
                </a:solidFill>
              </a:rPr>
              <a:t>Was </a:t>
            </a:r>
            <a:r>
              <a:rPr lang="en-US" sz="2200" dirty="0">
                <a:solidFill>
                  <a:srgbClr val="FF0000"/>
                </a:solidFill>
              </a:rPr>
              <a:t>there travel?</a:t>
            </a:r>
          </a:p>
          <a:p>
            <a:pPr lvl="1">
              <a:buClr>
                <a:srgbClr val="C00000"/>
              </a:buClr>
              <a:buFont typeface="Wingdings 3" panose="05040102010807070707" pitchFamily="18" charset="2"/>
              <a:buChar char=""/>
            </a:pPr>
            <a:r>
              <a:rPr lang="en-US" sz="2200" dirty="0">
                <a:solidFill>
                  <a:srgbClr val="FF0000"/>
                </a:solidFill>
              </a:rPr>
              <a:t>Food history?</a:t>
            </a:r>
          </a:p>
          <a:p>
            <a:pPr lvl="1">
              <a:buClr>
                <a:srgbClr val="C00000"/>
              </a:buClr>
              <a:buFont typeface="Wingdings 3" panose="05040102010807070707" pitchFamily="18" charset="2"/>
              <a:buChar char=""/>
            </a:pPr>
            <a:r>
              <a:rPr lang="en-US" sz="2200" dirty="0">
                <a:solidFill>
                  <a:srgbClr val="FF0000"/>
                </a:solidFill>
              </a:rPr>
              <a:t>Animal exposures</a:t>
            </a:r>
            <a:r>
              <a:rPr lang="en-US" sz="2200" dirty="0" smtClean="0">
                <a:solidFill>
                  <a:srgbClr val="FF0000"/>
                </a:solidFill>
              </a:rPr>
              <a:t>?</a:t>
            </a:r>
          </a:p>
          <a:p>
            <a:pPr marL="0" indent="0">
              <a:buClr>
                <a:srgbClr val="C00000"/>
              </a:buClr>
              <a:buNone/>
            </a:pPr>
            <a:endParaRPr lang="en-US" sz="2400" dirty="0" smtClean="0">
              <a:solidFill>
                <a:srgbClr val="FF0000"/>
              </a:solidFill>
            </a:endParaRPr>
          </a:p>
          <a:p>
            <a:pPr lvl="1">
              <a:buClr>
                <a:srgbClr val="C00000"/>
              </a:buClr>
              <a:buFont typeface="Wingdings 3" panose="05040102010807070707" pitchFamily="18" charset="2"/>
              <a:buChar char=""/>
            </a:pPr>
            <a:r>
              <a:rPr lang="en-US" sz="2200" dirty="0" smtClean="0">
                <a:solidFill>
                  <a:srgbClr val="FF0000"/>
                </a:solidFill>
              </a:rPr>
              <a:t>Suggested discussion time-5 </a:t>
            </a:r>
            <a:r>
              <a:rPr lang="en-US" sz="2200" dirty="0" err="1" smtClean="0">
                <a:solidFill>
                  <a:srgbClr val="FF0000"/>
                </a:solidFill>
              </a:rPr>
              <a:t>mins</a:t>
            </a:r>
            <a:endParaRPr lang="en-US" sz="2200" dirty="0">
              <a:solidFill>
                <a:srgbClr val="FF0000"/>
              </a:solidFill>
            </a:endParaRPr>
          </a:p>
          <a:p>
            <a:endParaRPr lang="en-US" dirty="0"/>
          </a:p>
        </p:txBody>
      </p:sp>
      <p:pic>
        <p:nvPicPr>
          <p:cNvPr id="5" name="Picture 4">
            <a:extLst>
              <a:ext uri="{FF2B5EF4-FFF2-40B4-BE49-F238E27FC236}">
                <a16:creationId xmlns:a16="http://schemas.microsoft.com/office/drawing/2014/main" id="{F2C94BDC-2E72-463C-BA7D-373B73146E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7" t="6672" r="2018" b="3200"/>
          <a:stretch/>
        </p:blipFill>
        <p:spPr>
          <a:xfrm rot="584108">
            <a:off x="5405900" y="2588324"/>
            <a:ext cx="4548414" cy="1541455"/>
          </a:xfrm>
          <a:prstGeom prst="rect">
            <a:avLst/>
          </a:prstGeom>
        </p:spPr>
      </p:pic>
    </p:spTree>
    <p:extLst>
      <p:ext uri="{BB962C8B-B14F-4D97-AF65-F5344CB8AC3E}">
        <p14:creationId xmlns:p14="http://schemas.microsoft.com/office/powerpoint/2010/main" val="3381614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D646-40BB-4EC3-9B22-6C1FFE06040D}"/>
              </a:ext>
            </a:extLst>
          </p:cNvPr>
          <p:cNvSpPr>
            <a:spLocks noGrp="1"/>
          </p:cNvSpPr>
          <p:nvPr>
            <p:ph type="title"/>
          </p:nvPr>
        </p:nvSpPr>
        <p:spPr/>
        <p:txBody>
          <a:bodyPr/>
          <a:lstStyle/>
          <a:p>
            <a:r>
              <a:rPr lang="en-US" dirty="0" smtClean="0"/>
              <a:t>Outbreak Investigation</a:t>
            </a:r>
            <a:endParaRPr lang="en-US" dirty="0"/>
          </a:p>
        </p:txBody>
      </p:sp>
      <p:sp>
        <p:nvSpPr>
          <p:cNvPr id="3" name="Content Placeholder 2">
            <a:extLst>
              <a:ext uri="{FF2B5EF4-FFF2-40B4-BE49-F238E27FC236}">
                <a16:creationId xmlns:a16="http://schemas.microsoft.com/office/drawing/2014/main" id="{668C9642-9DCB-4C4B-B978-88F40FD602AD}"/>
              </a:ext>
            </a:extLst>
          </p:cNvPr>
          <p:cNvSpPr>
            <a:spLocks noGrp="1"/>
          </p:cNvSpPr>
          <p:nvPr>
            <p:ph idx="1"/>
          </p:nvPr>
        </p:nvSpPr>
        <p:spPr>
          <a:xfrm>
            <a:off x="677334" y="1680308"/>
            <a:ext cx="8596668" cy="4423577"/>
          </a:xfrm>
        </p:spPr>
        <p:txBody>
          <a:bodyPr>
            <a:normAutofit fontScale="92500" lnSpcReduction="20000"/>
          </a:bodyPr>
          <a:lstStyle/>
          <a:p>
            <a:pPr>
              <a:buClr>
                <a:srgbClr val="0070C0"/>
              </a:buClr>
              <a:buFont typeface="Wingdings 3" panose="05040102010807070707" pitchFamily="18" charset="2"/>
              <a:buChar char=""/>
            </a:pPr>
            <a:r>
              <a:rPr lang="en-US" sz="2000" i="1" dirty="0" smtClean="0"/>
              <a:t>Public health and their partners at this time should cast a “wide net” looking for cases through public health active surveillance </a:t>
            </a:r>
            <a:endParaRPr lang="en-US" sz="1800" i="1" dirty="0" smtClean="0"/>
          </a:p>
          <a:p>
            <a:pPr lvl="1">
              <a:buClr>
                <a:srgbClr val="0070C0"/>
              </a:buClr>
              <a:buFont typeface="Wingdings 3" panose="05040102010807070707" pitchFamily="18" charset="2"/>
              <a:buChar char=""/>
            </a:pPr>
            <a:r>
              <a:rPr lang="en-US" sz="1800" i="1" dirty="0" smtClean="0"/>
              <a:t>Healthcare partners-report to local public health individuals with consistent signs and symptoms</a:t>
            </a:r>
          </a:p>
          <a:p>
            <a:pPr lvl="1">
              <a:buClr>
                <a:srgbClr val="0070C0"/>
              </a:buClr>
              <a:buFont typeface="Wingdings 3" panose="05040102010807070707" pitchFamily="18" charset="2"/>
              <a:buChar char=""/>
            </a:pPr>
            <a:r>
              <a:rPr lang="en-US" sz="1800" i="1" dirty="0" smtClean="0"/>
              <a:t>Environmental staff-share complaints that may have been reported to the sanitarians</a:t>
            </a:r>
          </a:p>
          <a:p>
            <a:pPr lvl="1">
              <a:buClr>
                <a:srgbClr val="0070C0"/>
              </a:buClr>
              <a:buFont typeface="Wingdings 3" panose="05040102010807070707" pitchFamily="18" charset="2"/>
              <a:buChar char=""/>
            </a:pPr>
            <a:r>
              <a:rPr lang="en-US" sz="1800" i="1" dirty="0" smtClean="0"/>
              <a:t>Communications personnel can monitor social media</a:t>
            </a:r>
          </a:p>
          <a:p>
            <a:pPr>
              <a:buClr>
                <a:srgbClr val="0070C0"/>
              </a:buClr>
              <a:buFont typeface="Wingdings 3" panose="05040102010807070707" pitchFamily="18" charset="2"/>
              <a:buChar char=""/>
            </a:pPr>
            <a:r>
              <a:rPr lang="en-US" sz="2200" i="1" dirty="0" smtClean="0"/>
              <a:t>Look for cases connected to exposure to your known cases (close contacts)</a:t>
            </a:r>
            <a:endParaRPr lang="en-US" sz="2200" i="1" dirty="0"/>
          </a:p>
          <a:p>
            <a:pPr marL="0" indent="0">
              <a:buNone/>
            </a:pPr>
            <a:r>
              <a:rPr lang="en-US" sz="2000" dirty="0" smtClean="0"/>
              <a:t>More information is now available:</a:t>
            </a:r>
          </a:p>
          <a:p>
            <a:pPr>
              <a:buFont typeface="Wingdings 3" panose="05040102010807070707" pitchFamily="18" charset="2"/>
              <a:buChar char=""/>
            </a:pPr>
            <a:r>
              <a:rPr lang="en-US" sz="2000" dirty="0" smtClean="0"/>
              <a:t>No </a:t>
            </a:r>
            <a:r>
              <a:rPr lang="en-US" sz="2000" dirty="0"/>
              <a:t>additional cases are reported in household contacts of cases</a:t>
            </a:r>
          </a:p>
          <a:p>
            <a:pPr>
              <a:buFont typeface="Wingdings 3" panose="05040102010807070707" pitchFamily="18" charset="2"/>
              <a:buChar char=""/>
            </a:pPr>
            <a:r>
              <a:rPr lang="en-US" sz="2000" dirty="0"/>
              <a:t>No cases reported travel outside of the county</a:t>
            </a:r>
          </a:p>
          <a:p>
            <a:pPr>
              <a:buFont typeface="Wingdings 3" panose="05040102010807070707" pitchFamily="18" charset="2"/>
              <a:buChar char=""/>
            </a:pPr>
            <a:r>
              <a:rPr lang="en-US" sz="2000" dirty="0"/>
              <a:t>Questionnaires are in progress for detailed food history</a:t>
            </a:r>
          </a:p>
          <a:p>
            <a:pPr>
              <a:buFont typeface="Wingdings 3" panose="05040102010807070707" pitchFamily="18" charset="2"/>
              <a:buChar char=""/>
            </a:pPr>
            <a:r>
              <a:rPr lang="en-US" sz="2000" dirty="0"/>
              <a:t>Two cases report animal exposures (pet turtles)</a:t>
            </a:r>
          </a:p>
          <a:p>
            <a:endParaRPr lang="en-US" dirty="0"/>
          </a:p>
        </p:txBody>
      </p:sp>
    </p:spTree>
    <p:extLst>
      <p:ext uri="{BB962C8B-B14F-4D97-AF65-F5344CB8AC3E}">
        <p14:creationId xmlns:p14="http://schemas.microsoft.com/office/powerpoint/2010/main" val="62733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952980"/>
            <a:ext cx="4403282" cy="1646302"/>
          </a:xfrm>
        </p:spPr>
        <p:txBody>
          <a:bodyPr>
            <a:normAutofit fontScale="90000"/>
          </a:bodyPr>
          <a:lstStyle/>
          <a:p>
            <a:r>
              <a:rPr lang="en-US" dirty="0"/>
              <a:t>Communicable Disease Table Top Exercise</a:t>
            </a:r>
          </a:p>
        </p:txBody>
      </p:sp>
      <p:sp>
        <p:nvSpPr>
          <p:cNvPr id="7" name="Subtitle 6"/>
          <p:cNvSpPr>
            <a:spLocks noGrp="1"/>
          </p:cNvSpPr>
          <p:nvPr>
            <p:ph type="subTitle" idx="1"/>
          </p:nvPr>
        </p:nvSpPr>
        <p:spPr>
          <a:xfrm>
            <a:off x="6259484" y="2468880"/>
            <a:ext cx="2997894" cy="2130402"/>
          </a:xfrm>
        </p:spPr>
        <p:txBody>
          <a:bodyPr>
            <a:normAutofit/>
          </a:bodyPr>
          <a:lstStyle/>
          <a:p>
            <a:r>
              <a:rPr lang="en-US" sz="2800" dirty="0" smtClean="0"/>
              <a:t>Diarrheal Illness </a:t>
            </a:r>
            <a:r>
              <a:rPr lang="en-US" sz="2800" dirty="0"/>
              <a:t>in a </a:t>
            </a:r>
            <a:r>
              <a:rPr lang="en-US" sz="2800" dirty="0" smtClean="0"/>
              <a:t>Food </a:t>
            </a:r>
            <a:r>
              <a:rPr lang="en-US" sz="2800" dirty="0"/>
              <a:t>H</a:t>
            </a:r>
            <a:r>
              <a:rPr lang="en-US" sz="2800" dirty="0" smtClean="0"/>
              <a:t>andler</a:t>
            </a:r>
            <a:endParaRPr lang="en-US" sz="2800" dirty="0"/>
          </a:p>
        </p:txBody>
      </p:sp>
    </p:spTree>
    <p:extLst>
      <p:ext uri="{BB962C8B-B14F-4D97-AF65-F5344CB8AC3E}">
        <p14:creationId xmlns:p14="http://schemas.microsoft.com/office/powerpoint/2010/main" val="341977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B719-E689-4E6F-A027-D170FC1A3D06}"/>
              </a:ext>
            </a:extLst>
          </p:cNvPr>
          <p:cNvSpPr>
            <a:spLocks noGrp="1"/>
          </p:cNvSpPr>
          <p:nvPr>
            <p:ph type="title"/>
          </p:nvPr>
        </p:nvSpPr>
        <p:spPr/>
        <p:txBody>
          <a:bodyPr/>
          <a:lstStyle/>
          <a:p>
            <a:r>
              <a:rPr lang="en-US" dirty="0"/>
              <a:t>New </a:t>
            </a:r>
            <a:r>
              <a:rPr lang="en-US" dirty="0" smtClean="0"/>
              <a:t>Information</a:t>
            </a:r>
            <a:endParaRPr lang="en-US" dirty="0"/>
          </a:p>
        </p:txBody>
      </p:sp>
      <p:sp>
        <p:nvSpPr>
          <p:cNvPr id="3" name="Content Placeholder 2">
            <a:extLst>
              <a:ext uri="{FF2B5EF4-FFF2-40B4-BE49-F238E27FC236}">
                <a16:creationId xmlns:a16="http://schemas.microsoft.com/office/drawing/2014/main" id="{089F841D-3E9C-4C73-A183-1F57555240E5}"/>
              </a:ext>
            </a:extLst>
          </p:cNvPr>
          <p:cNvSpPr>
            <a:spLocks noGrp="1"/>
          </p:cNvSpPr>
          <p:nvPr>
            <p:ph idx="1"/>
          </p:nvPr>
        </p:nvSpPr>
        <p:spPr>
          <a:xfrm>
            <a:off x="677334" y="1719385"/>
            <a:ext cx="8596668" cy="4321977"/>
          </a:xfrm>
        </p:spPr>
        <p:txBody>
          <a:bodyPr>
            <a:normAutofit/>
          </a:bodyPr>
          <a:lstStyle/>
          <a:p>
            <a:pPr>
              <a:buFont typeface="Wingdings 3" panose="05040102010807070707" pitchFamily="18" charset="2"/>
              <a:buChar char=""/>
            </a:pPr>
            <a:r>
              <a:rPr lang="en-US" sz="2000" dirty="0"/>
              <a:t>Interview with cases determines that the majority ate at the same fast food restaurant within the 3-5 days before onset of symptoms.</a:t>
            </a:r>
          </a:p>
          <a:p>
            <a:pPr lvl="1">
              <a:buFont typeface="Arial" panose="020B0604020202020204" pitchFamily="34" charset="0"/>
              <a:buChar char="•"/>
            </a:pPr>
            <a:r>
              <a:rPr lang="en-US" sz="1800" dirty="0"/>
              <a:t>Complete food histories are not available yet but so far, no </a:t>
            </a:r>
            <a:r>
              <a:rPr lang="en-US" sz="1800" dirty="0" smtClean="0"/>
              <a:t>single </a:t>
            </a:r>
            <a:r>
              <a:rPr lang="en-US" sz="1800" dirty="0"/>
              <a:t>food product is implicated</a:t>
            </a:r>
          </a:p>
          <a:p>
            <a:pPr>
              <a:buFont typeface="Wingdings 3" panose="05040102010807070707" pitchFamily="18" charset="2"/>
              <a:buChar char=""/>
            </a:pPr>
            <a:r>
              <a:rPr lang="en-US" sz="2000" dirty="0"/>
              <a:t>Your sanitarian visits the restaurant and interviews the manager and several employees. </a:t>
            </a:r>
          </a:p>
          <a:p>
            <a:pPr lvl="1">
              <a:buFont typeface="Arial" panose="020B0604020202020204" pitchFamily="34" charset="0"/>
              <a:buChar char="•"/>
            </a:pPr>
            <a:r>
              <a:rPr lang="en-US" sz="1800" dirty="0"/>
              <a:t>One employee reports having mild gastrointestinal symptoms </a:t>
            </a:r>
            <a:r>
              <a:rPr lang="en-US" sz="1800" dirty="0" smtClean="0"/>
              <a:t>since the previous week, and has been working through that time</a:t>
            </a:r>
            <a:endParaRPr lang="en-US" sz="1800" dirty="0"/>
          </a:p>
          <a:p>
            <a:pPr lvl="2">
              <a:buFont typeface="Courier New" panose="02070309020205020404" pitchFamily="49" charset="0"/>
              <a:buChar char="o"/>
            </a:pPr>
            <a:r>
              <a:rPr lang="en-US" sz="1600" dirty="0"/>
              <a:t>His job is to wash and prepare vegetables for salads</a:t>
            </a:r>
          </a:p>
          <a:p>
            <a:pPr marL="914400" lvl="2" indent="0">
              <a:buNone/>
            </a:pPr>
            <a:endParaRPr lang="en-US" dirty="0"/>
          </a:p>
          <a:p>
            <a:pPr>
              <a:buClr>
                <a:srgbClr val="C00000"/>
              </a:buClr>
              <a:buFont typeface="Wingdings 3" panose="05040102010807070707" pitchFamily="18" charset="2"/>
              <a:buChar char=""/>
            </a:pPr>
            <a:r>
              <a:rPr lang="en-US" sz="2000" dirty="0">
                <a:solidFill>
                  <a:srgbClr val="FF0000"/>
                </a:solidFill>
              </a:rPr>
              <a:t>What are your next steps?</a:t>
            </a:r>
          </a:p>
        </p:txBody>
      </p:sp>
      <p:pic>
        <p:nvPicPr>
          <p:cNvPr id="5" name="Picture 4">
            <a:extLst>
              <a:ext uri="{FF2B5EF4-FFF2-40B4-BE49-F238E27FC236}">
                <a16:creationId xmlns:a16="http://schemas.microsoft.com/office/drawing/2014/main" id="{226D3FA3-A4D7-45D8-80C2-91054238F50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8484" y="4301985"/>
            <a:ext cx="1895475" cy="2409825"/>
          </a:xfrm>
          <a:prstGeom prst="rect">
            <a:avLst/>
          </a:prstGeom>
        </p:spPr>
      </p:pic>
    </p:spTree>
    <p:extLst>
      <p:ext uri="{BB962C8B-B14F-4D97-AF65-F5344CB8AC3E}">
        <p14:creationId xmlns:p14="http://schemas.microsoft.com/office/powerpoint/2010/main" val="120962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6236-819C-4AC4-A733-B2E2AC7CDB29}"/>
              </a:ext>
            </a:extLst>
          </p:cNvPr>
          <p:cNvSpPr>
            <a:spLocks noGrp="1"/>
          </p:cNvSpPr>
          <p:nvPr>
            <p:ph type="title"/>
          </p:nvPr>
        </p:nvSpPr>
        <p:spPr>
          <a:xfrm>
            <a:off x="677334" y="609600"/>
            <a:ext cx="8596668" cy="937846"/>
          </a:xfrm>
        </p:spPr>
        <p:txBody>
          <a:bodyPr/>
          <a:lstStyle/>
          <a:p>
            <a:r>
              <a:rPr lang="en-US" dirty="0"/>
              <a:t>Control measures</a:t>
            </a:r>
          </a:p>
        </p:txBody>
      </p:sp>
      <p:sp>
        <p:nvSpPr>
          <p:cNvPr id="3" name="Content Placeholder 2">
            <a:extLst>
              <a:ext uri="{FF2B5EF4-FFF2-40B4-BE49-F238E27FC236}">
                <a16:creationId xmlns:a16="http://schemas.microsoft.com/office/drawing/2014/main" id="{DC11E164-D598-4C3B-8244-DAB60C041F99}"/>
              </a:ext>
            </a:extLst>
          </p:cNvPr>
          <p:cNvSpPr>
            <a:spLocks noGrp="1"/>
          </p:cNvSpPr>
          <p:nvPr>
            <p:ph idx="1"/>
          </p:nvPr>
        </p:nvSpPr>
        <p:spPr>
          <a:xfrm>
            <a:off x="743836" y="1547446"/>
            <a:ext cx="8596668" cy="4493846"/>
          </a:xfrm>
        </p:spPr>
        <p:txBody>
          <a:bodyPr>
            <a:normAutofit/>
          </a:bodyPr>
          <a:lstStyle/>
          <a:p>
            <a:pPr marL="0" indent="0">
              <a:buClr>
                <a:srgbClr val="0070C0"/>
              </a:buClr>
              <a:buNone/>
            </a:pPr>
            <a:r>
              <a:rPr lang="en-US" sz="2400" i="1" dirty="0" smtClean="0">
                <a:solidFill>
                  <a:schemeClr val="tx1"/>
                </a:solidFill>
              </a:rPr>
              <a:t>General control measures for food handlers:</a:t>
            </a:r>
            <a:endParaRPr lang="en-US" sz="2400" i="1" dirty="0">
              <a:solidFill>
                <a:schemeClr val="tx1"/>
              </a:solidFill>
            </a:endParaRPr>
          </a:p>
          <a:p>
            <a:pPr lvl="1">
              <a:buClr>
                <a:srgbClr val="0070C0"/>
              </a:buClr>
              <a:buFont typeface="Wingdings 3" panose="05040102010807070707" pitchFamily="18" charset="2"/>
              <a:buChar char=""/>
            </a:pPr>
            <a:r>
              <a:rPr lang="en-US" sz="2000" i="1" dirty="0"/>
              <a:t>Education on food safety/preparation</a:t>
            </a:r>
          </a:p>
          <a:p>
            <a:pPr lvl="1">
              <a:buClr>
                <a:srgbClr val="0070C0"/>
              </a:buClr>
              <a:buFont typeface="Wingdings 3" panose="05040102010807070707" pitchFamily="18" charset="2"/>
              <a:buChar char=""/>
            </a:pPr>
            <a:r>
              <a:rPr lang="en-US" sz="2000" i="1" dirty="0"/>
              <a:t>Reassign workers to alternate duties to maintain work hours</a:t>
            </a:r>
          </a:p>
          <a:p>
            <a:pPr marL="0" indent="0">
              <a:buClr>
                <a:srgbClr val="0070C0"/>
              </a:buClr>
              <a:buNone/>
            </a:pPr>
            <a:r>
              <a:rPr lang="en-US" sz="2400" i="1" dirty="0" smtClean="0"/>
              <a:t>Exclusion</a:t>
            </a:r>
            <a:endParaRPr lang="en-US" sz="2400" i="1" dirty="0"/>
          </a:p>
          <a:p>
            <a:pPr lvl="1">
              <a:buClr>
                <a:srgbClr val="0070C0"/>
              </a:buClr>
              <a:buFont typeface="Wingdings 3" panose="05040102010807070707" pitchFamily="18" charset="2"/>
              <a:buChar char=""/>
            </a:pPr>
            <a:r>
              <a:rPr lang="en-US" sz="2000" i="1" dirty="0" smtClean="0"/>
              <a:t>Typically </a:t>
            </a:r>
            <a:r>
              <a:rPr lang="en-US" sz="2000" i="1" dirty="0"/>
              <a:t>in a setting where </a:t>
            </a:r>
            <a:r>
              <a:rPr lang="en-US" sz="2000" i="1" dirty="0" smtClean="0"/>
              <a:t>other individuals </a:t>
            </a:r>
            <a:r>
              <a:rPr lang="en-US" sz="2000" i="1" dirty="0"/>
              <a:t>would not be safe from acquiring disease</a:t>
            </a:r>
          </a:p>
          <a:p>
            <a:pPr lvl="1">
              <a:buClr>
                <a:srgbClr val="0070C0"/>
              </a:buClr>
              <a:buFont typeface="Wingdings 3" panose="05040102010807070707" pitchFamily="18" charset="2"/>
              <a:buChar char=""/>
            </a:pPr>
            <a:r>
              <a:rPr lang="en-US" sz="2000" i="1" dirty="0"/>
              <a:t>Consult with CDEpi prior to exclusion </a:t>
            </a:r>
            <a:r>
              <a:rPr lang="en-US" sz="2000" i="1" dirty="0" smtClean="0"/>
              <a:t>decisions</a:t>
            </a:r>
          </a:p>
          <a:p>
            <a:pPr marL="0" indent="0">
              <a:buClr>
                <a:srgbClr val="0070C0"/>
              </a:buClr>
              <a:buNone/>
            </a:pPr>
            <a:r>
              <a:rPr lang="en-US" sz="2400" i="1" dirty="0" smtClean="0"/>
              <a:t>Education</a:t>
            </a:r>
          </a:p>
          <a:p>
            <a:pPr lvl="1">
              <a:buClr>
                <a:srgbClr val="0070C0"/>
              </a:buClr>
            </a:pPr>
            <a:r>
              <a:rPr lang="en-US" sz="2200" i="1" dirty="0" smtClean="0"/>
              <a:t>Handwashing</a:t>
            </a:r>
          </a:p>
          <a:p>
            <a:pPr lvl="1">
              <a:buClr>
                <a:srgbClr val="0070C0"/>
              </a:buClr>
            </a:pPr>
            <a:r>
              <a:rPr lang="en-US" sz="2200" i="1" dirty="0" smtClean="0"/>
              <a:t>When to stay home</a:t>
            </a:r>
            <a:endParaRPr lang="en-US" sz="1800" i="1" dirty="0"/>
          </a:p>
        </p:txBody>
      </p:sp>
    </p:spTree>
    <p:extLst>
      <p:ext uri="{BB962C8B-B14F-4D97-AF65-F5344CB8AC3E}">
        <p14:creationId xmlns:p14="http://schemas.microsoft.com/office/powerpoint/2010/main" val="351866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Food Handlers</a:t>
            </a:r>
            <a:endParaRPr lang="en-US" dirty="0"/>
          </a:p>
        </p:txBody>
      </p:sp>
      <p:sp>
        <p:nvSpPr>
          <p:cNvPr id="3" name="Content Placeholder 2"/>
          <p:cNvSpPr>
            <a:spLocks noGrp="1"/>
          </p:cNvSpPr>
          <p:nvPr>
            <p:ph idx="1"/>
          </p:nvPr>
        </p:nvSpPr>
        <p:spPr>
          <a:xfrm>
            <a:off x="677334" y="1504605"/>
            <a:ext cx="8596668" cy="4536758"/>
          </a:xfrm>
        </p:spPr>
        <p:txBody>
          <a:bodyPr>
            <a:normAutofit fontScale="85000" lnSpcReduction="10000"/>
          </a:bodyPr>
          <a:lstStyle/>
          <a:p>
            <a:pPr>
              <a:buClr>
                <a:srgbClr val="0070C0"/>
              </a:buClr>
            </a:pPr>
            <a:r>
              <a:rPr lang="en-US" b="1" i="1" dirty="0" smtClean="0"/>
              <a:t>This food handler currently has symptoms of diarrheal illness, and cannot be allowed to handle food</a:t>
            </a:r>
          </a:p>
          <a:p>
            <a:pPr marL="0" indent="0">
              <a:buClr>
                <a:srgbClr val="0070C0"/>
              </a:buClr>
              <a:buNone/>
            </a:pPr>
            <a:r>
              <a:rPr lang="en-US" i="1" dirty="0" smtClean="0"/>
              <a:t>ARM 37.114.301    </a:t>
            </a:r>
            <a:r>
              <a:rPr lang="en-US" i="1" dirty="0"/>
              <a:t>SENSITIVE OCCUPATIONS AND </a:t>
            </a:r>
            <a:r>
              <a:rPr lang="en-US" i="1" dirty="0" smtClean="0"/>
              <a:t>SETTINGS</a:t>
            </a:r>
            <a:endParaRPr lang="en-US" i="1" dirty="0"/>
          </a:p>
          <a:p>
            <a:pPr marL="0" indent="0">
              <a:buClr>
                <a:srgbClr val="0070C0"/>
              </a:buClr>
              <a:buNone/>
            </a:pPr>
            <a:r>
              <a:rPr lang="en-US" i="1" dirty="0"/>
              <a:t>(1) A local health officer or the department may restrict a person employed or engaged in direct care of children, the elderly, or individuals who are otherwise at a high risk for disease from practicing an occupation or activity while infected by a reportable disease if, given the means of transmission of the disease in question, the nature of the person's work would tend to transmit the disease.</a:t>
            </a:r>
          </a:p>
          <a:p>
            <a:pPr marL="0" indent="0">
              <a:buClr>
                <a:srgbClr val="0070C0"/>
              </a:buClr>
              <a:buNone/>
            </a:pPr>
            <a:r>
              <a:rPr lang="en-US" i="1" dirty="0" smtClean="0"/>
              <a:t>(</a:t>
            </a:r>
            <a:r>
              <a:rPr lang="en-US" i="1" dirty="0"/>
              <a:t>2) </a:t>
            </a:r>
            <a:r>
              <a:rPr lang="en-US" i="1" dirty="0">
                <a:solidFill>
                  <a:srgbClr val="FF0000"/>
                </a:solidFill>
              </a:rPr>
              <a:t>No infectious person may engage in any occupation or activity involving the preparation, serving, or handling of food, including milk, to be consumed by others than their immediate family, until a local health officer determines them to be free of the infectious agent or unlikely to transmit the infectious agent due to the nature of their particular work.</a:t>
            </a:r>
          </a:p>
          <a:p>
            <a:pPr marL="0" indent="0">
              <a:buClr>
                <a:srgbClr val="0070C0"/>
              </a:buClr>
              <a:buNone/>
            </a:pPr>
            <a:r>
              <a:rPr lang="en-US" i="1" dirty="0" smtClean="0"/>
              <a:t>(</a:t>
            </a:r>
            <a:r>
              <a:rPr lang="en-US" i="1" dirty="0"/>
              <a:t>3) </a:t>
            </a:r>
            <a:r>
              <a:rPr lang="en-US" i="1" dirty="0">
                <a:solidFill>
                  <a:srgbClr val="FF0000"/>
                </a:solidFill>
              </a:rPr>
              <a:t>Persons involved in food preparation, serving, or handling of food may be subject to additional restrictions as specified in: "Food Code, 2013, Recommendations of the United States Public Health Service, Food and Drug Administration" published by National Technical Information Service, Publication PB2013-110462, ISBN 978-1-935239-02-4, November 3, 2013.</a:t>
            </a:r>
          </a:p>
          <a:p>
            <a:pPr marL="0" indent="0">
              <a:buClr>
                <a:srgbClr val="0070C0"/>
              </a:buClr>
              <a:buNone/>
            </a:pPr>
            <a:r>
              <a:rPr lang="en-US" i="1" dirty="0" smtClean="0"/>
              <a:t>(</a:t>
            </a:r>
            <a:r>
              <a:rPr lang="en-US" i="1" dirty="0"/>
              <a:t>4) Persons attending or residing in congregate settings may be subject to additional restrictions and exclusions to prevent further transmission as determined by the local health authority.</a:t>
            </a:r>
          </a:p>
          <a:p>
            <a:pPr>
              <a:buClr>
                <a:srgbClr val="0070C0"/>
              </a:buClr>
            </a:pPr>
            <a:endParaRPr lang="en-US" i="1" dirty="0" smtClean="0"/>
          </a:p>
        </p:txBody>
      </p:sp>
    </p:spTree>
    <p:extLst>
      <p:ext uri="{BB962C8B-B14F-4D97-AF65-F5344CB8AC3E}">
        <p14:creationId xmlns:p14="http://schemas.microsoft.com/office/powerpoint/2010/main" val="1496814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Food Handlers</a:t>
            </a:r>
            <a:endParaRPr lang="en-US" dirty="0"/>
          </a:p>
        </p:txBody>
      </p:sp>
      <p:sp>
        <p:nvSpPr>
          <p:cNvPr id="3" name="Content Placeholder 2"/>
          <p:cNvSpPr>
            <a:spLocks noGrp="1"/>
          </p:cNvSpPr>
          <p:nvPr>
            <p:ph idx="1"/>
          </p:nvPr>
        </p:nvSpPr>
        <p:spPr>
          <a:xfrm>
            <a:off x="677334" y="1504605"/>
            <a:ext cx="8596668" cy="4536758"/>
          </a:xfrm>
        </p:spPr>
        <p:txBody>
          <a:bodyPr>
            <a:normAutofit/>
          </a:bodyPr>
          <a:lstStyle/>
          <a:p>
            <a:pPr>
              <a:buClr>
                <a:srgbClr val="0070C0"/>
              </a:buClr>
            </a:pPr>
            <a:r>
              <a:rPr lang="en-US" i="1" dirty="0" smtClean="0"/>
              <a:t>Control measures for salmonella are outlined in the CCDM and in FDA </a:t>
            </a:r>
          </a:p>
          <a:p>
            <a:pPr marL="0" indent="0">
              <a:buClr>
                <a:srgbClr val="0070C0"/>
              </a:buClr>
              <a:buNone/>
            </a:pPr>
            <a:r>
              <a:rPr lang="en-US" i="1" dirty="0"/>
              <a:t>37.114.501    MINIMAL CONTROL MEASURES</a:t>
            </a:r>
          </a:p>
          <a:p>
            <a:pPr marL="0" indent="0">
              <a:buClr>
                <a:srgbClr val="0070C0"/>
              </a:buClr>
              <a:buNone/>
            </a:pPr>
            <a:r>
              <a:rPr lang="en-US" i="1" dirty="0" smtClean="0"/>
              <a:t>(</a:t>
            </a:r>
            <a:r>
              <a:rPr lang="en-US" i="1" dirty="0"/>
              <a:t>1) The department, except as otherwise provided in this subchapter, adopts and incorporates by reference the control measures in the </a:t>
            </a:r>
            <a:r>
              <a:rPr lang="en-US" i="1" dirty="0">
                <a:solidFill>
                  <a:srgbClr val="FF0000"/>
                </a:solidFill>
              </a:rPr>
              <a:t>"Control of Communicable Diseases Manual, </a:t>
            </a:r>
            <a:r>
              <a:rPr lang="en-US" i="1" dirty="0"/>
              <a:t>An Official Report of the American Public Health Association" (20th edition, 2015). </a:t>
            </a:r>
            <a:r>
              <a:rPr lang="en-US" i="1" dirty="0">
                <a:solidFill>
                  <a:srgbClr val="FF0000"/>
                </a:solidFill>
              </a:rPr>
              <a:t>Unless a particular control measure specifies who is responsible, the local health officer or the authorized representative of a local health officer must:</a:t>
            </a:r>
          </a:p>
          <a:p>
            <a:pPr marL="0" indent="0">
              <a:buClr>
                <a:srgbClr val="0070C0"/>
              </a:buClr>
              <a:buNone/>
            </a:pPr>
            <a:r>
              <a:rPr lang="en-US" i="1" dirty="0" smtClean="0">
                <a:solidFill>
                  <a:srgbClr val="FF0000"/>
                </a:solidFill>
              </a:rPr>
              <a:t>(</a:t>
            </a:r>
            <a:r>
              <a:rPr lang="en-US" i="1" dirty="0">
                <a:solidFill>
                  <a:srgbClr val="FF0000"/>
                </a:solidFill>
              </a:rPr>
              <a:t>a) employ the minimum control measures; or</a:t>
            </a:r>
          </a:p>
          <a:p>
            <a:pPr marL="0" indent="0">
              <a:buClr>
                <a:srgbClr val="0070C0"/>
              </a:buClr>
              <a:buNone/>
            </a:pPr>
            <a:r>
              <a:rPr lang="en-US" i="1" dirty="0" smtClean="0">
                <a:solidFill>
                  <a:srgbClr val="FF0000"/>
                </a:solidFill>
              </a:rPr>
              <a:t>(</a:t>
            </a:r>
            <a:r>
              <a:rPr lang="en-US" i="1" dirty="0">
                <a:solidFill>
                  <a:srgbClr val="FF0000"/>
                </a:solidFill>
              </a:rPr>
              <a:t>b) ensure that minimal control measures are employed by a health care provider or other person caring for a person with a reportable disease.</a:t>
            </a:r>
          </a:p>
          <a:p>
            <a:pPr>
              <a:buClr>
                <a:srgbClr val="0070C0"/>
              </a:buClr>
            </a:pPr>
            <a:r>
              <a:rPr lang="en-US" i="1" dirty="0" smtClean="0"/>
              <a:t>In this situation, requesting assessment of the food handler for Salmonella infection is indicated.</a:t>
            </a:r>
          </a:p>
        </p:txBody>
      </p:sp>
    </p:spTree>
    <p:extLst>
      <p:ext uri="{BB962C8B-B14F-4D97-AF65-F5344CB8AC3E}">
        <p14:creationId xmlns:p14="http://schemas.microsoft.com/office/powerpoint/2010/main" val="514934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B719-E689-4E6F-A027-D170FC1A3D06}"/>
              </a:ext>
            </a:extLst>
          </p:cNvPr>
          <p:cNvSpPr>
            <a:spLocks noGrp="1"/>
          </p:cNvSpPr>
          <p:nvPr>
            <p:ph type="title"/>
          </p:nvPr>
        </p:nvSpPr>
        <p:spPr/>
        <p:txBody>
          <a:bodyPr/>
          <a:lstStyle/>
          <a:p>
            <a:r>
              <a:rPr lang="en-US" dirty="0"/>
              <a:t>New </a:t>
            </a:r>
            <a:r>
              <a:rPr lang="en-US" dirty="0" smtClean="0"/>
              <a:t>Information</a:t>
            </a:r>
            <a:endParaRPr lang="en-US" dirty="0"/>
          </a:p>
        </p:txBody>
      </p:sp>
      <p:sp>
        <p:nvSpPr>
          <p:cNvPr id="3" name="Content Placeholder 2">
            <a:extLst>
              <a:ext uri="{FF2B5EF4-FFF2-40B4-BE49-F238E27FC236}">
                <a16:creationId xmlns:a16="http://schemas.microsoft.com/office/drawing/2014/main" id="{089F841D-3E9C-4C73-A183-1F57555240E5}"/>
              </a:ext>
            </a:extLst>
          </p:cNvPr>
          <p:cNvSpPr>
            <a:spLocks noGrp="1"/>
          </p:cNvSpPr>
          <p:nvPr>
            <p:ph idx="1"/>
          </p:nvPr>
        </p:nvSpPr>
        <p:spPr>
          <a:xfrm>
            <a:off x="677334" y="1719385"/>
            <a:ext cx="8596668" cy="4321977"/>
          </a:xfrm>
        </p:spPr>
        <p:txBody>
          <a:bodyPr>
            <a:normAutofit fontScale="92500" lnSpcReduction="10000"/>
          </a:bodyPr>
          <a:lstStyle/>
          <a:p>
            <a:pPr marL="0" indent="0">
              <a:buNone/>
            </a:pPr>
            <a:r>
              <a:rPr lang="en-US" sz="2000" dirty="0"/>
              <a:t>Of the 6 original cases identified through outbreak investigation: </a:t>
            </a:r>
          </a:p>
          <a:p>
            <a:pPr>
              <a:buFont typeface="Wingdings 3" panose="05040102010807070707" pitchFamily="18" charset="2"/>
              <a:buChar char=""/>
            </a:pPr>
            <a:r>
              <a:rPr lang="en-US" sz="2000" dirty="0"/>
              <a:t>The daycare attendee remained at home until 2 negative stools were confirmed by pediatrician</a:t>
            </a:r>
          </a:p>
          <a:p>
            <a:pPr>
              <a:buFont typeface="Wingdings 3" panose="05040102010807070707" pitchFamily="18" charset="2"/>
              <a:buChar char=""/>
            </a:pPr>
            <a:r>
              <a:rPr lang="en-US" sz="2000" dirty="0"/>
              <a:t>One patient worked in a nursing home, so they were given an alternate work assignment that did not involve patient care until 2 negative stools were confirmed</a:t>
            </a:r>
          </a:p>
          <a:p>
            <a:pPr>
              <a:buFont typeface="Wingdings 3" panose="05040102010807070707" pitchFamily="18" charset="2"/>
              <a:buChar char=""/>
            </a:pPr>
            <a:r>
              <a:rPr lang="en-US" sz="2000" dirty="0" smtClean="0"/>
              <a:t>Public health </a:t>
            </a:r>
            <a:r>
              <a:rPr lang="en-US" sz="2000" dirty="0" smtClean="0"/>
              <a:t>restricted </a:t>
            </a:r>
            <a:r>
              <a:rPr lang="en-US" sz="2000" dirty="0" smtClean="0"/>
              <a:t>the </a:t>
            </a:r>
            <a:r>
              <a:rPr lang="en-US" sz="2000" dirty="0" smtClean="0"/>
              <a:t>staff member at the restaurant </a:t>
            </a:r>
            <a:r>
              <a:rPr lang="en-US" sz="2000" dirty="0" smtClean="0"/>
              <a:t>from </a:t>
            </a:r>
            <a:r>
              <a:rPr lang="en-US" sz="2000" dirty="0" smtClean="0"/>
              <a:t>handling food while having diarrhea, and to submit a stool specimen for </a:t>
            </a:r>
            <a:r>
              <a:rPr lang="en-US" sz="2000" i="1" dirty="0" smtClean="0"/>
              <a:t>Salmonella</a:t>
            </a:r>
            <a:r>
              <a:rPr lang="en-US" sz="2000" dirty="0" smtClean="0"/>
              <a:t> testing.</a:t>
            </a:r>
          </a:p>
          <a:p>
            <a:pPr lvl="1">
              <a:buFont typeface="Wingdings 3" panose="05040102010807070707" pitchFamily="18" charset="2"/>
              <a:buChar char=""/>
            </a:pPr>
            <a:r>
              <a:rPr lang="en-US" sz="1800" dirty="0" smtClean="0"/>
              <a:t>The specimen was confirmed to have </a:t>
            </a:r>
            <a:r>
              <a:rPr lang="en-US" sz="1800" i="1" dirty="0" smtClean="0"/>
              <a:t>Salmonella</a:t>
            </a:r>
            <a:r>
              <a:rPr lang="en-US" sz="1800" dirty="0" smtClean="0"/>
              <a:t> species present bringing the total case count to 7.</a:t>
            </a:r>
            <a:endParaRPr lang="en-US" sz="1400" dirty="0"/>
          </a:p>
          <a:p>
            <a:pPr lvl="1">
              <a:buFont typeface="Wingdings 3" panose="05040102010807070707" pitchFamily="18" charset="2"/>
              <a:buChar char=""/>
            </a:pPr>
            <a:r>
              <a:rPr lang="en-US" sz="1800" dirty="0" smtClean="0"/>
              <a:t>These cases are not typhoid fever, but another </a:t>
            </a:r>
            <a:r>
              <a:rPr lang="en-US" sz="1800" i="1" dirty="0" smtClean="0"/>
              <a:t>Salmonella</a:t>
            </a:r>
            <a:r>
              <a:rPr lang="en-US" sz="1800" dirty="0" smtClean="0"/>
              <a:t> species.</a:t>
            </a:r>
            <a:endParaRPr lang="en-US" sz="2000" dirty="0"/>
          </a:p>
          <a:p>
            <a:pPr>
              <a:buClr>
                <a:srgbClr val="C00000"/>
              </a:buClr>
              <a:buFont typeface="Wingdings 3" panose="05040102010807070707" pitchFamily="18" charset="2"/>
              <a:buChar char=""/>
            </a:pPr>
            <a:r>
              <a:rPr lang="en-US" sz="2000" dirty="0">
                <a:solidFill>
                  <a:srgbClr val="FF0000"/>
                </a:solidFill>
              </a:rPr>
              <a:t>What are your next steps?</a:t>
            </a:r>
          </a:p>
        </p:txBody>
      </p:sp>
      <p:pic>
        <p:nvPicPr>
          <p:cNvPr id="5" name="Picture 4">
            <a:extLst>
              <a:ext uri="{FF2B5EF4-FFF2-40B4-BE49-F238E27FC236}">
                <a16:creationId xmlns:a16="http://schemas.microsoft.com/office/drawing/2014/main" id="{226D3FA3-A4D7-45D8-80C2-91054238F50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6603" y="395005"/>
            <a:ext cx="892384" cy="1134538"/>
          </a:xfrm>
          <a:prstGeom prst="rect">
            <a:avLst/>
          </a:prstGeom>
        </p:spPr>
      </p:pic>
    </p:spTree>
    <p:extLst>
      <p:ext uri="{BB962C8B-B14F-4D97-AF65-F5344CB8AC3E}">
        <p14:creationId xmlns:p14="http://schemas.microsoft.com/office/powerpoint/2010/main" val="369723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Exclusion</a:t>
            </a:r>
            <a:endParaRPr lang="en-US" dirty="0"/>
          </a:p>
        </p:txBody>
      </p:sp>
      <p:sp>
        <p:nvSpPr>
          <p:cNvPr id="3" name="Content Placeholder 2"/>
          <p:cNvSpPr>
            <a:spLocks noGrp="1"/>
          </p:cNvSpPr>
          <p:nvPr>
            <p:ph idx="1"/>
          </p:nvPr>
        </p:nvSpPr>
        <p:spPr>
          <a:xfrm>
            <a:off x="677334" y="1379913"/>
            <a:ext cx="8596668" cy="4661449"/>
          </a:xfrm>
        </p:spPr>
        <p:txBody>
          <a:bodyPr/>
          <a:lstStyle/>
          <a:p>
            <a:pPr>
              <a:buClr>
                <a:srgbClr val="0070C0"/>
              </a:buClr>
            </a:pPr>
            <a:r>
              <a:rPr lang="en-US" i="1" dirty="0" smtClean="0"/>
              <a:t>How you enact an exclusion for food workers depends on your local plans and resources.</a:t>
            </a:r>
          </a:p>
          <a:p>
            <a:pPr>
              <a:buClr>
                <a:srgbClr val="0070C0"/>
              </a:buClr>
            </a:pPr>
            <a:r>
              <a:rPr lang="en-US" i="1" dirty="0" smtClean="0"/>
              <a:t>Consider whether you would issue a written order for exclusion from a sensitive setting.</a:t>
            </a:r>
          </a:p>
          <a:p>
            <a:pPr lvl="1">
              <a:buClr>
                <a:srgbClr val="0070C0"/>
              </a:buClr>
            </a:pPr>
            <a:r>
              <a:rPr lang="en-US" i="1" dirty="0" smtClean="0"/>
              <a:t>You must maintain privacy of the case, so notifying the management of the licensed establishment should only be done with the patient’s permission.</a:t>
            </a:r>
          </a:p>
          <a:p>
            <a:pPr lvl="1">
              <a:buClr>
                <a:srgbClr val="0070C0"/>
              </a:buClr>
            </a:pPr>
            <a:r>
              <a:rPr lang="en-US" i="1" dirty="0" smtClean="0"/>
              <a:t>List in that exclusion order criteria for return to work, cite appropriate rules and laws</a:t>
            </a:r>
          </a:p>
          <a:p>
            <a:pPr lvl="1">
              <a:buClr>
                <a:srgbClr val="0070C0"/>
              </a:buClr>
            </a:pPr>
            <a:r>
              <a:rPr lang="en-US" i="1" dirty="0" smtClean="0"/>
              <a:t>The sick food handler may wish for you to speak to the employer regarding why exclusion from food handling will be necessary.</a:t>
            </a:r>
          </a:p>
          <a:p>
            <a:pPr lvl="1">
              <a:buClr>
                <a:srgbClr val="0070C0"/>
              </a:buClr>
            </a:pPr>
            <a:r>
              <a:rPr lang="en-US" i="1" dirty="0" smtClean="0"/>
              <a:t>Consider alternate work assignments, when possible.</a:t>
            </a:r>
          </a:p>
          <a:p>
            <a:pPr>
              <a:buClr>
                <a:srgbClr val="0070C0"/>
              </a:buClr>
            </a:pPr>
            <a:r>
              <a:rPr lang="en-US" i="1" dirty="0" smtClean="0"/>
              <a:t>Food handlers with salmonellosis must be excluded or restricted according to the CCDM, FDA Food Code, and the Administrative Rules of Montana.</a:t>
            </a:r>
            <a:endParaRPr lang="en-US" i="1" dirty="0"/>
          </a:p>
        </p:txBody>
      </p:sp>
    </p:spTree>
    <p:extLst>
      <p:ext uri="{BB962C8B-B14F-4D97-AF65-F5344CB8AC3E}">
        <p14:creationId xmlns:p14="http://schemas.microsoft.com/office/powerpoint/2010/main" val="651685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33" y="127461"/>
            <a:ext cx="8596668" cy="1320800"/>
          </a:xfrm>
        </p:spPr>
        <p:txBody>
          <a:bodyPr/>
          <a:lstStyle/>
          <a:p>
            <a:r>
              <a:rPr lang="en-US" dirty="0" smtClean="0"/>
              <a:t>FDA Food Code, 2013</a:t>
            </a:r>
            <a:endParaRPr lang="en-US" dirty="0"/>
          </a:p>
        </p:txBody>
      </p:sp>
      <p:pic>
        <p:nvPicPr>
          <p:cNvPr id="1027"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b="67145"/>
          <a:stretch/>
        </p:blipFill>
        <p:spPr bwMode="auto">
          <a:xfrm>
            <a:off x="1080942" y="716085"/>
            <a:ext cx="6791325" cy="23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t="66045"/>
          <a:stretch/>
        </p:blipFill>
        <p:spPr>
          <a:xfrm>
            <a:off x="1072267" y="3053809"/>
            <a:ext cx="6800000" cy="2418904"/>
          </a:xfrm>
          <a:prstGeom prst="rect">
            <a:avLst/>
          </a:prstGeom>
        </p:spPr>
      </p:pic>
      <p:sp>
        <p:nvSpPr>
          <p:cNvPr id="5" name="Content Placeholder 2"/>
          <p:cNvSpPr>
            <a:spLocks noGrp="1"/>
          </p:cNvSpPr>
          <p:nvPr>
            <p:ph idx="1"/>
          </p:nvPr>
        </p:nvSpPr>
        <p:spPr>
          <a:xfrm>
            <a:off x="677334" y="5653453"/>
            <a:ext cx="8596668" cy="1002324"/>
          </a:xfrm>
        </p:spPr>
        <p:txBody>
          <a:bodyPr>
            <a:normAutofit fontScale="70000" lnSpcReduction="20000"/>
          </a:bodyPr>
          <a:lstStyle/>
          <a:p>
            <a:pPr>
              <a:buClr>
                <a:srgbClr val="0070C0"/>
              </a:buClr>
              <a:buFont typeface="Wingdings 3" panose="05040102010807070707" pitchFamily="18" charset="2"/>
              <a:buChar char=""/>
            </a:pPr>
            <a:r>
              <a:rPr lang="en-US" sz="2400" i="1" dirty="0" smtClean="0"/>
              <a:t>Make certain to use culture when testing food employees diagnosed with salmonellosis.  PCR testing is rapid, but will also detect dead salmonella organisms for quite some time.  This can delay a return to work for the food handler.</a:t>
            </a:r>
            <a:endParaRPr lang="en-US" sz="2400" i="1" dirty="0"/>
          </a:p>
        </p:txBody>
      </p:sp>
    </p:spTree>
    <p:extLst>
      <p:ext uri="{BB962C8B-B14F-4D97-AF65-F5344CB8AC3E}">
        <p14:creationId xmlns:p14="http://schemas.microsoft.com/office/powerpoint/2010/main" val="3660514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a:t>Report any out of jurisdiction </a:t>
            </a:r>
            <a:r>
              <a:rPr lang="en-US" sz="2400" i="1" dirty="0" smtClean="0"/>
              <a:t>cases </a:t>
            </a:r>
            <a:r>
              <a:rPr lang="en-US" sz="2400" i="1" dirty="0"/>
              <a:t>to DPHHS – will forward to appropriate jurisdiction for follow up</a:t>
            </a:r>
          </a:p>
          <a:p>
            <a:pPr>
              <a:buClr>
                <a:srgbClr val="0070C0"/>
              </a:buClr>
              <a:buFont typeface="Wingdings 3" panose="05040102010807070707" pitchFamily="18" charset="2"/>
              <a:buChar char=""/>
            </a:pPr>
            <a:r>
              <a:rPr lang="en-US" sz="2400" i="1" dirty="0"/>
              <a:t>Enter suspect cases in MIDIS – edit and complete as additional information is received</a:t>
            </a:r>
          </a:p>
          <a:p>
            <a:pPr>
              <a:buClr>
                <a:srgbClr val="0070C0"/>
              </a:buClr>
              <a:buFont typeface="Wingdings 3" panose="05040102010807070707" pitchFamily="18" charset="2"/>
              <a:buChar char=""/>
            </a:pPr>
            <a:r>
              <a:rPr lang="en-US" sz="2400" i="1" dirty="0"/>
              <a:t>Complete outbreak reporting form and fax to CDEpi</a:t>
            </a:r>
          </a:p>
        </p:txBody>
      </p:sp>
    </p:spTree>
    <p:extLst>
      <p:ext uri="{BB962C8B-B14F-4D97-AF65-F5344CB8AC3E}">
        <p14:creationId xmlns:p14="http://schemas.microsoft.com/office/powerpoint/2010/main" val="372780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for new cases</a:t>
            </a:r>
          </a:p>
        </p:txBody>
      </p:sp>
      <p:sp>
        <p:nvSpPr>
          <p:cNvPr id="3" name="Content Placeholder 2"/>
          <p:cNvSpPr>
            <a:spLocks noGrp="1"/>
          </p:cNvSpPr>
          <p:nvPr>
            <p:ph idx="1"/>
          </p:nvPr>
        </p:nvSpPr>
        <p:spPr>
          <a:xfrm>
            <a:off x="677334" y="1596045"/>
            <a:ext cx="8596668" cy="2569555"/>
          </a:xfrm>
        </p:spPr>
        <p:txBody>
          <a:bodyPr>
            <a:normAutofit/>
          </a:bodyPr>
          <a:lstStyle/>
          <a:p>
            <a:pPr>
              <a:buClr>
                <a:srgbClr val="C00000"/>
              </a:buClr>
              <a:buFont typeface="Wingdings 3" panose="05040102010807070707" pitchFamily="18" charset="2"/>
              <a:buChar char=""/>
            </a:pPr>
            <a:r>
              <a:rPr lang="en-US" sz="2400" dirty="0">
                <a:solidFill>
                  <a:srgbClr val="C00000"/>
                </a:solidFill>
              </a:rPr>
              <a:t>How long do you watch for new cases?</a:t>
            </a:r>
          </a:p>
          <a:p>
            <a:pPr>
              <a:buClr>
                <a:srgbClr val="C00000"/>
              </a:buClr>
              <a:buFont typeface="Wingdings 3" panose="05040102010807070707" pitchFamily="18" charset="2"/>
              <a:buChar char=""/>
            </a:pPr>
            <a:r>
              <a:rPr lang="en-US" sz="2400" dirty="0">
                <a:solidFill>
                  <a:srgbClr val="C00000"/>
                </a:solidFill>
              </a:rPr>
              <a:t>Who are your key surveillance partners for active surveillance?</a:t>
            </a:r>
          </a:p>
          <a:p>
            <a:pPr>
              <a:buClr>
                <a:srgbClr val="C00000"/>
              </a:buClr>
              <a:buFont typeface="Wingdings 3" panose="05040102010807070707" pitchFamily="18" charset="2"/>
              <a:buChar char=""/>
            </a:pPr>
            <a:r>
              <a:rPr lang="en-US" sz="2400" dirty="0">
                <a:solidFill>
                  <a:srgbClr val="C00000"/>
                </a:solidFill>
              </a:rPr>
              <a:t> How many messages will you distribute?</a:t>
            </a:r>
          </a:p>
          <a:p>
            <a:pPr>
              <a:buClr>
                <a:srgbClr val="C00000"/>
              </a:buClr>
              <a:buFont typeface="Wingdings 3" panose="05040102010807070707" pitchFamily="18" charset="2"/>
              <a:buChar char=""/>
            </a:pPr>
            <a:endParaRPr lang="en-US" sz="2400" dirty="0"/>
          </a:p>
        </p:txBody>
      </p:sp>
    </p:spTree>
    <p:extLst>
      <p:ext uri="{BB962C8B-B14F-4D97-AF65-F5344CB8AC3E}">
        <p14:creationId xmlns:p14="http://schemas.microsoft.com/office/powerpoint/2010/main" val="2192277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for new cases</a:t>
            </a:r>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a:t>Incubation period range = 6-72 hours. Monitor for new cases for 2 incubation periods following the onset of the last identified case.</a:t>
            </a:r>
          </a:p>
          <a:p>
            <a:pPr>
              <a:buClr>
                <a:srgbClr val="0070C0"/>
              </a:buClr>
              <a:buFont typeface="Wingdings 3" panose="05040102010807070707" pitchFamily="18" charset="2"/>
              <a:buChar char=""/>
            </a:pPr>
            <a:r>
              <a:rPr lang="en-US" sz="2400" i="1" dirty="0" err="1"/>
              <a:t>KSP</a:t>
            </a:r>
            <a:r>
              <a:rPr lang="en-US" sz="2400" i="1" dirty="0"/>
              <a:t> include:</a:t>
            </a:r>
          </a:p>
          <a:p>
            <a:pPr lvl="1">
              <a:buClr>
                <a:srgbClr val="0070C0"/>
              </a:buClr>
              <a:buFont typeface="Wingdings 3" panose="05040102010807070707" pitchFamily="18" charset="2"/>
              <a:buChar char=""/>
            </a:pPr>
            <a:r>
              <a:rPr lang="en-US" sz="2200" i="1" dirty="0"/>
              <a:t>Local providers</a:t>
            </a:r>
          </a:p>
          <a:p>
            <a:pPr lvl="1">
              <a:buClr>
                <a:srgbClr val="0070C0"/>
              </a:buClr>
              <a:buFont typeface="Wingdings 3" panose="05040102010807070707" pitchFamily="18" charset="2"/>
              <a:buChar char=""/>
            </a:pPr>
            <a:r>
              <a:rPr lang="en-US" sz="2200" i="1" dirty="0"/>
              <a:t>Local laboratories</a:t>
            </a:r>
          </a:p>
          <a:p>
            <a:pPr>
              <a:buClr>
                <a:srgbClr val="0070C0"/>
              </a:buClr>
              <a:buFont typeface="Wingdings 3" panose="05040102010807070707" pitchFamily="18" charset="2"/>
              <a:buChar char=""/>
            </a:pPr>
            <a:r>
              <a:rPr lang="en-US" sz="2200" i="1" dirty="0"/>
              <a:t>Continue messaging for as long as you are actively looking for cases.</a:t>
            </a:r>
          </a:p>
          <a:p>
            <a:pPr lvl="1">
              <a:buClr>
                <a:srgbClr val="0070C0"/>
              </a:buClr>
              <a:buFont typeface="Wingdings 3" panose="05040102010807070707" pitchFamily="18" charset="2"/>
              <a:buChar char=""/>
            </a:pPr>
            <a:endParaRPr lang="en-US" sz="2200" dirty="0"/>
          </a:p>
        </p:txBody>
      </p:sp>
    </p:spTree>
    <p:extLst>
      <p:ext uri="{BB962C8B-B14F-4D97-AF65-F5344CB8AC3E}">
        <p14:creationId xmlns:p14="http://schemas.microsoft.com/office/powerpoint/2010/main" val="991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990"/>
            <a:ext cx="6934201" cy="965477"/>
          </a:xfrm>
        </p:spPr>
        <p:txBody>
          <a:bodyPr/>
          <a:lstStyle/>
          <a:p>
            <a:r>
              <a:rPr lang="en-US" dirty="0"/>
              <a:t>Objectives</a:t>
            </a:r>
          </a:p>
        </p:txBody>
      </p:sp>
      <p:sp>
        <p:nvSpPr>
          <p:cNvPr id="3" name="Content Placeholder 2"/>
          <p:cNvSpPr>
            <a:spLocks noGrp="1"/>
          </p:cNvSpPr>
          <p:nvPr>
            <p:ph idx="1"/>
          </p:nvPr>
        </p:nvSpPr>
        <p:spPr>
          <a:xfrm>
            <a:off x="838201" y="1255223"/>
            <a:ext cx="8455428" cy="5178828"/>
          </a:xfrm>
        </p:spPr>
        <p:txBody>
          <a:bodyPr>
            <a:normAutofit fontScale="92500" lnSpcReduction="10000"/>
          </a:bodyPr>
          <a:lstStyle/>
          <a:p>
            <a:pPr>
              <a:buFont typeface="+mj-lt"/>
              <a:buAutoNum type="arabicPeriod"/>
            </a:pPr>
            <a:r>
              <a:rPr lang="en-US" dirty="0"/>
              <a:t>Exercise activation of the local health jurisdiction public health emergency response plans:</a:t>
            </a:r>
          </a:p>
          <a:p>
            <a:pPr marL="1143000" lvl="1" indent="-457200">
              <a:buFont typeface="+mj-lt"/>
              <a:buAutoNum type="alphaLcParenR"/>
            </a:pPr>
            <a:r>
              <a:rPr lang="en-US" sz="1800" dirty="0" smtClean="0"/>
              <a:t>Activation </a:t>
            </a:r>
            <a:r>
              <a:rPr lang="en-US" sz="1800" dirty="0"/>
              <a:t>of emergency response operations</a:t>
            </a:r>
          </a:p>
          <a:p>
            <a:pPr marL="1143000" lvl="1" indent="-457200">
              <a:buFont typeface="+mj-lt"/>
              <a:buAutoNum type="alphaLcParenR"/>
            </a:pPr>
            <a:r>
              <a:rPr lang="en-US" sz="1800" dirty="0"/>
              <a:t>Case confirmation</a:t>
            </a:r>
          </a:p>
          <a:p>
            <a:pPr marL="1143000" lvl="1" indent="-457200">
              <a:buFont typeface="+mj-lt"/>
              <a:buAutoNum type="alphaLcParenR"/>
            </a:pPr>
            <a:r>
              <a:rPr lang="en-US" sz="1800" dirty="0"/>
              <a:t>Laboratory testing considerations with emergency specimen transport</a:t>
            </a:r>
          </a:p>
          <a:p>
            <a:pPr marL="1143000" lvl="1" indent="-457200">
              <a:buFont typeface="+mj-lt"/>
              <a:buAutoNum type="alphaLcParenR"/>
            </a:pPr>
            <a:r>
              <a:rPr lang="en-US" sz="1800" dirty="0"/>
              <a:t>Mandatory exclusion of susceptible populations or enforcement of public health law</a:t>
            </a:r>
          </a:p>
          <a:p>
            <a:pPr marL="1143000" lvl="1" indent="-457200">
              <a:buFont typeface="+mj-lt"/>
              <a:buAutoNum type="alphaLcParenR"/>
            </a:pPr>
            <a:r>
              <a:rPr lang="en-US" sz="1800" dirty="0"/>
              <a:t>Public health management of contacts</a:t>
            </a:r>
          </a:p>
          <a:p>
            <a:pPr marL="1143000" lvl="1" indent="-457200">
              <a:buFont typeface="+mj-lt"/>
              <a:buAutoNum type="alphaLcParenR"/>
            </a:pPr>
            <a:r>
              <a:rPr lang="en-US" sz="1800" dirty="0"/>
              <a:t>Communication with public and response partners</a:t>
            </a:r>
          </a:p>
          <a:p>
            <a:pPr lvl="1" indent="0">
              <a:buNone/>
            </a:pPr>
            <a:endParaRPr lang="en-US" sz="1800" dirty="0"/>
          </a:p>
          <a:p>
            <a:pPr marL="342900" indent="-342900">
              <a:buFont typeface="+mj-lt"/>
              <a:buAutoNum type="arabicPeriod"/>
            </a:pPr>
            <a:r>
              <a:rPr lang="en-US" dirty="0"/>
              <a:t>Engage local public health partners in an exercise to clarify roles in response.</a:t>
            </a:r>
          </a:p>
          <a:p>
            <a:pPr marL="342900" indent="-342900">
              <a:buFont typeface="+mj-lt"/>
              <a:buAutoNum type="arabicPeriod"/>
            </a:pPr>
            <a:r>
              <a:rPr lang="en-US" dirty="0"/>
              <a:t>Identify gaps and strengths in emergency preparedness plans:</a:t>
            </a:r>
          </a:p>
          <a:p>
            <a:pPr marL="1143000" lvl="1" indent="-457200">
              <a:buFont typeface="+mj-lt"/>
              <a:buAutoNum type="alphaLcParenR"/>
            </a:pPr>
            <a:r>
              <a:rPr lang="en-US" sz="1800" dirty="0"/>
              <a:t>Public health</a:t>
            </a:r>
          </a:p>
          <a:p>
            <a:pPr marL="1143000" lvl="1" indent="-457200">
              <a:buFont typeface="+mj-lt"/>
              <a:buAutoNum type="alphaLcParenR"/>
            </a:pPr>
            <a:r>
              <a:rPr lang="en-US" sz="1800" dirty="0"/>
              <a:t>Coordinating response plans with partners (hospital preparedness, DES, etc.)</a:t>
            </a:r>
          </a:p>
          <a:p>
            <a:pPr marL="342900" indent="-342900">
              <a:buFont typeface="+mj-lt"/>
              <a:buAutoNum type="arabicPeriod"/>
            </a:pPr>
            <a:endParaRPr lang="en-US" dirty="0"/>
          </a:p>
        </p:txBody>
      </p:sp>
    </p:spTree>
    <p:extLst>
      <p:ext uri="{BB962C8B-B14F-4D97-AF65-F5344CB8AC3E}">
        <p14:creationId xmlns:p14="http://schemas.microsoft.com/office/powerpoint/2010/main" val="231666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B719-E689-4E6F-A027-D170FC1A3D06}"/>
              </a:ext>
            </a:extLst>
          </p:cNvPr>
          <p:cNvSpPr>
            <a:spLocks noGrp="1"/>
          </p:cNvSpPr>
          <p:nvPr>
            <p:ph type="title"/>
          </p:nvPr>
        </p:nvSpPr>
        <p:spPr/>
        <p:txBody>
          <a:bodyPr/>
          <a:lstStyle/>
          <a:p>
            <a:r>
              <a:rPr lang="en-US" dirty="0"/>
              <a:t>New </a:t>
            </a:r>
            <a:r>
              <a:rPr lang="en-US" dirty="0" smtClean="0"/>
              <a:t>Information</a:t>
            </a:r>
            <a:endParaRPr lang="en-US" dirty="0"/>
          </a:p>
        </p:txBody>
      </p:sp>
      <p:sp>
        <p:nvSpPr>
          <p:cNvPr id="3" name="Content Placeholder 2">
            <a:extLst>
              <a:ext uri="{FF2B5EF4-FFF2-40B4-BE49-F238E27FC236}">
                <a16:creationId xmlns:a16="http://schemas.microsoft.com/office/drawing/2014/main" id="{089F841D-3E9C-4C73-A183-1F57555240E5}"/>
              </a:ext>
            </a:extLst>
          </p:cNvPr>
          <p:cNvSpPr>
            <a:spLocks noGrp="1"/>
          </p:cNvSpPr>
          <p:nvPr>
            <p:ph idx="1"/>
          </p:nvPr>
        </p:nvSpPr>
        <p:spPr>
          <a:xfrm>
            <a:off x="677334" y="1719385"/>
            <a:ext cx="8596668" cy="4321977"/>
          </a:xfrm>
        </p:spPr>
        <p:txBody>
          <a:bodyPr>
            <a:normAutofit/>
          </a:bodyPr>
          <a:lstStyle/>
          <a:p>
            <a:pPr marL="0" indent="0">
              <a:buNone/>
            </a:pPr>
            <a:r>
              <a:rPr lang="en-US" sz="2000" dirty="0" smtClean="0"/>
              <a:t>Your sanitarian was performing routine follow up at the licensed establishment, and witnessed the sick food handler at work setting out the salad bar.  Public health has not received stool samples collected from the food handler at this time.  It has only been 3 days since the food handler’s diarrhea resolved.</a:t>
            </a:r>
            <a:endParaRPr lang="en-US" sz="2000" dirty="0"/>
          </a:p>
          <a:p>
            <a:pPr marL="0" indent="0">
              <a:buNone/>
            </a:pPr>
            <a:endParaRPr lang="en-US" sz="2000" dirty="0"/>
          </a:p>
          <a:p>
            <a:pPr>
              <a:buClr>
                <a:srgbClr val="C00000"/>
              </a:buClr>
              <a:buFont typeface="Wingdings 3" panose="05040102010807070707" pitchFamily="18" charset="2"/>
              <a:buChar char=""/>
            </a:pPr>
            <a:r>
              <a:rPr lang="en-US" sz="2000" dirty="0" smtClean="0">
                <a:solidFill>
                  <a:srgbClr val="FF0000"/>
                </a:solidFill>
              </a:rPr>
              <a:t>What </a:t>
            </a:r>
            <a:r>
              <a:rPr lang="en-US" sz="2000" dirty="0">
                <a:solidFill>
                  <a:srgbClr val="FF0000"/>
                </a:solidFill>
              </a:rPr>
              <a:t>are your next steps?</a:t>
            </a:r>
          </a:p>
        </p:txBody>
      </p:sp>
      <p:pic>
        <p:nvPicPr>
          <p:cNvPr id="5" name="Picture 4">
            <a:extLst>
              <a:ext uri="{FF2B5EF4-FFF2-40B4-BE49-F238E27FC236}">
                <a16:creationId xmlns:a16="http://schemas.microsoft.com/office/drawing/2014/main" id="{226D3FA3-A4D7-45D8-80C2-91054238F50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6603" y="395005"/>
            <a:ext cx="892384" cy="1134538"/>
          </a:xfrm>
          <a:prstGeom prst="rect">
            <a:avLst/>
          </a:prstGeom>
        </p:spPr>
      </p:pic>
    </p:spTree>
    <p:extLst>
      <p:ext uri="{BB962C8B-B14F-4D97-AF65-F5344CB8AC3E}">
        <p14:creationId xmlns:p14="http://schemas.microsoft.com/office/powerpoint/2010/main" val="3011563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Exclusion</a:t>
            </a:r>
            <a:endParaRPr lang="en-US" dirty="0"/>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a:t>Identify the </a:t>
            </a:r>
            <a:r>
              <a:rPr lang="en-US" sz="2400" i="1" dirty="0" smtClean="0"/>
              <a:t>food handler’s </a:t>
            </a:r>
            <a:r>
              <a:rPr lang="en-US" sz="2400" i="1" dirty="0"/>
              <a:t>reasons for </a:t>
            </a:r>
            <a:r>
              <a:rPr lang="en-US" sz="2400" i="1" dirty="0" smtClean="0"/>
              <a:t>prematurely returning to work.</a:t>
            </a:r>
            <a:endParaRPr lang="en-US" sz="2400" i="1" dirty="0"/>
          </a:p>
          <a:p>
            <a:pPr>
              <a:buClr>
                <a:srgbClr val="0070C0"/>
              </a:buClr>
              <a:buFont typeface="Wingdings 3" panose="05040102010807070707" pitchFamily="18" charset="2"/>
              <a:buChar char=""/>
            </a:pPr>
            <a:r>
              <a:rPr lang="en-US" sz="2400" i="1" dirty="0"/>
              <a:t>Identify compliance issues with these barriers.  For example, is the motivation for returning financial, or is the motivation because they do not feel exclusion is </a:t>
            </a:r>
            <a:r>
              <a:rPr lang="en-US" sz="2400" i="1" dirty="0" smtClean="0"/>
              <a:t>important, or if the sampling process is problematic for the food handler.</a:t>
            </a:r>
            <a:endParaRPr lang="en-US" sz="2400" i="1" dirty="0"/>
          </a:p>
          <a:p>
            <a:pPr>
              <a:buClr>
                <a:srgbClr val="0070C0"/>
              </a:buClr>
              <a:buFont typeface="Wingdings 3" panose="05040102010807070707" pitchFamily="18" charset="2"/>
              <a:buChar char=""/>
            </a:pPr>
            <a:r>
              <a:rPr lang="en-US" sz="2400" i="1" dirty="0" smtClean="0"/>
              <a:t>Determine </a:t>
            </a:r>
            <a:r>
              <a:rPr lang="en-US" sz="2400" i="1" dirty="0"/>
              <a:t>if there is any way to overcome those </a:t>
            </a:r>
            <a:r>
              <a:rPr lang="en-US" sz="2400" i="1" dirty="0" smtClean="0"/>
              <a:t>barriers.</a:t>
            </a:r>
            <a:endParaRPr lang="en-US" sz="2400" i="1" dirty="0"/>
          </a:p>
          <a:p>
            <a:pPr>
              <a:buClr>
                <a:srgbClr val="0070C0"/>
              </a:buClr>
              <a:buFont typeface="Wingdings 3" panose="05040102010807070707" pitchFamily="18" charset="2"/>
              <a:buChar char=""/>
            </a:pPr>
            <a:r>
              <a:rPr lang="en-US" sz="2400" i="1" dirty="0" smtClean="0"/>
              <a:t>If your jurisdiction has not yet issued a written compliance order, now would be the time.</a:t>
            </a:r>
          </a:p>
          <a:p>
            <a:pPr marL="0" indent="0">
              <a:buClr>
                <a:srgbClr val="0070C0"/>
              </a:buClr>
              <a:buNone/>
            </a:pPr>
            <a:endParaRPr lang="en-US" sz="2400" i="1" dirty="0"/>
          </a:p>
          <a:p>
            <a:pPr lvl="1">
              <a:buClr>
                <a:srgbClr val="0070C0"/>
              </a:buClr>
              <a:buFont typeface="Wingdings 3" panose="05040102010807070707" pitchFamily="18" charset="2"/>
              <a:buChar char=""/>
            </a:pPr>
            <a:endParaRPr lang="en-US" sz="2200" dirty="0"/>
          </a:p>
        </p:txBody>
      </p:sp>
    </p:spTree>
    <p:extLst>
      <p:ext uri="{BB962C8B-B14F-4D97-AF65-F5344CB8AC3E}">
        <p14:creationId xmlns:p14="http://schemas.microsoft.com/office/powerpoint/2010/main" val="2394506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5467-B195-4A84-B8BA-264D45BCCFE6}"/>
              </a:ext>
            </a:extLst>
          </p:cNvPr>
          <p:cNvSpPr>
            <a:spLocks noGrp="1"/>
          </p:cNvSpPr>
          <p:nvPr>
            <p:ph type="title"/>
          </p:nvPr>
        </p:nvSpPr>
        <p:spPr/>
        <p:txBody>
          <a:bodyPr/>
          <a:lstStyle/>
          <a:p>
            <a:r>
              <a:rPr lang="en-US" dirty="0" smtClean="0"/>
              <a:t>Public Messaging</a:t>
            </a:r>
            <a:endParaRPr lang="en-US" dirty="0"/>
          </a:p>
        </p:txBody>
      </p:sp>
      <p:sp>
        <p:nvSpPr>
          <p:cNvPr id="3" name="Content Placeholder 2">
            <a:extLst>
              <a:ext uri="{FF2B5EF4-FFF2-40B4-BE49-F238E27FC236}">
                <a16:creationId xmlns:a16="http://schemas.microsoft.com/office/drawing/2014/main" id="{EA4B855C-CCD7-40C1-A6BF-8B5D5A25C657}"/>
              </a:ext>
            </a:extLst>
          </p:cNvPr>
          <p:cNvSpPr>
            <a:spLocks noGrp="1"/>
          </p:cNvSpPr>
          <p:nvPr>
            <p:ph idx="1"/>
          </p:nvPr>
        </p:nvSpPr>
        <p:spPr>
          <a:xfrm>
            <a:off x="677334" y="1758253"/>
            <a:ext cx="8596668" cy="3880773"/>
          </a:xfrm>
        </p:spPr>
        <p:txBody>
          <a:bodyPr>
            <a:normAutofit/>
          </a:bodyPr>
          <a:lstStyle/>
          <a:p>
            <a:pPr>
              <a:buClr>
                <a:srgbClr val="C00000"/>
              </a:buClr>
              <a:buFont typeface="Wingdings 3" panose="05040102010807070707" pitchFamily="18" charset="2"/>
              <a:buChar char=""/>
            </a:pPr>
            <a:r>
              <a:rPr lang="en-US" sz="2400" dirty="0">
                <a:solidFill>
                  <a:srgbClr val="FF0000"/>
                </a:solidFill>
              </a:rPr>
              <a:t>Should information be shared? If so, what </a:t>
            </a:r>
            <a:r>
              <a:rPr lang="en-US" sz="2400" dirty="0" smtClean="0">
                <a:solidFill>
                  <a:srgbClr val="FF0000"/>
                </a:solidFill>
              </a:rPr>
              <a:t>information? </a:t>
            </a:r>
            <a:endParaRPr lang="en-US" sz="2200" dirty="0" smtClean="0">
              <a:solidFill>
                <a:srgbClr val="FF0000"/>
              </a:solidFill>
            </a:endParaRPr>
          </a:p>
          <a:p>
            <a:pPr>
              <a:buClr>
                <a:srgbClr val="C00000"/>
              </a:buClr>
              <a:buFont typeface="Wingdings 3" panose="05040102010807070707" pitchFamily="18" charset="2"/>
              <a:buChar char=""/>
            </a:pPr>
            <a:r>
              <a:rPr lang="en-US" sz="2400" dirty="0" smtClean="0">
                <a:solidFill>
                  <a:srgbClr val="FF0000"/>
                </a:solidFill>
              </a:rPr>
              <a:t>How </a:t>
            </a:r>
            <a:r>
              <a:rPr lang="en-US" sz="2400" dirty="0">
                <a:solidFill>
                  <a:srgbClr val="FF0000"/>
                </a:solidFill>
              </a:rPr>
              <a:t>will public recipients receive the message? </a:t>
            </a:r>
          </a:p>
          <a:p>
            <a:pPr>
              <a:buClr>
                <a:srgbClr val="C00000"/>
              </a:buClr>
              <a:buFont typeface="Wingdings 3" panose="05040102010807070707" pitchFamily="18" charset="2"/>
              <a:buChar char=""/>
            </a:pPr>
            <a:r>
              <a:rPr lang="en-US" sz="2400" dirty="0" smtClean="0">
                <a:solidFill>
                  <a:srgbClr val="FF0000"/>
                </a:solidFill>
              </a:rPr>
              <a:t>How will you collaborate between public health and the local partners for consistent messaging?</a:t>
            </a:r>
            <a:endParaRPr lang="en-US" sz="2400" dirty="0">
              <a:solidFill>
                <a:srgbClr val="FF0000"/>
              </a:solidFill>
            </a:endParaRPr>
          </a:p>
        </p:txBody>
      </p:sp>
    </p:spTree>
    <p:extLst>
      <p:ext uri="{BB962C8B-B14F-4D97-AF65-F5344CB8AC3E}">
        <p14:creationId xmlns:p14="http://schemas.microsoft.com/office/powerpoint/2010/main" val="1009540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a:t>
            </a:r>
            <a:r>
              <a:rPr lang="en-US" dirty="0" smtClean="0"/>
              <a:t>What</a:t>
            </a:r>
            <a:r>
              <a:rPr lang="en-US" dirty="0"/>
              <a:t>?</a:t>
            </a:r>
          </a:p>
        </p:txBody>
      </p:sp>
      <p:sp>
        <p:nvSpPr>
          <p:cNvPr id="3" name="Content Placeholder 2"/>
          <p:cNvSpPr>
            <a:spLocks noGrp="1"/>
          </p:cNvSpPr>
          <p:nvPr>
            <p:ph idx="1"/>
          </p:nvPr>
        </p:nvSpPr>
        <p:spPr>
          <a:xfrm>
            <a:off x="677334" y="1596045"/>
            <a:ext cx="8596668" cy="4445318"/>
          </a:xfrm>
        </p:spPr>
        <p:txBody>
          <a:bodyPr>
            <a:normAutofit fontScale="92500" lnSpcReduction="10000"/>
          </a:bodyPr>
          <a:lstStyle/>
          <a:p>
            <a:pPr marL="0" indent="0">
              <a:buClr>
                <a:srgbClr val="0070C0"/>
              </a:buClr>
              <a:buNone/>
            </a:pPr>
            <a:r>
              <a:rPr lang="en-US" sz="2400" i="1" dirty="0" smtClean="0"/>
              <a:t>With outbreaks, you may not feel it necessary to perform a press release</a:t>
            </a:r>
            <a:r>
              <a:rPr lang="en-US" sz="2400" i="1" dirty="0"/>
              <a:t>. However, some situations will warrant a public release of some sort, particularly in cases where misinformation is circulating or there is a great deal of concern in the community</a:t>
            </a:r>
            <a:r>
              <a:rPr lang="en-US" sz="2400" i="1" dirty="0" smtClean="0"/>
              <a:t>.  </a:t>
            </a:r>
            <a:r>
              <a:rPr lang="en-US" sz="2400" i="1" u="sng" dirty="0" smtClean="0"/>
              <a:t>Assume </a:t>
            </a:r>
            <a:r>
              <a:rPr lang="en-US" sz="2400" i="1" u="sng" dirty="0"/>
              <a:t>in this situation you want to create a press release. </a:t>
            </a:r>
          </a:p>
          <a:p>
            <a:pPr marL="0" indent="0">
              <a:buClr>
                <a:srgbClr val="0070C0"/>
              </a:buClr>
              <a:buNone/>
            </a:pPr>
            <a:r>
              <a:rPr lang="en-US" sz="2400" i="1" dirty="0" smtClean="0"/>
              <a:t>Without identifying the patient:</a:t>
            </a:r>
          </a:p>
          <a:p>
            <a:pPr>
              <a:buClr>
                <a:srgbClr val="0070C0"/>
              </a:buClr>
              <a:buFont typeface="Wingdings 3" panose="05040102010807070707" pitchFamily="18" charset="2"/>
              <a:buChar char=""/>
            </a:pPr>
            <a:r>
              <a:rPr lang="en-US" sz="2400" i="1" dirty="0" smtClean="0"/>
              <a:t>General </a:t>
            </a:r>
            <a:r>
              <a:rPr lang="en-US" sz="2400" i="1" dirty="0"/>
              <a:t>information about the disease and its transmission</a:t>
            </a:r>
          </a:p>
          <a:p>
            <a:pPr>
              <a:buClr>
                <a:srgbClr val="0070C0"/>
              </a:buClr>
              <a:buFont typeface="Wingdings 3" panose="05040102010807070707" pitchFamily="18" charset="2"/>
              <a:buChar char=""/>
            </a:pPr>
            <a:r>
              <a:rPr lang="en-US" sz="2400" i="1" dirty="0"/>
              <a:t>Signs/symptoms of the disease</a:t>
            </a:r>
          </a:p>
          <a:p>
            <a:pPr>
              <a:buClr>
                <a:srgbClr val="0070C0"/>
              </a:buClr>
              <a:buFont typeface="Wingdings 3" panose="05040102010807070707" pitchFamily="18" charset="2"/>
              <a:buChar char=""/>
            </a:pPr>
            <a:r>
              <a:rPr lang="en-US" sz="2400" i="1" dirty="0" smtClean="0"/>
              <a:t>Guidance </a:t>
            </a:r>
            <a:r>
              <a:rPr lang="en-US" sz="2400" i="1" dirty="0"/>
              <a:t>to visit healthcare provider if concerned</a:t>
            </a:r>
          </a:p>
          <a:p>
            <a:pPr>
              <a:buClr>
                <a:srgbClr val="0070C0"/>
              </a:buClr>
              <a:buFont typeface="Wingdings 3" panose="05040102010807070707" pitchFamily="18" charset="2"/>
              <a:buChar char=""/>
            </a:pPr>
            <a:r>
              <a:rPr lang="en-US" sz="2400" i="1" dirty="0"/>
              <a:t>Contact information for additional </a:t>
            </a:r>
            <a:r>
              <a:rPr lang="en-US" sz="2400" i="1" dirty="0" smtClean="0"/>
              <a:t>questions</a:t>
            </a:r>
          </a:p>
          <a:p>
            <a:pPr>
              <a:buClr>
                <a:srgbClr val="0070C0"/>
              </a:buClr>
              <a:buFont typeface="Wingdings 3" panose="05040102010807070707" pitchFamily="18" charset="2"/>
              <a:buChar char=""/>
            </a:pPr>
            <a:r>
              <a:rPr lang="en-US" sz="2400" i="1" dirty="0" smtClean="0"/>
              <a:t>Do you name the establishment?</a:t>
            </a:r>
            <a:endParaRPr lang="en-US" sz="2400" i="1" dirty="0"/>
          </a:p>
          <a:p>
            <a:endParaRPr lang="en-US" dirty="0"/>
          </a:p>
        </p:txBody>
      </p:sp>
    </p:spTree>
    <p:extLst>
      <p:ext uri="{BB962C8B-B14F-4D97-AF65-F5344CB8AC3E}">
        <p14:creationId xmlns:p14="http://schemas.microsoft.com/office/powerpoint/2010/main" val="1823613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a:t>
            </a:r>
            <a:r>
              <a:rPr lang="en-US" dirty="0" smtClean="0"/>
              <a:t>How?</a:t>
            </a:r>
            <a:endParaRPr lang="en-US" dirty="0"/>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smtClean="0"/>
              <a:t>Public releases </a:t>
            </a:r>
          </a:p>
          <a:p>
            <a:pPr lvl="1">
              <a:buClr>
                <a:srgbClr val="0070C0"/>
              </a:buClr>
              <a:buFont typeface="Wingdings 3" panose="05040102010807070707" pitchFamily="18" charset="2"/>
              <a:buChar char=""/>
            </a:pPr>
            <a:r>
              <a:rPr lang="en-US" sz="2000" i="1" dirty="0" smtClean="0"/>
              <a:t>Press </a:t>
            </a:r>
            <a:r>
              <a:rPr lang="en-US" sz="2000" i="1" dirty="0"/>
              <a:t>release (work with PIO)</a:t>
            </a:r>
          </a:p>
          <a:p>
            <a:pPr lvl="1">
              <a:buClr>
                <a:srgbClr val="0070C0"/>
              </a:buClr>
              <a:buFont typeface="Wingdings 3" panose="05040102010807070707" pitchFamily="18" charset="2"/>
              <a:buChar char=""/>
            </a:pPr>
            <a:r>
              <a:rPr lang="en-US" sz="2200" i="1" dirty="0"/>
              <a:t>Social media (work with PIO)</a:t>
            </a:r>
          </a:p>
          <a:p>
            <a:pPr>
              <a:buClr>
                <a:srgbClr val="0070C0"/>
              </a:buClr>
              <a:buFont typeface="Wingdings 3" panose="05040102010807070707" pitchFamily="18" charset="2"/>
              <a:buChar char=""/>
            </a:pPr>
            <a:r>
              <a:rPr lang="en-US" sz="2600" i="1" dirty="0" smtClean="0"/>
              <a:t>The local health jurisdiction risk communication plan should address routes of public information releases</a:t>
            </a:r>
          </a:p>
          <a:p>
            <a:pPr marL="0" indent="0">
              <a:buClr>
                <a:srgbClr val="0070C0"/>
              </a:buClr>
              <a:buNone/>
            </a:pPr>
            <a:endParaRPr lang="en-US" sz="2400" i="1" dirty="0"/>
          </a:p>
          <a:p>
            <a:endParaRPr lang="en-US" dirty="0"/>
          </a:p>
        </p:txBody>
      </p:sp>
    </p:spTree>
    <p:extLst>
      <p:ext uri="{BB962C8B-B14F-4D97-AF65-F5344CB8AC3E}">
        <p14:creationId xmlns:p14="http://schemas.microsoft.com/office/powerpoint/2010/main" val="3093936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2A77-31CE-4F9C-B897-ED57BF3EA354}"/>
              </a:ext>
            </a:extLst>
          </p:cNvPr>
          <p:cNvSpPr>
            <a:spLocks noGrp="1"/>
          </p:cNvSpPr>
          <p:nvPr>
            <p:ph type="title"/>
          </p:nvPr>
        </p:nvSpPr>
        <p:spPr/>
        <p:txBody>
          <a:bodyPr/>
          <a:lstStyle/>
          <a:p>
            <a:r>
              <a:rPr lang="en-US" dirty="0"/>
              <a:t>New </a:t>
            </a:r>
            <a:r>
              <a:rPr lang="en-US" dirty="0" smtClean="0"/>
              <a:t>Information</a:t>
            </a:r>
            <a:endParaRPr lang="en-US" dirty="0"/>
          </a:p>
        </p:txBody>
      </p:sp>
      <p:sp>
        <p:nvSpPr>
          <p:cNvPr id="3" name="Content Placeholder 2">
            <a:extLst>
              <a:ext uri="{FF2B5EF4-FFF2-40B4-BE49-F238E27FC236}">
                <a16:creationId xmlns:a16="http://schemas.microsoft.com/office/drawing/2014/main" id="{C3061F16-902B-47F3-AF6B-9DAAE19C4DCB}"/>
              </a:ext>
            </a:extLst>
          </p:cNvPr>
          <p:cNvSpPr>
            <a:spLocks noGrp="1"/>
          </p:cNvSpPr>
          <p:nvPr>
            <p:ph idx="1"/>
          </p:nvPr>
        </p:nvSpPr>
        <p:spPr>
          <a:xfrm>
            <a:off x="677334" y="1388227"/>
            <a:ext cx="8596668" cy="4212562"/>
          </a:xfrm>
        </p:spPr>
        <p:txBody>
          <a:bodyPr>
            <a:normAutofit/>
          </a:bodyPr>
          <a:lstStyle/>
          <a:p>
            <a:pPr marL="0" indent="0">
              <a:buNone/>
            </a:pPr>
            <a:r>
              <a:rPr lang="en-US" sz="2400" dirty="0" smtClean="0"/>
              <a:t>After </a:t>
            </a:r>
            <a:r>
              <a:rPr lang="en-US" sz="2400" dirty="0"/>
              <a:t>the press release is out, several individuals call with questions regarding being ill and eating at the same restaurant.</a:t>
            </a:r>
          </a:p>
          <a:p>
            <a:pPr marL="0" indent="0">
              <a:buNone/>
            </a:pPr>
            <a:endParaRPr lang="en-US" sz="2000" dirty="0"/>
          </a:p>
          <a:p>
            <a:pPr>
              <a:buClr>
                <a:srgbClr val="C00000"/>
              </a:buClr>
              <a:buFont typeface="Wingdings 3" panose="05040102010807070707" pitchFamily="18" charset="2"/>
              <a:buChar char=""/>
            </a:pPr>
            <a:r>
              <a:rPr lang="en-US" sz="2200" dirty="0">
                <a:solidFill>
                  <a:srgbClr val="C00000"/>
                </a:solidFill>
              </a:rPr>
              <a:t>What do you do?</a:t>
            </a:r>
          </a:p>
          <a:p>
            <a:pPr marL="0" indent="0">
              <a:buNone/>
            </a:pPr>
            <a:endParaRPr lang="en-US" sz="2000" dirty="0"/>
          </a:p>
        </p:txBody>
      </p:sp>
      <p:pic>
        <p:nvPicPr>
          <p:cNvPr id="7" name="Picture 6">
            <a:extLst>
              <a:ext uri="{FF2B5EF4-FFF2-40B4-BE49-F238E27FC236}">
                <a16:creationId xmlns:a16="http://schemas.microsoft.com/office/drawing/2014/main" id="{0D779D43-C2C3-41FB-92E0-47ECA0C621BA}"/>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838460" y="2607212"/>
            <a:ext cx="3202354" cy="3282413"/>
          </a:xfrm>
          <a:prstGeom prst="rect">
            <a:avLst/>
          </a:prstGeom>
        </p:spPr>
      </p:pic>
    </p:spTree>
    <p:extLst>
      <p:ext uri="{BB962C8B-B14F-4D97-AF65-F5344CB8AC3E}">
        <p14:creationId xmlns:p14="http://schemas.microsoft.com/office/powerpoint/2010/main" val="805553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Concerned Callers</a:t>
            </a:r>
            <a:endParaRPr lang="en-US" dirty="0"/>
          </a:p>
        </p:txBody>
      </p:sp>
      <p:sp>
        <p:nvSpPr>
          <p:cNvPr id="3" name="Content Placeholder 2"/>
          <p:cNvSpPr>
            <a:spLocks noGrp="1"/>
          </p:cNvSpPr>
          <p:nvPr>
            <p:ph idx="1"/>
          </p:nvPr>
        </p:nvSpPr>
        <p:spPr/>
        <p:txBody>
          <a:bodyPr>
            <a:normAutofit/>
          </a:bodyPr>
          <a:lstStyle/>
          <a:p>
            <a:pPr>
              <a:buClr>
                <a:srgbClr val="0070C0"/>
              </a:buClr>
            </a:pPr>
            <a:r>
              <a:rPr lang="en-US" sz="2400" i="1" dirty="0" smtClean="0"/>
              <a:t>Establish a point of contact with the each of the local partners and a route to communicate between them</a:t>
            </a:r>
          </a:p>
          <a:p>
            <a:pPr>
              <a:buClr>
                <a:srgbClr val="0070C0"/>
              </a:buClr>
            </a:pPr>
            <a:r>
              <a:rPr lang="en-US" sz="2400" i="1" dirty="0" smtClean="0"/>
              <a:t>Direct callers who feel they are sick to their providers for assessment</a:t>
            </a:r>
          </a:p>
          <a:p>
            <a:pPr>
              <a:buClr>
                <a:srgbClr val="0070C0"/>
              </a:buClr>
            </a:pPr>
            <a:r>
              <a:rPr lang="en-US" sz="2400" i="1" dirty="0" smtClean="0"/>
              <a:t>Callers who are not ill can be given education regarding the condition and referred to their provider if they develop symptoms</a:t>
            </a:r>
          </a:p>
        </p:txBody>
      </p:sp>
    </p:spTree>
    <p:extLst>
      <p:ext uri="{BB962C8B-B14F-4D97-AF65-F5344CB8AC3E}">
        <p14:creationId xmlns:p14="http://schemas.microsoft.com/office/powerpoint/2010/main" val="2886234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BA8B-9760-4BD1-9FA1-C410F26CF23E}"/>
              </a:ext>
            </a:extLst>
          </p:cNvPr>
          <p:cNvSpPr>
            <a:spLocks noGrp="1"/>
          </p:cNvSpPr>
          <p:nvPr>
            <p:ph type="title"/>
          </p:nvPr>
        </p:nvSpPr>
        <p:spPr/>
        <p:txBody>
          <a:bodyPr/>
          <a:lstStyle/>
          <a:p>
            <a:r>
              <a:rPr lang="en-US" dirty="0"/>
              <a:t>New </a:t>
            </a:r>
            <a:r>
              <a:rPr lang="en-US" dirty="0" smtClean="0"/>
              <a:t>Information</a:t>
            </a:r>
            <a:endParaRPr lang="en-US" dirty="0"/>
          </a:p>
        </p:txBody>
      </p:sp>
      <p:sp>
        <p:nvSpPr>
          <p:cNvPr id="3" name="Content Placeholder 2">
            <a:extLst>
              <a:ext uri="{FF2B5EF4-FFF2-40B4-BE49-F238E27FC236}">
                <a16:creationId xmlns:a16="http://schemas.microsoft.com/office/drawing/2014/main" id="{9E10D624-8C6D-4201-99C5-9119A8E59784}"/>
              </a:ext>
            </a:extLst>
          </p:cNvPr>
          <p:cNvSpPr>
            <a:spLocks noGrp="1"/>
          </p:cNvSpPr>
          <p:nvPr>
            <p:ph idx="1"/>
          </p:nvPr>
        </p:nvSpPr>
        <p:spPr>
          <a:xfrm>
            <a:off x="677334" y="1446415"/>
            <a:ext cx="8596668" cy="4594947"/>
          </a:xfrm>
        </p:spPr>
        <p:txBody>
          <a:bodyPr/>
          <a:lstStyle/>
          <a:p>
            <a:pPr>
              <a:buFont typeface="Wingdings 3" panose="05040102010807070707" pitchFamily="18" charset="2"/>
              <a:buChar char=""/>
            </a:pPr>
            <a:r>
              <a:rPr lang="en-US" sz="2000" dirty="0"/>
              <a:t>Following press release and other messaging, 2 additional cases are identified</a:t>
            </a:r>
          </a:p>
          <a:p>
            <a:pPr>
              <a:buFont typeface="Wingdings 3" panose="05040102010807070707" pitchFamily="18" charset="2"/>
              <a:buChar char=""/>
            </a:pPr>
            <a:r>
              <a:rPr lang="en-US" sz="2000" dirty="0"/>
              <a:t>No additional cases from households of cases</a:t>
            </a:r>
          </a:p>
          <a:p>
            <a:pPr>
              <a:buFont typeface="Wingdings 3" panose="05040102010807070707" pitchFamily="18" charset="2"/>
              <a:buChar char=""/>
            </a:pPr>
            <a:r>
              <a:rPr lang="en-US" sz="2000" dirty="0"/>
              <a:t>No cases from daycare setting </a:t>
            </a:r>
            <a:endParaRPr lang="en-US" sz="2000" dirty="0" smtClean="0"/>
          </a:p>
          <a:p>
            <a:pPr>
              <a:buFont typeface="Wingdings 3" panose="05040102010807070707" pitchFamily="18" charset="2"/>
              <a:buChar char=""/>
            </a:pPr>
            <a:r>
              <a:rPr lang="en-US" sz="2000" dirty="0" smtClean="0"/>
              <a:t>An environmental assessment of the food establishment and case food histories could not identify a single food item that was likely to cause the illness </a:t>
            </a:r>
            <a:endParaRPr lang="en-US" sz="2000" dirty="0"/>
          </a:p>
          <a:p>
            <a:pPr>
              <a:buFont typeface="Wingdings 3" panose="05040102010807070707" pitchFamily="18" charset="2"/>
              <a:buChar char=""/>
            </a:pPr>
            <a:endParaRPr lang="en-US" dirty="0"/>
          </a:p>
          <a:p>
            <a:pPr>
              <a:buFont typeface="Wingdings 3" panose="05040102010807070707" pitchFamily="18" charset="2"/>
              <a:buChar char=""/>
            </a:pPr>
            <a:r>
              <a:rPr lang="en-US" sz="2000" dirty="0"/>
              <a:t>Total number of cases = </a:t>
            </a:r>
            <a:r>
              <a:rPr lang="en-US" sz="2000" dirty="0" smtClean="0"/>
              <a:t>9</a:t>
            </a:r>
            <a:endParaRPr lang="en-US" sz="2000" dirty="0"/>
          </a:p>
          <a:p>
            <a:pPr>
              <a:buFont typeface="Wingdings 3" panose="05040102010807070707" pitchFamily="18" charset="2"/>
              <a:buChar char=""/>
            </a:pPr>
            <a:r>
              <a:rPr lang="en-US" sz="2000" dirty="0"/>
              <a:t>All cases match by PFGE </a:t>
            </a:r>
            <a:r>
              <a:rPr lang="en-US" sz="2000" dirty="0" smtClean="0"/>
              <a:t>testing (DNA Fingerprinting)</a:t>
            </a:r>
            <a:endParaRPr lang="en-US" sz="2000" dirty="0"/>
          </a:p>
        </p:txBody>
      </p:sp>
    </p:spTree>
    <p:extLst>
      <p:ext uri="{BB962C8B-B14F-4D97-AF65-F5344CB8AC3E}">
        <p14:creationId xmlns:p14="http://schemas.microsoft.com/office/powerpoint/2010/main" val="3347994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007C-0C1A-438B-81F2-BD1365216F83}"/>
              </a:ext>
            </a:extLst>
          </p:cNvPr>
          <p:cNvSpPr>
            <a:spLocks noGrp="1"/>
          </p:cNvSpPr>
          <p:nvPr>
            <p:ph type="title"/>
          </p:nvPr>
        </p:nvSpPr>
        <p:spPr>
          <a:xfrm>
            <a:off x="677334" y="609600"/>
            <a:ext cx="8596668" cy="1024128"/>
          </a:xfrm>
        </p:spPr>
        <p:txBody>
          <a:bodyPr/>
          <a:lstStyle/>
          <a:p>
            <a:r>
              <a:rPr lang="en-US" dirty="0"/>
              <a:t>Summarize </a:t>
            </a:r>
            <a:r>
              <a:rPr lang="en-US" dirty="0" smtClean="0"/>
              <a:t>Results</a:t>
            </a:r>
            <a:endParaRPr lang="en-US" dirty="0"/>
          </a:p>
        </p:txBody>
      </p:sp>
      <p:sp>
        <p:nvSpPr>
          <p:cNvPr id="3" name="Content Placeholder 2">
            <a:extLst>
              <a:ext uri="{FF2B5EF4-FFF2-40B4-BE49-F238E27FC236}">
                <a16:creationId xmlns:a16="http://schemas.microsoft.com/office/drawing/2014/main" id="{8D8A99EB-9B3A-4AF4-AC07-705CBBEEB58F}"/>
              </a:ext>
            </a:extLst>
          </p:cNvPr>
          <p:cNvSpPr>
            <a:spLocks noGrp="1"/>
          </p:cNvSpPr>
          <p:nvPr>
            <p:ph idx="1"/>
          </p:nvPr>
        </p:nvSpPr>
        <p:spPr>
          <a:xfrm>
            <a:off x="677334" y="1758253"/>
            <a:ext cx="8596668" cy="3880773"/>
          </a:xfrm>
        </p:spPr>
        <p:txBody>
          <a:bodyPr>
            <a:normAutofit/>
          </a:bodyPr>
          <a:lstStyle/>
          <a:p>
            <a:pPr>
              <a:buFont typeface="Wingdings 3" panose="05040102010807070707" pitchFamily="18" charset="2"/>
              <a:buChar char=""/>
            </a:pPr>
            <a:r>
              <a:rPr lang="en-US" sz="2400" dirty="0"/>
              <a:t>Summary of outbreak</a:t>
            </a:r>
          </a:p>
          <a:p>
            <a:pPr lvl="1">
              <a:buFont typeface="Arial" panose="020B0604020202020204" pitchFamily="34" charset="0"/>
              <a:buChar char="•"/>
            </a:pPr>
            <a:r>
              <a:rPr lang="en-US" sz="2000" dirty="0"/>
              <a:t>Outbreak report form</a:t>
            </a:r>
          </a:p>
          <a:p>
            <a:pPr lvl="1">
              <a:buFont typeface="Arial" panose="020B0604020202020204" pitchFamily="34" charset="0"/>
              <a:buChar char="•"/>
            </a:pPr>
            <a:r>
              <a:rPr lang="en-US" sz="2000" dirty="0"/>
              <a:t>Coordinate write up with CDEpi (if needed)</a:t>
            </a:r>
          </a:p>
          <a:p>
            <a:pPr>
              <a:buFont typeface="Wingdings 3" panose="05040102010807070707" pitchFamily="18" charset="2"/>
              <a:buChar char=""/>
            </a:pPr>
            <a:r>
              <a:rPr lang="en-US" sz="2400" dirty="0"/>
              <a:t>After action report</a:t>
            </a:r>
          </a:p>
          <a:p>
            <a:pPr lvl="1">
              <a:buFont typeface="Arial" panose="020B0604020202020204" pitchFamily="34" charset="0"/>
              <a:buChar char="•"/>
            </a:pPr>
            <a:r>
              <a:rPr lang="en-US" sz="2200" dirty="0"/>
              <a:t>What worked</a:t>
            </a:r>
          </a:p>
          <a:p>
            <a:pPr lvl="1">
              <a:buFont typeface="Arial" panose="020B0604020202020204" pitchFamily="34" charset="0"/>
              <a:buChar char="•"/>
            </a:pPr>
            <a:r>
              <a:rPr lang="en-US" sz="2200" dirty="0"/>
              <a:t>Lessons learned</a:t>
            </a:r>
          </a:p>
          <a:p>
            <a:pPr>
              <a:buFont typeface="Wingdings 3" panose="05040102010807070707" pitchFamily="18" charset="2"/>
              <a:buChar char=""/>
            </a:pPr>
            <a:r>
              <a:rPr lang="en-US" sz="2400" dirty="0"/>
              <a:t>Adjust plan as needed</a:t>
            </a:r>
          </a:p>
          <a:p>
            <a:pPr>
              <a:buFont typeface="Wingdings 3" panose="05040102010807070707" pitchFamily="18" charset="2"/>
              <a:buChar char=""/>
            </a:pPr>
            <a:r>
              <a:rPr lang="en-US" sz="2400" dirty="0"/>
              <a:t>Review plan each year</a:t>
            </a:r>
          </a:p>
        </p:txBody>
      </p:sp>
    </p:spTree>
    <p:extLst>
      <p:ext uri="{BB962C8B-B14F-4D97-AF65-F5344CB8AC3E}">
        <p14:creationId xmlns:p14="http://schemas.microsoft.com/office/powerpoint/2010/main" val="681195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Tabletop Completion</a:t>
            </a:r>
            <a:endParaRPr lang="en-US" dirty="0"/>
          </a:p>
        </p:txBody>
      </p:sp>
      <p:sp>
        <p:nvSpPr>
          <p:cNvPr id="3" name="Content Placeholder 2"/>
          <p:cNvSpPr>
            <a:spLocks noGrp="1"/>
          </p:cNvSpPr>
          <p:nvPr>
            <p:ph sz="half" idx="1"/>
          </p:nvPr>
        </p:nvSpPr>
        <p:spPr>
          <a:xfrm>
            <a:off x="677334" y="1354015"/>
            <a:ext cx="4184035" cy="4687346"/>
          </a:xfrm>
        </p:spPr>
        <p:txBody>
          <a:bodyPr>
            <a:normAutofit lnSpcReduction="10000"/>
          </a:bodyPr>
          <a:lstStyle/>
          <a:p>
            <a:r>
              <a:rPr lang="en-US" dirty="0" smtClean="0"/>
              <a:t>Public health staff, please complete the worksheets provided for the tabletop, and submit them on </a:t>
            </a:r>
            <a:r>
              <a:rPr lang="en-US" dirty="0" smtClean="0"/>
              <a:t>the PHEP </a:t>
            </a:r>
            <a:r>
              <a:rPr lang="en-US" dirty="0" smtClean="0"/>
              <a:t>3</a:t>
            </a:r>
            <a:r>
              <a:rPr lang="en-US" baseline="30000" dirty="0" smtClean="0"/>
              <a:t>rd</a:t>
            </a:r>
            <a:r>
              <a:rPr lang="en-US" dirty="0" smtClean="0"/>
              <a:t> quarter progress report.  This will meet your L1 and E7 exercise deliverables (remember to still perform your CD Response Plan Review checklist, as well, for E7).</a:t>
            </a:r>
          </a:p>
          <a:p>
            <a:r>
              <a:rPr lang="en-US" dirty="0" smtClean="0"/>
              <a:t>To </a:t>
            </a:r>
            <a:r>
              <a:rPr lang="en-US" dirty="0"/>
              <a:t>complete your Risk Communications RC 2 deliverable, write a media release related to the chosen scenario using your communications plan, and assess the public information component in this AAR.  Upload the media release to your progress report</a:t>
            </a:r>
            <a:r>
              <a:rPr lang="en-US" dirty="0" smtClean="0"/>
              <a:t>. </a:t>
            </a:r>
            <a:endParaRPr lang="en-US" dirty="0"/>
          </a:p>
        </p:txBody>
      </p:sp>
      <p:sp>
        <p:nvSpPr>
          <p:cNvPr id="4" name="Content Placeholder 3"/>
          <p:cNvSpPr>
            <a:spLocks noGrp="1"/>
          </p:cNvSpPr>
          <p:nvPr>
            <p:ph sz="half" idx="2"/>
          </p:nvPr>
        </p:nvSpPr>
        <p:spPr>
          <a:xfrm>
            <a:off x="5089970" y="1213339"/>
            <a:ext cx="4184034" cy="4828024"/>
          </a:xfrm>
        </p:spPr>
        <p:txBody>
          <a:bodyPr>
            <a:normAutofit lnSpcReduction="10000"/>
          </a:bodyPr>
          <a:lstStyle/>
          <a:p>
            <a:r>
              <a:rPr lang="en-US" dirty="0" smtClean="0"/>
              <a:t>Did you identify changes needed in any of your response plan?  If so, update your plans, and if you need guidance, contact your MT DPHHS PHEP staff </a:t>
            </a:r>
            <a:r>
              <a:rPr lang="en-US" dirty="0" smtClean="0"/>
              <a:t>or CDEpi staff.</a:t>
            </a:r>
            <a:r>
              <a:rPr lang="en-US" dirty="0" smtClean="0"/>
              <a:t>  </a:t>
            </a:r>
            <a:endParaRPr lang="en-US" dirty="0" smtClean="0"/>
          </a:p>
        </p:txBody>
      </p:sp>
    </p:spTree>
    <p:extLst>
      <p:ext uri="{BB962C8B-B14F-4D97-AF65-F5344CB8AC3E}">
        <p14:creationId xmlns:p14="http://schemas.microsoft.com/office/powerpoint/2010/main" val="390315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49" y="246605"/>
            <a:ext cx="9176020" cy="824074"/>
          </a:xfrm>
        </p:spPr>
        <p:txBody>
          <a:bodyPr>
            <a:normAutofit fontScale="90000"/>
          </a:bodyPr>
          <a:lstStyle/>
          <a:p>
            <a:r>
              <a:rPr lang="en-US" sz="3600" dirty="0"/>
              <a:t>Why is DPHHS asking us to conduct this exercise?</a:t>
            </a:r>
          </a:p>
        </p:txBody>
      </p:sp>
      <p:sp>
        <p:nvSpPr>
          <p:cNvPr id="4" name="Text Placeholder 3"/>
          <p:cNvSpPr>
            <a:spLocks noGrp="1"/>
          </p:cNvSpPr>
          <p:nvPr>
            <p:ph type="body" sz="half" idx="2"/>
          </p:nvPr>
        </p:nvSpPr>
        <p:spPr>
          <a:xfrm>
            <a:off x="839787" y="1523447"/>
            <a:ext cx="8063143" cy="4548170"/>
          </a:xfrm>
        </p:spPr>
        <p:txBody>
          <a:bodyPr>
            <a:normAutofit/>
          </a:bodyPr>
          <a:lstStyle/>
          <a:p>
            <a:pPr marL="285750" indent="-285750">
              <a:buFont typeface="Arial" panose="020B0604020202020204" pitchFamily="34" charset="0"/>
              <a:buChar char="•"/>
            </a:pPr>
            <a:r>
              <a:rPr lang="en-US" sz="2400" dirty="0"/>
              <a:t>In 2016, local health jurisdictions were asked how prepared they were to respond to a communicable disease event:</a:t>
            </a:r>
          </a:p>
          <a:p>
            <a:pPr marL="742813" lvl="1" indent="-285750">
              <a:buFont typeface="Arial" panose="020B0604020202020204" pitchFamily="34" charset="0"/>
              <a:buChar char="•"/>
            </a:pPr>
            <a:r>
              <a:rPr lang="en-US" sz="2000" dirty="0"/>
              <a:t>About two-thirds of jurisdictions did not feel prepared to enact non-pharmaceutical interventions (steps taken that may include isolation or quarantine) when necessary</a:t>
            </a:r>
          </a:p>
          <a:p>
            <a:pPr marL="742813" lvl="1" indent="-285750">
              <a:buFont typeface="Arial" panose="020B0604020202020204" pitchFamily="34" charset="0"/>
              <a:buChar char="•"/>
            </a:pPr>
            <a:r>
              <a:rPr lang="en-US" sz="2000" dirty="0"/>
              <a:t>About one-third of jurisdictions did not feel fully prepared to perform communicable disease surveillance and investigation activities</a:t>
            </a:r>
          </a:p>
          <a:p>
            <a:pPr marL="285750" indent="-285750">
              <a:buFont typeface="Arial" panose="020B0604020202020204" pitchFamily="34" charset="0"/>
              <a:buChar char="•"/>
            </a:pPr>
            <a:r>
              <a:rPr lang="en-US" sz="2400" dirty="0"/>
              <a:t>Gaps were identified in real-life disease events in the past two years</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39399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61" y="356333"/>
            <a:ext cx="5765030" cy="824074"/>
          </a:xfrm>
        </p:spPr>
        <p:txBody>
          <a:bodyPr>
            <a:normAutofit/>
          </a:bodyPr>
          <a:lstStyle/>
          <a:p>
            <a:r>
              <a:rPr lang="en-US" sz="3600" dirty="0"/>
              <a:t>A few things to consider…</a:t>
            </a:r>
          </a:p>
        </p:txBody>
      </p:sp>
      <p:pic>
        <p:nvPicPr>
          <p:cNvPr id="7" name="Content Placeholder 6" descr="numero2equipo - 4.2 Revisiones Técnicas Formale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5885" y="356333"/>
            <a:ext cx="1164620" cy="1164620"/>
          </a:xfrm>
        </p:spPr>
      </p:pic>
      <p:sp>
        <p:nvSpPr>
          <p:cNvPr id="4" name="Text Placeholder 3"/>
          <p:cNvSpPr>
            <a:spLocks noGrp="1"/>
          </p:cNvSpPr>
          <p:nvPr>
            <p:ph type="body" sz="half" idx="2"/>
          </p:nvPr>
        </p:nvSpPr>
        <p:spPr>
          <a:xfrm>
            <a:off x="876364" y="1351095"/>
            <a:ext cx="8063143" cy="4245033"/>
          </a:xfrm>
        </p:spPr>
        <p:txBody>
          <a:bodyPr>
            <a:normAutofit fontScale="92500" lnSpcReduction="10000"/>
          </a:bodyPr>
          <a:lstStyle/>
          <a:p>
            <a:pPr marL="285750" indent="-285750">
              <a:buFont typeface="Arial" panose="020B0604020202020204" pitchFamily="34" charset="0"/>
              <a:buChar char="•"/>
            </a:pPr>
            <a:r>
              <a:rPr lang="en-US" sz="2000" dirty="0"/>
              <a:t>This scenario is designed to test your local response to a suspect or confirmed public health threat.</a:t>
            </a:r>
          </a:p>
          <a:p>
            <a:pPr marL="285750" indent="-285750">
              <a:buFont typeface="Arial" panose="020B0604020202020204" pitchFamily="34" charset="0"/>
              <a:buChar char="•"/>
            </a:pPr>
            <a:r>
              <a:rPr lang="en-US" sz="2000" dirty="0"/>
              <a:t>Artificialities may occur depending on your jurisdiction’s size and resources.</a:t>
            </a:r>
          </a:p>
          <a:p>
            <a:pPr marL="285750" indent="-285750">
              <a:buFont typeface="Arial" panose="020B0604020202020204" pitchFamily="34" charset="0"/>
              <a:buChar char="•"/>
            </a:pPr>
            <a:r>
              <a:rPr lang="en-US" sz="2000" dirty="0"/>
              <a:t>The time it will take to run this exercise will vary depending on your assembled team.</a:t>
            </a:r>
          </a:p>
          <a:p>
            <a:pPr marL="285750" indent="-285750">
              <a:buFont typeface="Arial" panose="020B0604020202020204" pitchFamily="34" charset="0"/>
              <a:buChar char="•"/>
            </a:pPr>
            <a:r>
              <a:rPr lang="en-US" sz="2000" dirty="0"/>
              <a:t>Format:</a:t>
            </a:r>
          </a:p>
          <a:p>
            <a:pPr marL="799963" lvl="1" indent="-342900">
              <a:buFont typeface="Wingdings 3" panose="05040102010807070707" pitchFamily="18" charset="2"/>
              <a:buChar char=""/>
            </a:pPr>
            <a:r>
              <a:rPr lang="en-US" sz="2000" dirty="0"/>
              <a:t>INFORMATION bulleted in </a:t>
            </a:r>
            <a:r>
              <a:rPr lang="en-US" sz="2000" dirty="0">
                <a:solidFill>
                  <a:schemeClr val="accent1"/>
                </a:solidFill>
              </a:rPr>
              <a:t>green</a:t>
            </a:r>
          </a:p>
          <a:p>
            <a:pPr marL="799963" lvl="1" indent="-342900">
              <a:buClr>
                <a:srgbClr val="C00000"/>
              </a:buClr>
              <a:buFont typeface="Wingdings 3" panose="05040102010807070707" pitchFamily="18" charset="2"/>
              <a:buChar char=""/>
            </a:pPr>
            <a:r>
              <a:rPr lang="en-US" sz="2000" dirty="0"/>
              <a:t>QUESTIONS/DISCUSSION POINTS bulleted in </a:t>
            </a:r>
            <a:r>
              <a:rPr lang="en-US" sz="2000" dirty="0">
                <a:solidFill>
                  <a:srgbClr val="C00000"/>
                </a:solidFill>
              </a:rPr>
              <a:t>red</a:t>
            </a:r>
          </a:p>
          <a:p>
            <a:pPr marL="1257026" lvl="2" indent="-342900">
              <a:buClr>
                <a:srgbClr val="C00000"/>
              </a:buClr>
              <a:buFont typeface="Wingdings 3" panose="05040102010807070707" pitchFamily="18" charset="2"/>
              <a:buChar char=""/>
            </a:pPr>
            <a:r>
              <a:rPr lang="en-US" sz="1800" dirty="0">
                <a:solidFill>
                  <a:srgbClr val="C00000"/>
                </a:solidFill>
              </a:rPr>
              <a:t>Stop the slides when you see red, and the answers or guidance information will be on the following </a:t>
            </a:r>
            <a:r>
              <a:rPr lang="en-US" sz="1800" dirty="0" smtClean="0">
                <a:solidFill>
                  <a:srgbClr val="C00000"/>
                </a:solidFill>
              </a:rPr>
              <a:t>slide or slides.</a:t>
            </a:r>
            <a:endParaRPr lang="en-US" sz="2000" dirty="0">
              <a:solidFill>
                <a:srgbClr val="C00000"/>
              </a:solidFill>
            </a:endParaRPr>
          </a:p>
          <a:p>
            <a:pPr marL="799963" lvl="1" indent="-342900">
              <a:buClr>
                <a:srgbClr val="0070C0"/>
              </a:buClr>
              <a:buFont typeface="Wingdings 3" panose="05040102010807070707" pitchFamily="18" charset="2"/>
              <a:buChar char=""/>
            </a:pPr>
            <a:r>
              <a:rPr lang="en-US" sz="2000" i="1" dirty="0"/>
              <a:t>ANSWERS bulleted in </a:t>
            </a:r>
            <a:r>
              <a:rPr lang="en-US" sz="2000" i="1" dirty="0">
                <a:solidFill>
                  <a:srgbClr val="0070C0"/>
                </a:solidFill>
              </a:rPr>
              <a:t>blue </a:t>
            </a:r>
            <a:r>
              <a:rPr lang="en-US" sz="2000" i="1" dirty="0">
                <a:solidFill>
                  <a:schemeClr val="tx1"/>
                </a:solidFill>
              </a:rPr>
              <a:t>and italicized</a:t>
            </a:r>
          </a:p>
          <a:p>
            <a:endParaRPr lang="en-US" sz="1800" dirty="0"/>
          </a:p>
        </p:txBody>
      </p:sp>
    </p:spTree>
    <p:extLst>
      <p:ext uri="{BB962C8B-B14F-4D97-AF65-F5344CB8AC3E}">
        <p14:creationId xmlns:p14="http://schemas.microsoft.com/office/powerpoint/2010/main" val="321633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and Applicable Plans</a:t>
            </a:r>
          </a:p>
        </p:txBody>
      </p:sp>
      <p:sp>
        <p:nvSpPr>
          <p:cNvPr id="3" name="Content Placeholder 2"/>
          <p:cNvSpPr>
            <a:spLocks noGrp="1"/>
          </p:cNvSpPr>
          <p:nvPr>
            <p:ph sz="half" idx="1"/>
          </p:nvPr>
        </p:nvSpPr>
        <p:spPr>
          <a:xfrm>
            <a:off x="502072" y="1413164"/>
            <a:ext cx="4412636" cy="4938868"/>
          </a:xfrm>
        </p:spPr>
        <p:txBody>
          <a:bodyPr>
            <a:noAutofit/>
          </a:bodyPr>
          <a:lstStyle/>
          <a:p>
            <a:pPr marL="0" lvl="0" indent="0">
              <a:buNone/>
            </a:pPr>
            <a:r>
              <a:rPr lang="en-US" sz="1600" b="1" dirty="0"/>
              <a:t>APPLICABLE PUBLIC HEALTH PLANS/ANNEXES/STANDARD OPERATING PROCEDURES</a:t>
            </a:r>
          </a:p>
          <a:p>
            <a:pPr lvl="1"/>
            <a:r>
              <a:rPr lang="en-US" dirty="0" smtClean="0"/>
              <a:t>ALL-HAZARDS </a:t>
            </a:r>
            <a:r>
              <a:rPr lang="en-US" dirty="0"/>
              <a:t>PLAN</a:t>
            </a:r>
          </a:p>
          <a:p>
            <a:pPr lvl="1"/>
            <a:r>
              <a:rPr lang="en-US" dirty="0"/>
              <a:t>COMMUNICABLE DISEASE RESPONSE PLAN</a:t>
            </a:r>
          </a:p>
          <a:p>
            <a:pPr lvl="1"/>
            <a:r>
              <a:rPr lang="en-US" dirty="0"/>
              <a:t>NON-PHARMACEUTICAL INTERVENTIONS PLAN (MAY BE TITLED AN ISOLATION AND QUARANTINE PLAN)</a:t>
            </a:r>
          </a:p>
          <a:p>
            <a:pPr lvl="1"/>
            <a:r>
              <a:rPr lang="en-US" dirty="0"/>
              <a:t>LABORATORY SAMPLE TRANSPORT PLAN</a:t>
            </a:r>
          </a:p>
          <a:p>
            <a:pPr lvl="1"/>
            <a:r>
              <a:rPr lang="en-US" dirty="0"/>
              <a:t>HEALTH ALERT NETWORK (HAN) PLAN</a:t>
            </a:r>
          </a:p>
          <a:p>
            <a:pPr lvl="1"/>
            <a:r>
              <a:rPr lang="en-US" dirty="0"/>
              <a:t>RISK COMMUNICATION POLICIES AND/OR CRISIS AND EMERGENCY RISK COMMUNCATION PLAN</a:t>
            </a:r>
          </a:p>
        </p:txBody>
      </p:sp>
      <p:sp>
        <p:nvSpPr>
          <p:cNvPr id="4" name="Content Placeholder 3"/>
          <p:cNvSpPr>
            <a:spLocks noGrp="1"/>
          </p:cNvSpPr>
          <p:nvPr>
            <p:ph sz="half" idx="2"/>
          </p:nvPr>
        </p:nvSpPr>
        <p:spPr>
          <a:xfrm>
            <a:off x="5004626" y="1413164"/>
            <a:ext cx="4724590" cy="5280244"/>
          </a:xfrm>
        </p:spPr>
        <p:txBody>
          <a:bodyPr>
            <a:normAutofit fontScale="70000" lnSpcReduction="20000"/>
          </a:bodyPr>
          <a:lstStyle/>
          <a:p>
            <a:pPr marL="0" indent="0">
              <a:buNone/>
            </a:pPr>
            <a:r>
              <a:rPr lang="en-US" sz="2300" b="1" cap="all" dirty="0"/>
              <a:t>Recommended partners in this exercise:</a:t>
            </a:r>
          </a:p>
          <a:p>
            <a:pPr lvl="1"/>
            <a:r>
              <a:rPr lang="en-US" sz="2300" cap="all" dirty="0"/>
              <a:t>Local Health Officer</a:t>
            </a:r>
          </a:p>
          <a:p>
            <a:pPr lvl="1"/>
            <a:r>
              <a:rPr lang="en-US" sz="2300" cap="all" dirty="0"/>
              <a:t>Lead Local Health official</a:t>
            </a:r>
          </a:p>
          <a:p>
            <a:pPr lvl="1"/>
            <a:r>
              <a:rPr lang="en-US" sz="2300" cap="all" dirty="0"/>
              <a:t>Local County Attorney (If Possible)</a:t>
            </a:r>
          </a:p>
          <a:p>
            <a:pPr lvl="1"/>
            <a:r>
              <a:rPr lang="en-US" sz="2300" cap="all" dirty="0"/>
              <a:t>Board of Health Members</a:t>
            </a:r>
          </a:p>
          <a:p>
            <a:pPr lvl="1"/>
            <a:r>
              <a:rPr lang="en-US" sz="2300" cap="all" dirty="0"/>
              <a:t>Public health Communicable disease Staff</a:t>
            </a:r>
          </a:p>
          <a:p>
            <a:pPr lvl="1"/>
            <a:r>
              <a:rPr lang="en-US" sz="2300" cap="all" dirty="0"/>
              <a:t>Infection Preventionist/Infection control staff from local hospital(s)</a:t>
            </a:r>
          </a:p>
          <a:p>
            <a:pPr lvl="1"/>
            <a:r>
              <a:rPr lang="en-US" sz="2300" cap="all" dirty="0"/>
              <a:t>Healthcare Provider (If Possible)</a:t>
            </a:r>
          </a:p>
          <a:p>
            <a:pPr lvl="1"/>
            <a:r>
              <a:rPr lang="en-US" sz="2300" cap="all" dirty="0"/>
              <a:t>Laboratory personnel</a:t>
            </a:r>
          </a:p>
          <a:p>
            <a:pPr lvl="1"/>
            <a:r>
              <a:rPr lang="en-US" sz="2300" cap="all" dirty="0"/>
              <a:t>School administrators and nurses</a:t>
            </a:r>
          </a:p>
          <a:p>
            <a:pPr lvl="1"/>
            <a:r>
              <a:rPr lang="en-US" sz="2300" cap="all" dirty="0"/>
              <a:t>Other local partners you wish to include, such as Disaster and Emergency Services staff</a:t>
            </a:r>
          </a:p>
          <a:p>
            <a:pPr marL="0" indent="0">
              <a:buNone/>
            </a:pPr>
            <a:endParaRPr lang="en-US" b="1" cap="all" dirty="0"/>
          </a:p>
          <a:p>
            <a:endParaRPr lang="en-US" dirty="0"/>
          </a:p>
        </p:txBody>
      </p:sp>
    </p:spTree>
    <p:extLst>
      <p:ext uri="{BB962C8B-B14F-4D97-AF65-F5344CB8AC3E}">
        <p14:creationId xmlns:p14="http://schemas.microsoft.com/office/powerpoint/2010/main" val="167679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a:xfrm>
            <a:off x="810508" y="1613825"/>
            <a:ext cx="8596668" cy="2655251"/>
          </a:xfrm>
        </p:spPr>
        <p:txBody>
          <a:bodyPr>
            <a:normAutofit/>
          </a:bodyPr>
          <a:lstStyle/>
          <a:p>
            <a:pPr marL="0" indent="0">
              <a:buNone/>
            </a:pPr>
            <a:r>
              <a:rPr lang="en-US" sz="2000" dirty="0"/>
              <a:t>A provider at your local hospital contacts the local health department to report a number of individuals presenting to the ER with severe diarrhea, fever, and dehydration. A number of the individuals report eating at a local food establishment within the previous week.</a:t>
            </a:r>
          </a:p>
          <a:p>
            <a:endParaRPr lang="en-US" dirty="0"/>
          </a:p>
        </p:txBody>
      </p:sp>
      <p:sp>
        <p:nvSpPr>
          <p:cNvPr id="4" name="TextBox 3">
            <a:extLst>
              <a:ext uri="{FF2B5EF4-FFF2-40B4-BE49-F238E27FC236}">
                <a16:creationId xmlns:a16="http://schemas.microsoft.com/office/drawing/2014/main" id="{635661CB-7E18-42A1-9A8E-C2AF8C5D15F9}"/>
              </a:ext>
            </a:extLst>
          </p:cNvPr>
          <p:cNvSpPr txBox="1"/>
          <p:nvPr/>
        </p:nvSpPr>
        <p:spPr>
          <a:xfrm>
            <a:off x="810508" y="3334309"/>
            <a:ext cx="8052138" cy="1938992"/>
          </a:xfrm>
          <a:prstGeom prst="rect">
            <a:avLst/>
          </a:prstGeom>
          <a:noFill/>
        </p:spPr>
        <p:txBody>
          <a:bodyPr wrap="square" rtlCol="0">
            <a:spAutoFit/>
          </a:bodyPr>
          <a:lstStyle/>
          <a:p>
            <a:pPr marL="342900" indent="-342900">
              <a:buClr>
                <a:srgbClr val="C00000"/>
              </a:buClr>
              <a:buFont typeface="Wingdings 3" panose="05040102010807070707" pitchFamily="18" charset="2"/>
              <a:buChar char=""/>
            </a:pPr>
            <a:r>
              <a:rPr lang="en-US" sz="2400" dirty="0">
                <a:solidFill>
                  <a:srgbClr val="FF0000"/>
                </a:solidFill>
              </a:rPr>
              <a:t>What questions would you ask the </a:t>
            </a:r>
            <a:r>
              <a:rPr lang="en-US" sz="2400" dirty="0" smtClean="0">
                <a:solidFill>
                  <a:srgbClr val="FF0000"/>
                </a:solidFill>
              </a:rPr>
              <a:t>provider </a:t>
            </a:r>
            <a:r>
              <a:rPr lang="en-US" sz="2400" dirty="0">
                <a:solidFill>
                  <a:srgbClr val="FF0000"/>
                </a:solidFill>
              </a:rPr>
              <a:t>during that call? </a:t>
            </a:r>
          </a:p>
          <a:p>
            <a:pPr marL="342900" indent="-342900">
              <a:buClr>
                <a:srgbClr val="C00000"/>
              </a:buClr>
              <a:buFont typeface="Wingdings 3" panose="05040102010807070707" pitchFamily="18" charset="2"/>
              <a:buChar char=""/>
            </a:pPr>
            <a:r>
              <a:rPr lang="en-US" sz="2400" dirty="0">
                <a:solidFill>
                  <a:srgbClr val="FF0000"/>
                </a:solidFill>
              </a:rPr>
              <a:t>What information would you like to obtain for your case investigation</a:t>
            </a:r>
            <a:r>
              <a:rPr lang="en-US" sz="2400" dirty="0" smtClean="0">
                <a:solidFill>
                  <a:srgbClr val="FF0000"/>
                </a:solidFill>
              </a:rPr>
              <a:t>?</a:t>
            </a:r>
          </a:p>
          <a:p>
            <a:pPr marL="800100" lvl="1" indent="-342900">
              <a:buClr>
                <a:srgbClr val="C00000"/>
              </a:buClr>
              <a:buFont typeface="Wingdings 3" panose="05040102010807070707" pitchFamily="18" charset="2"/>
              <a:buChar char=""/>
            </a:pPr>
            <a:r>
              <a:rPr lang="en-US" sz="2400" dirty="0" smtClean="0">
                <a:solidFill>
                  <a:srgbClr val="FF0000"/>
                </a:solidFill>
              </a:rPr>
              <a:t>Suggested discussion length-5 </a:t>
            </a:r>
            <a:r>
              <a:rPr lang="en-US" sz="2400" dirty="0" err="1" smtClean="0">
                <a:solidFill>
                  <a:srgbClr val="FF0000"/>
                </a:solidFill>
              </a:rPr>
              <a:t>mins</a:t>
            </a:r>
            <a:endParaRPr lang="en-US" sz="2400" dirty="0">
              <a:solidFill>
                <a:srgbClr val="FF0000"/>
              </a:solidFill>
            </a:endParaRPr>
          </a:p>
        </p:txBody>
      </p:sp>
    </p:spTree>
    <p:extLst>
      <p:ext uri="{BB962C8B-B14F-4D97-AF65-F5344CB8AC3E}">
        <p14:creationId xmlns:p14="http://schemas.microsoft.com/office/powerpoint/2010/main" val="263087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 information</a:t>
            </a:r>
          </a:p>
        </p:txBody>
      </p:sp>
      <p:sp>
        <p:nvSpPr>
          <p:cNvPr id="3" name="Content Placeholder 2"/>
          <p:cNvSpPr>
            <a:spLocks noGrp="1"/>
          </p:cNvSpPr>
          <p:nvPr>
            <p:ph idx="1"/>
          </p:nvPr>
        </p:nvSpPr>
        <p:spPr>
          <a:xfrm>
            <a:off x="677334" y="1560023"/>
            <a:ext cx="8596668" cy="4023914"/>
          </a:xfrm>
        </p:spPr>
        <p:txBody>
          <a:bodyPr>
            <a:normAutofit fontScale="92500" lnSpcReduction="10000"/>
          </a:bodyPr>
          <a:lstStyle/>
          <a:p>
            <a:pPr marL="0" indent="0">
              <a:buNone/>
            </a:pPr>
            <a:r>
              <a:rPr lang="en-US" sz="2800" i="1" dirty="0"/>
              <a:t>Ask the caller for:</a:t>
            </a:r>
          </a:p>
          <a:p>
            <a:pPr lvl="1">
              <a:buClr>
                <a:srgbClr val="0070C0"/>
              </a:buClr>
              <a:buFont typeface="Wingdings 3" panose="05040102010807070707" pitchFamily="18" charset="2"/>
              <a:buChar char=""/>
            </a:pPr>
            <a:r>
              <a:rPr lang="en-US" sz="2400" i="1" dirty="0"/>
              <a:t>Demographic and contact information of the cases;</a:t>
            </a:r>
          </a:p>
          <a:p>
            <a:pPr lvl="1">
              <a:buClr>
                <a:srgbClr val="0070C0"/>
              </a:buClr>
              <a:buFont typeface="Wingdings 3" panose="05040102010807070707" pitchFamily="18" charset="2"/>
              <a:buChar char=""/>
            </a:pPr>
            <a:r>
              <a:rPr lang="en-US" sz="2400" i="1" dirty="0"/>
              <a:t>What signs and symptoms were reported</a:t>
            </a:r>
            <a:r>
              <a:rPr lang="en-US" sz="2400" i="1" dirty="0" smtClean="0"/>
              <a:t>;</a:t>
            </a:r>
          </a:p>
          <a:p>
            <a:pPr lvl="1">
              <a:buClr>
                <a:srgbClr val="0070C0"/>
              </a:buClr>
              <a:buFont typeface="Wingdings 3" panose="05040102010807070707" pitchFamily="18" charset="2"/>
              <a:buChar char=""/>
            </a:pPr>
            <a:r>
              <a:rPr lang="en-US" sz="2400" i="1" dirty="0" smtClean="0"/>
              <a:t>Any </a:t>
            </a:r>
            <a:r>
              <a:rPr lang="en-US" sz="2400" i="1" dirty="0"/>
              <a:t>test results for the ill individuals;</a:t>
            </a:r>
          </a:p>
          <a:p>
            <a:pPr lvl="1">
              <a:buClr>
                <a:srgbClr val="0070C0"/>
              </a:buClr>
              <a:buFont typeface="Wingdings 3" panose="05040102010807070707" pitchFamily="18" charset="2"/>
              <a:buChar char=""/>
            </a:pPr>
            <a:r>
              <a:rPr lang="en-US" sz="2400" i="1" dirty="0"/>
              <a:t>Name of establishment that is suspected as a source</a:t>
            </a:r>
            <a:r>
              <a:rPr lang="en-US" sz="2400" i="1" dirty="0" smtClean="0"/>
              <a:t>;</a:t>
            </a:r>
          </a:p>
          <a:p>
            <a:pPr lvl="2">
              <a:buClr>
                <a:srgbClr val="0070C0"/>
              </a:buClr>
              <a:buFont typeface="Wingdings 3" panose="05040102010807070707" pitchFamily="18" charset="2"/>
              <a:buChar char=""/>
            </a:pPr>
            <a:r>
              <a:rPr lang="en-US" sz="2200" i="1" dirty="0" smtClean="0"/>
              <a:t>Dates they dined there</a:t>
            </a:r>
            <a:endParaRPr lang="en-US" sz="2200" i="1" dirty="0"/>
          </a:p>
          <a:p>
            <a:pPr lvl="1">
              <a:buClr>
                <a:srgbClr val="0070C0"/>
              </a:buClr>
              <a:buFont typeface="Wingdings 3" panose="05040102010807070707" pitchFamily="18" charset="2"/>
              <a:buChar char=""/>
            </a:pPr>
            <a:r>
              <a:rPr lang="en-US" sz="2400" i="1" dirty="0"/>
              <a:t>Any cases that have a sensitive occupation;</a:t>
            </a:r>
          </a:p>
          <a:p>
            <a:pPr lvl="1">
              <a:buClr>
                <a:srgbClr val="0070C0"/>
              </a:buClr>
              <a:buFont typeface="Wingdings 3" panose="05040102010807070707" pitchFamily="18" charset="2"/>
              <a:buChar char=""/>
            </a:pPr>
            <a:r>
              <a:rPr lang="en-US" sz="2400" i="1" dirty="0"/>
              <a:t>Let the caller know public health will look into the </a:t>
            </a:r>
            <a:r>
              <a:rPr lang="en-US" sz="2400" i="1" dirty="0" smtClean="0"/>
              <a:t>cases, </a:t>
            </a:r>
            <a:r>
              <a:rPr lang="en-US" sz="2400" i="1" dirty="0"/>
              <a:t>but may have to call back for more information.</a:t>
            </a:r>
          </a:p>
          <a:p>
            <a:pPr marL="0" indent="0">
              <a:buNone/>
            </a:pPr>
            <a:endParaRPr lang="en-US" dirty="0"/>
          </a:p>
        </p:txBody>
      </p:sp>
    </p:spTree>
    <p:extLst>
      <p:ext uri="{BB962C8B-B14F-4D97-AF65-F5344CB8AC3E}">
        <p14:creationId xmlns:p14="http://schemas.microsoft.com/office/powerpoint/2010/main" val="23761408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5133</TotalTime>
  <Words>3936</Words>
  <Application>Microsoft Office PowerPoint</Application>
  <PresentationFormat>Widescreen</PresentationFormat>
  <Paragraphs>379</Paragraphs>
  <Slides>49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Courier New</vt:lpstr>
      <vt:lpstr>Trebuchet MS</vt:lpstr>
      <vt:lpstr>Wingdings 3</vt:lpstr>
      <vt:lpstr>Facet</vt:lpstr>
      <vt:lpstr>Instructions-Please Read Carefully</vt:lpstr>
      <vt:lpstr>Resources-Review</vt:lpstr>
      <vt:lpstr>Communicable Disease Table Top Exercise</vt:lpstr>
      <vt:lpstr>Objectives</vt:lpstr>
      <vt:lpstr>Why is DPHHS asking us to conduct this exercise?</vt:lpstr>
      <vt:lpstr>A few things to consider…</vt:lpstr>
      <vt:lpstr>Partners and Applicable Plans</vt:lpstr>
      <vt:lpstr>Scenario</vt:lpstr>
      <vt:lpstr>Gather information</vt:lpstr>
      <vt:lpstr>Initial findings</vt:lpstr>
      <vt:lpstr>Gather information 2.0</vt:lpstr>
      <vt:lpstr>The provider suspects the following conditions based on presentation:</vt:lpstr>
      <vt:lpstr>Common enteric diseases: Signs and Symptoms </vt:lpstr>
      <vt:lpstr>Assess what you have so far…</vt:lpstr>
      <vt:lpstr>Pubic Health Notification</vt:lpstr>
      <vt:lpstr>Initial Control Measures</vt:lpstr>
      <vt:lpstr>Laboratory Testing</vt:lpstr>
      <vt:lpstr>Laboratory testing</vt:lpstr>
      <vt:lpstr>Laboratory Testing</vt:lpstr>
      <vt:lpstr>Laboratory Sample Transport Plan</vt:lpstr>
      <vt:lpstr>Testing Results</vt:lpstr>
      <vt:lpstr>Assess what you have now…</vt:lpstr>
      <vt:lpstr>Messaging</vt:lpstr>
      <vt:lpstr>Messaging to Public Health and their Partners </vt:lpstr>
      <vt:lpstr>Exclusions</vt:lpstr>
      <vt:lpstr>Exclusions</vt:lpstr>
      <vt:lpstr>Emergency Response Plans</vt:lpstr>
      <vt:lpstr>Outbreak Investigation</vt:lpstr>
      <vt:lpstr>Outbreak Investigation</vt:lpstr>
      <vt:lpstr>New Information</vt:lpstr>
      <vt:lpstr>Control measures</vt:lpstr>
      <vt:lpstr>Sick Food Handlers</vt:lpstr>
      <vt:lpstr>Sick Food Handlers</vt:lpstr>
      <vt:lpstr>New Information</vt:lpstr>
      <vt:lpstr>Mandatory Exclusion</vt:lpstr>
      <vt:lpstr>FDA Food Code, 2013</vt:lpstr>
      <vt:lpstr>Reporting</vt:lpstr>
      <vt:lpstr>Monitor for new cases</vt:lpstr>
      <vt:lpstr>Monitor for new cases</vt:lpstr>
      <vt:lpstr>New Information</vt:lpstr>
      <vt:lpstr>Barriers to Exclusion</vt:lpstr>
      <vt:lpstr>Public Messaging</vt:lpstr>
      <vt:lpstr>Messaging: What?</vt:lpstr>
      <vt:lpstr>Messaging: How?</vt:lpstr>
      <vt:lpstr>New Information</vt:lpstr>
      <vt:lpstr>Concerned Callers</vt:lpstr>
      <vt:lpstr>New Information</vt:lpstr>
      <vt:lpstr>Summarize Results</vt:lpstr>
      <vt:lpstr>Tabletop Completion</vt:lpstr>
    </vt:vector>
  </TitlesOfParts>
  <Company>DPHHS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Communicable Disease Table Top Exercise</dc:title>
  <dc:creator>Fladager, Jen</dc:creator>
  <cp:lastModifiedBy>Fladager, Jen</cp:lastModifiedBy>
  <cp:revision>141</cp:revision>
  <dcterms:created xsi:type="dcterms:W3CDTF">2018-03-07T21:29:13Z</dcterms:created>
  <dcterms:modified xsi:type="dcterms:W3CDTF">2018-08-22T22:30:57Z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VT@JAWS2</vt:lpwstr>
  </property>
  <property fmtid="{D5CDD505-2E9C-101B-9397-08002B2CF9AE}" pid="5" name="MSIP_Label_f42aa342-8706-4288-bd11-ebb85995028c_SetDate">
    <vt:lpwstr>2018-02-23T06:16:02.8823307Z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