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notesMasterIdLst>
    <p:notesMasterId r:id="rId51"/>
  </p:notesMasterIdLst>
  <p:sldIdLst>
    <p:sldId id="320" r:id="rId2"/>
    <p:sldId id="321" r:id="rId3"/>
    <p:sldId id="256" r:id="rId4"/>
    <p:sldId id="257" r:id="rId5"/>
    <p:sldId id="258" r:id="rId6"/>
    <p:sldId id="277" r:id="rId7"/>
    <p:sldId id="259" r:id="rId8"/>
    <p:sldId id="302" r:id="rId9"/>
    <p:sldId id="301" r:id="rId10"/>
    <p:sldId id="260" r:id="rId11"/>
    <p:sldId id="261" r:id="rId12"/>
    <p:sldId id="276" r:id="rId13"/>
    <p:sldId id="262" r:id="rId14"/>
    <p:sldId id="266" r:id="rId15"/>
    <p:sldId id="303" r:id="rId16"/>
    <p:sldId id="278" r:id="rId17"/>
    <p:sldId id="280" r:id="rId18"/>
    <p:sldId id="265" r:id="rId19"/>
    <p:sldId id="306" r:id="rId20"/>
    <p:sldId id="304" r:id="rId21"/>
    <p:sldId id="305" r:id="rId22"/>
    <p:sldId id="281" r:id="rId23"/>
    <p:sldId id="270" r:id="rId24"/>
    <p:sldId id="271" r:id="rId25"/>
    <p:sldId id="272" r:id="rId26"/>
    <p:sldId id="282" r:id="rId27"/>
    <p:sldId id="273" r:id="rId28"/>
    <p:sldId id="275" r:id="rId29"/>
    <p:sldId id="284" r:id="rId30"/>
    <p:sldId id="290" r:id="rId31"/>
    <p:sldId id="322" r:id="rId32"/>
    <p:sldId id="323" r:id="rId33"/>
    <p:sldId id="283" r:id="rId34"/>
    <p:sldId id="291" r:id="rId35"/>
    <p:sldId id="292" r:id="rId36"/>
    <p:sldId id="307" r:id="rId37"/>
    <p:sldId id="285" r:id="rId38"/>
    <p:sldId id="311" r:id="rId39"/>
    <p:sldId id="295" r:id="rId40"/>
    <p:sldId id="312" r:id="rId41"/>
    <p:sldId id="309" r:id="rId42"/>
    <p:sldId id="308" r:id="rId43"/>
    <p:sldId id="313" r:id="rId44"/>
    <p:sldId id="293" r:id="rId45"/>
    <p:sldId id="316" r:id="rId46"/>
    <p:sldId id="298" r:id="rId47"/>
    <p:sldId id="287" r:id="rId48"/>
    <p:sldId id="319" r:id="rId49"/>
    <p:sldId id="318"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5" autoAdjust="0"/>
  </p:normalViewPr>
  <p:slideViewPr>
    <p:cSldViewPr snapToGrid="0">
      <p:cViewPr varScale="1">
        <p:scale>
          <a:sx n="111" d="100"/>
          <a:sy n="111" d="100"/>
        </p:scale>
        <p:origin x="5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FD6517-7F48-463B-8450-DAA9307F4D3F}" type="doc">
      <dgm:prSet loTypeId="urn:microsoft.com/office/officeart/2005/8/layout/venn2" loCatId="relationship" qsTypeId="urn:microsoft.com/office/officeart/2005/8/quickstyle/simple1" qsCatId="simple" csTypeId="urn:microsoft.com/office/officeart/2005/8/colors/colorful2" csCatId="colorful" phldr="1"/>
      <dgm:spPr/>
      <dgm:t>
        <a:bodyPr/>
        <a:lstStyle/>
        <a:p>
          <a:endParaRPr lang="en-US"/>
        </a:p>
      </dgm:t>
    </dgm:pt>
    <dgm:pt modelId="{B3123DA7-D88F-4812-9C80-FE4FDED565ED}">
      <dgm:prSet phldrT="[Text]"/>
      <dgm:spPr/>
      <dgm:t>
        <a:bodyPr/>
        <a:lstStyle/>
        <a:p>
          <a:r>
            <a:rPr lang="en-US" dirty="0"/>
            <a:t>Other contacts</a:t>
          </a:r>
        </a:p>
      </dgm:t>
    </dgm:pt>
    <dgm:pt modelId="{B4CF3D41-13E1-4DD0-BE8C-5C19BE2A52AD}" type="parTrans" cxnId="{E1D3399E-1304-46EE-9700-3A1216331F20}">
      <dgm:prSet/>
      <dgm:spPr/>
      <dgm:t>
        <a:bodyPr/>
        <a:lstStyle/>
        <a:p>
          <a:endParaRPr lang="en-US"/>
        </a:p>
      </dgm:t>
    </dgm:pt>
    <dgm:pt modelId="{431BAED9-9BD6-4663-BBF5-6B8C45F6218C}" type="sibTrans" cxnId="{E1D3399E-1304-46EE-9700-3A1216331F20}">
      <dgm:prSet/>
      <dgm:spPr/>
      <dgm:t>
        <a:bodyPr/>
        <a:lstStyle/>
        <a:p>
          <a:endParaRPr lang="en-US"/>
        </a:p>
      </dgm:t>
    </dgm:pt>
    <dgm:pt modelId="{74487871-027D-4C7D-B787-9A11C1D35145}">
      <dgm:prSet phldrT="[Text]" custT="1"/>
      <dgm:spPr/>
      <dgm:t>
        <a:bodyPr/>
        <a:lstStyle/>
        <a:p>
          <a:r>
            <a:rPr lang="en-US" sz="1400" dirty="0"/>
            <a:t>Social and healthcare worker contacts with significant exposure</a:t>
          </a:r>
        </a:p>
      </dgm:t>
    </dgm:pt>
    <dgm:pt modelId="{B72A52FF-DA5D-47E4-85CD-D294C5D156D5}" type="parTrans" cxnId="{E92C3040-8278-4E99-BF47-10AA12C0C6DB}">
      <dgm:prSet/>
      <dgm:spPr/>
      <dgm:t>
        <a:bodyPr/>
        <a:lstStyle/>
        <a:p>
          <a:endParaRPr lang="en-US"/>
        </a:p>
      </dgm:t>
    </dgm:pt>
    <dgm:pt modelId="{B66678C5-2BB6-41ED-B515-C5E152D5CC13}" type="sibTrans" cxnId="{E92C3040-8278-4E99-BF47-10AA12C0C6DB}">
      <dgm:prSet/>
      <dgm:spPr/>
      <dgm:t>
        <a:bodyPr/>
        <a:lstStyle/>
        <a:p>
          <a:endParaRPr lang="en-US"/>
        </a:p>
      </dgm:t>
    </dgm:pt>
    <dgm:pt modelId="{ACD86EEF-39A4-4EC3-A3FC-AF81AB8D393F}">
      <dgm:prSet phldrT="[Text]" custT="1"/>
      <dgm:spPr/>
      <dgm:t>
        <a:bodyPr/>
        <a:lstStyle/>
        <a:p>
          <a:pPr algn="ctr"/>
          <a:r>
            <a:rPr lang="en-US" sz="1600" dirty="0"/>
            <a:t>Household Contacts</a:t>
          </a:r>
        </a:p>
      </dgm:t>
    </dgm:pt>
    <dgm:pt modelId="{BD3539ED-F9AB-4AE4-8F27-E755F0A583C6}" type="parTrans" cxnId="{810638B8-6F03-466C-9970-42240A7ACFC1}">
      <dgm:prSet/>
      <dgm:spPr/>
      <dgm:t>
        <a:bodyPr/>
        <a:lstStyle/>
        <a:p>
          <a:endParaRPr lang="en-US"/>
        </a:p>
      </dgm:t>
    </dgm:pt>
    <dgm:pt modelId="{69E22E0C-A2A1-4D89-A62B-F0962EB9849F}" type="sibTrans" cxnId="{810638B8-6F03-466C-9970-42240A7ACFC1}">
      <dgm:prSet/>
      <dgm:spPr/>
      <dgm:t>
        <a:bodyPr/>
        <a:lstStyle/>
        <a:p>
          <a:endParaRPr lang="en-US"/>
        </a:p>
      </dgm:t>
    </dgm:pt>
    <dgm:pt modelId="{6C613196-3CE3-48E5-8B04-AF50C3F393AF}">
      <dgm:prSet phldrT="[Text]" custT="1"/>
      <dgm:spPr/>
      <dgm:t>
        <a:bodyPr/>
        <a:lstStyle/>
        <a:p>
          <a:pPr algn="ctr"/>
          <a:r>
            <a:rPr lang="en-US" sz="1100" dirty="0"/>
            <a:t>Most likely to be infected</a:t>
          </a:r>
        </a:p>
      </dgm:t>
    </dgm:pt>
    <dgm:pt modelId="{753E2E6D-CA72-4D28-BBC2-2285E61096CF}" type="parTrans" cxnId="{B04E5EB5-C909-46CB-8BA8-7D5F3199BDAB}">
      <dgm:prSet/>
      <dgm:spPr/>
      <dgm:t>
        <a:bodyPr/>
        <a:lstStyle/>
        <a:p>
          <a:endParaRPr lang="en-US"/>
        </a:p>
      </dgm:t>
    </dgm:pt>
    <dgm:pt modelId="{1903D869-FCD3-49A5-8D6E-FEACEA94696D}" type="sibTrans" cxnId="{B04E5EB5-C909-46CB-8BA8-7D5F3199BDAB}">
      <dgm:prSet/>
      <dgm:spPr/>
      <dgm:t>
        <a:bodyPr/>
        <a:lstStyle/>
        <a:p>
          <a:endParaRPr lang="en-US"/>
        </a:p>
      </dgm:t>
    </dgm:pt>
    <dgm:pt modelId="{034B7792-475B-4F3F-97D7-CB7F61A68421}" type="pres">
      <dgm:prSet presAssocID="{14FD6517-7F48-463B-8450-DAA9307F4D3F}" presName="Name0" presStyleCnt="0">
        <dgm:presLayoutVars>
          <dgm:chMax val="7"/>
          <dgm:resizeHandles val="exact"/>
        </dgm:presLayoutVars>
      </dgm:prSet>
      <dgm:spPr/>
      <dgm:t>
        <a:bodyPr/>
        <a:lstStyle/>
        <a:p>
          <a:endParaRPr lang="en-US"/>
        </a:p>
      </dgm:t>
    </dgm:pt>
    <dgm:pt modelId="{A6B52083-5F1C-42D8-9647-15194B13746C}" type="pres">
      <dgm:prSet presAssocID="{14FD6517-7F48-463B-8450-DAA9307F4D3F}" presName="comp1" presStyleCnt="0"/>
      <dgm:spPr/>
    </dgm:pt>
    <dgm:pt modelId="{BF704A9B-FF5B-4CEB-B790-DA1476B26DA4}" type="pres">
      <dgm:prSet presAssocID="{14FD6517-7F48-463B-8450-DAA9307F4D3F}" presName="circle1" presStyleLbl="node1" presStyleIdx="0" presStyleCnt="3"/>
      <dgm:spPr/>
      <dgm:t>
        <a:bodyPr/>
        <a:lstStyle/>
        <a:p>
          <a:endParaRPr lang="en-US"/>
        </a:p>
      </dgm:t>
    </dgm:pt>
    <dgm:pt modelId="{AC58D7ED-9F52-45B4-8373-FC2422C87F67}" type="pres">
      <dgm:prSet presAssocID="{14FD6517-7F48-463B-8450-DAA9307F4D3F}" presName="c1text" presStyleLbl="node1" presStyleIdx="0" presStyleCnt="3">
        <dgm:presLayoutVars>
          <dgm:bulletEnabled val="1"/>
        </dgm:presLayoutVars>
      </dgm:prSet>
      <dgm:spPr/>
      <dgm:t>
        <a:bodyPr/>
        <a:lstStyle/>
        <a:p>
          <a:endParaRPr lang="en-US"/>
        </a:p>
      </dgm:t>
    </dgm:pt>
    <dgm:pt modelId="{6FAD5F42-0E62-4D5F-B8D7-8FE2F3341668}" type="pres">
      <dgm:prSet presAssocID="{14FD6517-7F48-463B-8450-DAA9307F4D3F}" presName="comp2" presStyleCnt="0"/>
      <dgm:spPr/>
    </dgm:pt>
    <dgm:pt modelId="{5C059C15-EE17-4AA8-8B60-0BFDAF15AE04}" type="pres">
      <dgm:prSet presAssocID="{14FD6517-7F48-463B-8450-DAA9307F4D3F}" presName="circle2" presStyleLbl="node1" presStyleIdx="1" presStyleCnt="3"/>
      <dgm:spPr/>
      <dgm:t>
        <a:bodyPr/>
        <a:lstStyle/>
        <a:p>
          <a:endParaRPr lang="en-US"/>
        </a:p>
      </dgm:t>
    </dgm:pt>
    <dgm:pt modelId="{70989FE5-611E-48BD-B2CE-E16475EBD3B5}" type="pres">
      <dgm:prSet presAssocID="{14FD6517-7F48-463B-8450-DAA9307F4D3F}" presName="c2text" presStyleLbl="node1" presStyleIdx="1" presStyleCnt="3">
        <dgm:presLayoutVars>
          <dgm:bulletEnabled val="1"/>
        </dgm:presLayoutVars>
      </dgm:prSet>
      <dgm:spPr/>
      <dgm:t>
        <a:bodyPr/>
        <a:lstStyle/>
        <a:p>
          <a:endParaRPr lang="en-US"/>
        </a:p>
      </dgm:t>
    </dgm:pt>
    <dgm:pt modelId="{9805FAE9-B7B0-4F68-B0EB-E4A81515615E}" type="pres">
      <dgm:prSet presAssocID="{14FD6517-7F48-463B-8450-DAA9307F4D3F}" presName="comp3" presStyleCnt="0"/>
      <dgm:spPr/>
    </dgm:pt>
    <dgm:pt modelId="{AC786392-71A1-4823-B37F-37649C676D04}" type="pres">
      <dgm:prSet presAssocID="{14FD6517-7F48-463B-8450-DAA9307F4D3F}" presName="circle3" presStyleLbl="node1" presStyleIdx="2" presStyleCnt="3"/>
      <dgm:spPr/>
      <dgm:t>
        <a:bodyPr/>
        <a:lstStyle/>
        <a:p>
          <a:endParaRPr lang="en-US"/>
        </a:p>
      </dgm:t>
    </dgm:pt>
    <dgm:pt modelId="{500546E3-2724-45BE-A3C5-E9D1827C7A30}" type="pres">
      <dgm:prSet presAssocID="{14FD6517-7F48-463B-8450-DAA9307F4D3F}" presName="c3text" presStyleLbl="node1" presStyleIdx="2" presStyleCnt="3">
        <dgm:presLayoutVars>
          <dgm:bulletEnabled val="1"/>
        </dgm:presLayoutVars>
      </dgm:prSet>
      <dgm:spPr/>
      <dgm:t>
        <a:bodyPr/>
        <a:lstStyle/>
        <a:p>
          <a:endParaRPr lang="en-US"/>
        </a:p>
      </dgm:t>
    </dgm:pt>
  </dgm:ptLst>
  <dgm:cxnLst>
    <dgm:cxn modelId="{E92C3040-8278-4E99-BF47-10AA12C0C6DB}" srcId="{14FD6517-7F48-463B-8450-DAA9307F4D3F}" destId="{74487871-027D-4C7D-B787-9A11C1D35145}" srcOrd="1" destOrd="0" parTransId="{B72A52FF-DA5D-47E4-85CD-D294C5D156D5}" sibTransId="{B66678C5-2BB6-41ED-B515-C5E152D5CC13}"/>
    <dgm:cxn modelId="{89E5043C-BB90-4172-A08F-12974E76DE87}" type="presOf" srcId="{B3123DA7-D88F-4812-9C80-FE4FDED565ED}" destId="{AC58D7ED-9F52-45B4-8373-FC2422C87F67}" srcOrd="1" destOrd="0" presId="urn:microsoft.com/office/officeart/2005/8/layout/venn2"/>
    <dgm:cxn modelId="{500BE343-C2DE-4E87-BCED-9E63CAE6DBD8}" type="presOf" srcId="{74487871-027D-4C7D-B787-9A11C1D35145}" destId="{70989FE5-611E-48BD-B2CE-E16475EBD3B5}" srcOrd="1" destOrd="0" presId="urn:microsoft.com/office/officeart/2005/8/layout/venn2"/>
    <dgm:cxn modelId="{810638B8-6F03-466C-9970-42240A7ACFC1}" srcId="{14FD6517-7F48-463B-8450-DAA9307F4D3F}" destId="{ACD86EEF-39A4-4EC3-A3FC-AF81AB8D393F}" srcOrd="2" destOrd="0" parTransId="{BD3539ED-F9AB-4AE4-8F27-E755F0A583C6}" sibTransId="{69E22E0C-A2A1-4D89-A62B-F0962EB9849F}"/>
    <dgm:cxn modelId="{B04E5EB5-C909-46CB-8BA8-7D5F3199BDAB}" srcId="{ACD86EEF-39A4-4EC3-A3FC-AF81AB8D393F}" destId="{6C613196-3CE3-48E5-8B04-AF50C3F393AF}" srcOrd="0" destOrd="0" parTransId="{753E2E6D-CA72-4D28-BBC2-2285E61096CF}" sibTransId="{1903D869-FCD3-49A5-8D6E-FEACEA94696D}"/>
    <dgm:cxn modelId="{6220E812-B33E-4F28-8C7D-AD8451A13B02}" type="presOf" srcId="{ACD86EEF-39A4-4EC3-A3FC-AF81AB8D393F}" destId="{500546E3-2724-45BE-A3C5-E9D1827C7A30}" srcOrd="1" destOrd="0" presId="urn:microsoft.com/office/officeart/2005/8/layout/venn2"/>
    <dgm:cxn modelId="{74F2897B-7FA3-4DCB-B8DD-1AE2349BCD74}" type="presOf" srcId="{14FD6517-7F48-463B-8450-DAA9307F4D3F}" destId="{034B7792-475B-4F3F-97D7-CB7F61A68421}" srcOrd="0" destOrd="0" presId="urn:microsoft.com/office/officeart/2005/8/layout/venn2"/>
    <dgm:cxn modelId="{CBC25734-F201-4EB3-9887-AF02A37F6CD8}" type="presOf" srcId="{ACD86EEF-39A4-4EC3-A3FC-AF81AB8D393F}" destId="{AC786392-71A1-4823-B37F-37649C676D04}" srcOrd="0" destOrd="0" presId="urn:microsoft.com/office/officeart/2005/8/layout/venn2"/>
    <dgm:cxn modelId="{5550CEE9-1EAF-4EC8-9568-7AD1856EC914}" type="presOf" srcId="{6C613196-3CE3-48E5-8B04-AF50C3F393AF}" destId="{AC786392-71A1-4823-B37F-37649C676D04}" srcOrd="0" destOrd="1" presId="urn:microsoft.com/office/officeart/2005/8/layout/venn2"/>
    <dgm:cxn modelId="{C299A78A-5549-4559-BCA7-E322C5A701F5}" type="presOf" srcId="{B3123DA7-D88F-4812-9C80-FE4FDED565ED}" destId="{BF704A9B-FF5B-4CEB-B790-DA1476B26DA4}" srcOrd="0" destOrd="0" presId="urn:microsoft.com/office/officeart/2005/8/layout/venn2"/>
    <dgm:cxn modelId="{C4FF3CB1-D855-4DFE-951D-4705178E8784}" type="presOf" srcId="{74487871-027D-4C7D-B787-9A11C1D35145}" destId="{5C059C15-EE17-4AA8-8B60-0BFDAF15AE04}" srcOrd="0" destOrd="0" presId="urn:microsoft.com/office/officeart/2005/8/layout/venn2"/>
    <dgm:cxn modelId="{E1D3399E-1304-46EE-9700-3A1216331F20}" srcId="{14FD6517-7F48-463B-8450-DAA9307F4D3F}" destId="{B3123DA7-D88F-4812-9C80-FE4FDED565ED}" srcOrd="0" destOrd="0" parTransId="{B4CF3D41-13E1-4DD0-BE8C-5C19BE2A52AD}" sibTransId="{431BAED9-9BD6-4663-BBF5-6B8C45F6218C}"/>
    <dgm:cxn modelId="{48BBF0D9-5E22-436E-A215-5F0AF5177711}" type="presOf" srcId="{6C613196-3CE3-48E5-8B04-AF50C3F393AF}" destId="{500546E3-2724-45BE-A3C5-E9D1827C7A30}" srcOrd="1" destOrd="1" presId="urn:microsoft.com/office/officeart/2005/8/layout/venn2"/>
    <dgm:cxn modelId="{D4789B5A-38D4-47C1-8808-D6E427F26920}" type="presParOf" srcId="{034B7792-475B-4F3F-97D7-CB7F61A68421}" destId="{A6B52083-5F1C-42D8-9647-15194B13746C}" srcOrd="0" destOrd="0" presId="urn:microsoft.com/office/officeart/2005/8/layout/venn2"/>
    <dgm:cxn modelId="{7006B103-9619-42CF-8A88-307D2503BCA3}" type="presParOf" srcId="{A6B52083-5F1C-42D8-9647-15194B13746C}" destId="{BF704A9B-FF5B-4CEB-B790-DA1476B26DA4}" srcOrd="0" destOrd="0" presId="urn:microsoft.com/office/officeart/2005/8/layout/venn2"/>
    <dgm:cxn modelId="{7C2A4738-541F-466E-B13F-CC1AE9BBC6C9}" type="presParOf" srcId="{A6B52083-5F1C-42D8-9647-15194B13746C}" destId="{AC58D7ED-9F52-45B4-8373-FC2422C87F67}" srcOrd="1" destOrd="0" presId="urn:microsoft.com/office/officeart/2005/8/layout/venn2"/>
    <dgm:cxn modelId="{AD8E4FA6-E058-4588-9653-10920ED90538}" type="presParOf" srcId="{034B7792-475B-4F3F-97D7-CB7F61A68421}" destId="{6FAD5F42-0E62-4D5F-B8D7-8FE2F3341668}" srcOrd="1" destOrd="0" presId="urn:microsoft.com/office/officeart/2005/8/layout/venn2"/>
    <dgm:cxn modelId="{1ECDEC78-C439-4347-BBB2-9EF7C399FCBA}" type="presParOf" srcId="{6FAD5F42-0E62-4D5F-B8D7-8FE2F3341668}" destId="{5C059C15-EE17-4AA8-8B60-0BFDAF15AE04}" srcOrd="0" destOrd="0" presId="urn:microsoft.com/office/officeart/2005/8/layout/venn2"/>
    <dgm:cxn modelId="{93A52A65-08C1-4C8E-9ACD-8FCEB7EA2A8C}" type="presParOf" srcId="{6FAD5F42-0E62-4D5F-B8D7-8FE2F3341668}" destId="{70989FE5-611E-48BD-B2CE-E16475EBD3B5}" srcOrd="1" destOrd="0" presId="urn:microsoft.com/office/officeart/2005/8/layout/venn2"/>
    <dgm:cxn modelId="{A6F10BB5-4ABB-441B-B1C1-43D96DED4CD4}" type="presParOf" srcId="{034B7792-475B-4F3F-97D7-CB7F61A68421}" destId="{9805FAE9-B7B0-4F68-B0EB-E4A81515615E}" srcOrd="2" destOrd="0" presId="urn:microsoft.com/office/officeart/2005/8/layout/venn2"/>
    <dgm:cxn modelId="{88F9D298-9818-4F6E-AF47-43F5888BEC40}" type="presParOf" srcId="{9805FAE9-B7B0-4F68-B0EB-E4A81515615E}" destId="{AC786392-71A1-4823-B37F-37649C676D04}" srcOrd="0" destOrd="0" presId="urn:microsoft.com/office/officeart/2005/8/layout/venn2"/>
    <dgm:cxn modelId="{68C18B59-5AEC-49C7-A52D-47221AD52520}" type="presParOf" srcId="{9805FAE9-B7B0-4F68-B0EB-E4A81515615E}" destId="{500546E3-2724-45BE-A3C5-E9D1827C7A30}"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704A9B-FF5B-4CEB-B790-DA1476B26DA4}">
      <dsp:nvSpPr>
        <dsp:cNvPr id="0" name=""/>
        <dsp:cNvSpPr/>
      </dsp:nvSpPr>
      <dsp:spPr>
        <a:xfrm>
          <a:off x="483123" y="0"/>
          <a:ext cx="4635919" cy="4635919"/>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Other contacts</a:t>
          </a:r>
        </a:p>
      </dsp:txBody>
      <dsp:txXfrm>
        <a:off x="1990956" y="231795"/>
        <a:ext cx="1620253" cy="695387"/>
      </dsp:txXfrm>
    </dsp:sp>
    <dsp:sp modelId="{5C059C15-EE17-4AA8-8B60-0BFDAF15AE04}">
      <dsp:nvSpPr>
        <dsp:cNvPr id="0" name=""/>
        <dsp:cNvSpPr/>
      </dsp:nvSpPr>
      <dsp:spPr>
        <a:xfrm>
          <a:off x="1062613" y="1158979"/>
          <a:ext cx="3476939" cy="3476939"/>
        </a:xfrm>
        <a:prstGeom prst="ellipse">
          <a:avLst/>
        </a:prstGeom>
        <a:solidFill>
          <a:schemeClr val="accent2">
            <a:hueOff val="-1356225"/>
            <a:satOff val="-828"/>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a:t>Social and healthcare worker contacts with significant exposure</a:t>
          </a:r>
        </a:p>
      </dsp:txBody>
      <dsp:txXfrm>
        <a:off x="1990956" y="1376288"/>
        <a:ext cx="1620253" cy="651926"/>
      </dsp:txXfrm>
    </dsp:sp>
    <dsp:sp modelId="{AC786392-71A1-4823-B37F-37649C676D04}">
      <dsp:nvSpPr>
        <dsp:cNvPr id="0" name=""/>
        <dsp:cNvSpPr/>
      </dsp:nvSpPr>
      <dsp:spPr>
        <a:xfrm>
          <a:off x="1642103" y="2317959"/>
          <a:ext cx="2317959" cy="2317959"/>
        </a:xfrm>
        <a:prstGeom prst="ellipse">
          <a:avLst/>
        </a:prstGeom>
        <a:solidFill>
          <a:schemeClr val="accent2">
            <a:hueOff val="-2712450"/>
            <a:satOff val="-1656"/>
            <a:lumOff val="64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kern="1200" dirty="0"/>
            <a:t>Household Contacts</a:t>
          </a:r>
        </a:p>
        <a:p>
          <a:pPr marL="57150" lvl="1" indent="-57150" algn="ctr" defTabSz="488950">
            <a:lnSpc>
              <a:spcPct val="90000"/>
            </a:lnSpc>
            <a:spcBef>
              <a:spcPct val="0"/>
            </a:spcBef>
            <a:spcAft>
              <a:spcPct val="15000"/>
            </a:spcAft>
            <a:buChar char="••"/>
          </a:pPr>
          <a:r>
            <a:rPr lang="en-US" sz="1100" kern="1200" dirty="0"/>
            <a:t>Most likely to be infected</a:t>
          </a:r>
        </a:p>
      </dsp:txBody>
      <dsp:txXfrm>
        <a:off x="1981560" y="2897449"/>
        <a:ext cx="1639044" cy="115897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E7DBF-46FE-4FD5-AC56-18193FB86556}" type="datetimeFigureOut">
              <a:rPr lang="en-IN" smtClean="0"/>
              <a:t>22-08-2018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54082-0EDA-40C0-B23E-AB88047B2438}" type="slidenum">
              <a:rPr lang="en-IN" smtClean="0"/>
              <a:t>‹#›</a:t>
            </a:fld>
            <a:endParaRPr lang="en-IN"/>
          </a:p>
        </p:txBody>
      </p:sp>
    </p:spTree>
    <p:extLst>
      <p:ext uri="{BB962C8B-B14F-4D97-AF65-F5344CB8AC3E}">
        <p14:creationId xmlns:p14="http://schemas.microsoft.com/office/powerpoint/2010/main" val="2625093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EA54082-0EDA-40C0-B23E-AB88047B2438}" type="slidenum">
              <a:rPr lang="en-IN" smtClean="0"/>
              <a:t>3</a:t>
            </a:fld>
            <a:endParaRPr lang="en-IN"/>
          </a:p>
        </p:txBody>
      </p:sp>
    </p:spTree>
    <p:extLst>
      <p:ext uri="{BB962C8B-B14F-4D97-AF65-F5344CB8AC3E}">
        <p14:creationId xmlns:p14="http://schemas.microsoft.com/office/powerpoint/2010/main" val="3861114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EA54082-0EDA-40C0-B23E-AB88047B2438}" type="slidenum">
              <a:rPr lang="en-IN" smtClean="0"/>
              <a:t>4</a:t>
            </a:fld>
            <a:endParaRPr lang="en-IN"/>
          </a:p>
        </p:txBody>
      </p:sp>
    </p:spTree>
    <p:extLst>
      <p:ext uri="{BB962C8B-B14F-4D97-AF65-F5344CB8AC3E}">
        <p14:creationId xmlns:p14="http://schemas.microsoft.com/office/powerpoint/2010/main" val="2422518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Hyperlink to TB</a:t>
            </a:r>
            <a:r>
              <a:rPr lang="en-US" baseline="0" dirty="0"/>
              <a:t> webinar or review the rules before hand.</a:t>
            </a:r>
            <a:endParaRPr lang="en-US" dirty="0"/>
          </a:p>
        </p:txBody>
      </p:sp>
      <p:sp>
        <p:nvSpPr>
          <p:cNvPr id="4" name="Slide Number Placeholder 3"/>
          <p:cNvSpPr>
            <a:spLocks noGrp="1"/>
          </p:cNvSpPr>
          <p:nvPr>
            <p:ph type="sldNum" sz="quarter" idx="10"/>
          </p:nvPr>
        </p:nvSpPr>
        <p:spPr/>
        <p:txBody>
          <a:bodyPr/>
          <a:lstStyle/>
          <a:p>
            <a:fld id="{5EA54082-0EDA-40C0-B23E-AB88047B2438}" type="slidenum">
              <a:rPr lang="en-IN" smtClean="0"/>
              <a:t>9</a:t>
            </a:fld>
            <a:endParaRPr lang="en-IN"/>
          </a:p>
        </p:txBody>
      </p:sp>
    </p:spTree>
    <p:extLst>
      <p:ext uri="{BB962C8B-B14F-4D97-AF65-F5344CB8AC3E}">
        <p14:creationId xmlns:p14="http://schemas.microsoft.com/office/powerpoint/2010/main" val="315492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8" name="Straight Connector 17"/>
          <p:cNvCxnSpPr/>
          <p:nvPr userDrawn="1"/>
        </p:nvCxnSpPr>
        <p:spPr>
          <a:xfrm>
            <a:off x="6108192" y="2842697"/>
            <a:ext cx="0" cy="1334530"/>
          </a:xfrm>
          <a:prstGeom prst="line">
            <a:avLst/>
          </a:prstGeom>
          <a:ln w="889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56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99551F-0685-470A-A63A-F808D54B9B6A}"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427456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99551F-0685-470A-A63A-F808D54B9B6A}"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8676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99551F-0685-470A-A63A-F808D54B9B6A}"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1051273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99551F-0685-470A-A63A-F808D54B9B6A}"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8099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99551F-0685-470A-A63A-F808D54B9B6A}"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2500950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9551F-0685-470A-A63A-F808D54B9B6A}"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3740280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9551F-0685-470A-A63A-F808D54B9B6A}"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454558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883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99551F-0685-470A-A63A-F808D54B9B6A}" type="datetimeFigureOut">
              <a:rPr lang="en-US" smtClean="0"/>
              <a:t>8/22/2018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318897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99551F-0685-470A-A63A-F808D54B9B6A}"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405363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99551F-0685-470A-A63A-F808D54B9B6A}" type="datetimeFigureOut">
              <a:rPr lang="en-US" smtClean="0"/>
              <a:t>8/22/2018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52850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99551F-0685-470A-A63A-F808D54B9B6A}" type="datetimeFigureOut">
              <a:rPr lang="en-US" smtClean="0"/>
              <a:t>8/22/2018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117015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9551F-0685-470A-A63A-F808D54B9B6A}" type="datetimeFigureOut">
              <a:rPr lang="en-US" smtClean="0"/>
              <a:t>8/22/2018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2234655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99551F-0685-470A-A63A-F808D54B9B6A}" type="datetimeFigureOut">
              <a:rPr lang="en-US" smtClean="0"/>
              <a:t>8/22/2018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448514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BDE3A-8A5F-47C4-AA75-58FC1EB2D383}" type="slidenum">
              <a:rPr lang="en-US" smtClean="0"/>
              <a:t>‹#›</a:t>
            </a:fld>
            <a:endParaRPr lang="en-US"/>
          </a:p>
        </p:txBody>
      </p:sp>
      <p:sp>
        <p:nvSpPr>
          <p:cNvPr id="5" name="Date Placeholder 4"/>
          <p:cNvSpPr>
            <a:spLocks noGrp="1"/>
          </p:cNvSpPr>
          <p:nvPr>
            <p:ph type="dt" sz="half" idx="10"/>
          </p:nvPr>
        </p:nvSpPr>
        <p:spPr/>
        <p:txBody>
          <a:bodyPr/>
          <a:lstStyle/>
          <a:p>
            <a:fld id="{1599551F-0685-470A-A63A-F808D54B9B6A}" type="datetimeFigureOut">
              <a:rPr lang="en-US" smtClean="0"/>
              <a:t>8/22/2018</a:t>
            </a:fld>
            <a:endParaRPr lang="en-US"/>
          </a:p>
        </p:txBody>
      </p:sp>
    </p:spTree>
    <p:extLst>
      <p:ext uri="{BB962C8B-B14F-4D97-AF65-F5344CB8AC3E}">
        <p14:creationId xmlns:p14="http://schemas.microsoft.com/office/powerpoint/2010/main" val="345492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99551F-0685-470A-A63A-F808D54B9B6A}" type="datetimeFigureOut">
              <a:rPr lang="en-US" smtClean="0"/>
              <a:t>8/22/2018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2BDE3A-8A5F-47C4-AA75-58FC1EB2D383}" type="slidenum">
              <a:rPr lang="en-US" smtClean="0"/>
              <a:t>‹#›</a:t>
            </a:fld>
            <a:endParaRPr lang="en-US"/>
          </a:p>
        </p:txBody>
      </p:sp>
    </p:spTree>
    <p:extLst>
      <p:ext uri="{BB962C8B-B14F-4D97-AF65-F5344CB8AC3E}">
        <p14:creationId xmlns:p14="http://schemas.microsoft.com/office/powerpoint/2010/main" val="254922906"/>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85898"/>
            <a:ext cx="8596668" cy="786938"/>
          </a:xfrm>
        </p:spPr>
        <p:txBody>
          <a:bodyPr>
            <a:normAutofit fontScale="90000"/>
          </a:bodyPr>
          <a:lstStyle/>
          <a:p>
            <a:r>
              <a:rPr lang="en-US" dirty="0" smtClean="0"/>
              <a:t>Instructions-Please Read Carefully</a:t>
            </a:r>
            <a:endParaRPr lang="en-US" dirty="0"/>
          </a:p>
        </p:txBody>
      </p:sp>
      <p:sp>
        <p:nvSpPr>
          <p:cNvPr id="3" name="Text Placeholder 2"/>
          <p:cNvSpPr>
            <a:spLocks noGrp="1"/>
          </p:cNvSpPr>
          <p:nvPr>
            <p:ph type="body" idx="1"/>
          </p:nvPr>
        </p:nvSpPr>
        <p:spPr>
          <a:xfrm>
            <a:off x="677335" y="756458"/>
            <a:ext cx="8596668" cy="5885882"/>
          </a:xfrm>
        </p:spPr>
        <p:txBody>
          <a:bodyPr>
            <a:normAutofit fontScale="77500" lnSpcReduction="20000"/>
          </a:bodyPr>
          <a:lstStyle/>
          <a:p>
            <a:r>
              <a:rPr lang="en-US" dirty="0" smtClean="0">
                <a:solidFill>
                  <a:schemeClr val="tx1">
                    <a:lumMod val="95000"/>
                    <a:lumOff val="5000"/>
                  </a:schemeClr>
                </a:solidFill>
              </a:rPr>
              <a:t>With the PHEP E7 exercise requirement for the 2018-2019 grant year, MT DPHHS created these scenarios to assist local health jurisdictions in carrying out disease table top exercises.  As you prepare to conduct a table top exercise, consider the following:</a:t>
            </a:r>
          </a:p>
          <a:p>
            <a:pPr marL="285750" indent="-285750">
              <a:buFont typeface="Arial" panose="020B0604020202020204" pitchFamily="34" charset="0"/>
              <a:buChar char="•"/>
            </a:pPr>
            <a:r>
              <a:rPr lang="en-US" dirty="0" smtClean="0">
                <a:solidFill>
                  <a:schemeClr val="tx1">
                    <a:lumMod val="95000"/>
                    <a:lumOff val="5000"/>
                  </a:schemeClr>
                </a:solidFill>
              </a:rPr>
              <a:t>Choose someone to conduct the exercise</a:t>
            </a:r>
          </a:p>
          <a:p>
            <a:pPr marL="742950" lvl="1" indent="-285750">
              <a:buFont typeface="Arial" panose="020B0604020202020204" pitchFamily="34" charset="0"/>
              <a:buChar char="•"/>
            </a:pPr>
            <a:r>
              <a:rPr lang="en-US" dirty="0" smtClean="0">
                <a:solidFill>
                  <a:schemeClr val="tx1">
                    <a:lumMod val="95000"/>
                    <a:lumOff val="5000"/>
                  </a:schemeClr>
                </a:solidFill>
              </a:rPr>
              <a:t>Public health will participate, so finding another party to manage the table top may be helpful</a:t>
            </a:r>
          </a:p>
          <a:p>
            <a:pPr marL="285750" indent="-285750">
              <a:buFont typeface="Arial" panose="020B0604020202020204" pitchFamily="34" charset="0"/>
              <a:buChar char="•"/>
            </a:pPr>
            <a:r>
              <a:rPr lang="en-US" dirty="0" smtClean="0">
                <a:solidFill>
                  <a:schemeClr val="tx1">
                    <a:lumMod val="95000"/>
                    <a:lumOff val="5000"/>
                  </a:schemeClr>
                </a:solidFill>
              </a:rPr>
              <a:t>Choose how much time you want to spend on the exercise</a:t>
            </a:r>
          </a:p>
          <a:p>
            <a:pPr marL="742950" lvl="1" indent="-285750">
              <a:buFont typeface="Arial" panose="020B0604020202020204" pitchFamily="34" charset="0"/>
              <a:buChar char="•"/>
            </a:pPr>
            <a:r>
              <a:rPr lang="en-US" dirty="0" smtClean="0">
                <a:solidFill>
                  <a:schemeClr val="tx1">
                    <a:lumMod val="95000"/>
                    <a:lumOff val="5000"/>
                  </a:schemeClr>
                </a:solidFill>
              </a:rPr>
              <a:t>CDEpi designed these to run for approximately 1-1.5 hours, but you know your jurisdiction and may elect to more time.</a:t>
            </a:r>
          </a:p>
          <a:p>
            <a:pPr marL="742950" lvl="1" indent="-285750">
              <a:buFont typeface="Arial" panose="020B0604020202020204" pitchFamily="34" charset="0"/>
              <a:buChar char="•"/>
            </a:pPr>
            <a:r>
              <a:rPr lang="en-US" dirty="0">
                <a:solidFill>
                  <a:schemeClr val="tx1">
                    <a:lumMod val="95000"/>
                    <a:lumOff val="5000"/>
                  </a:schemeClr>
                </a:solidFill>
              </a:rPr>
              <a:t>The focus of this exercise is not the disease!  It’s about using your communicable disease response plan and other emergency plans.  Don’t worry about the specifics of the disease, focus on how you will work with your local partners. There is some detailed clinical information to emphasize the complexity of these situations, but it is not the primary reason for this exercise. </a:t>
            </a:r>
          </a:p>
          <a:p>
            <a:pPr marL="742950" lvl="1" indent="-285750">
              <a:buFont typeface="Arial" panose="020B0604020202020204" pitchFamily="34" charset="0"/>
              <a:buChar char="•"/>
            </a:pPr>
            <a:r>
              <a:rPr lang="en-US" dirty="0" smtClean="0">
                <a:solidFill>
                  <a:schemeClr val="tx1">
                    <a:lumMod val="95000"/>
                    <a:lumOff val="5000"/>
                  </a:schemeClr>
                </a:solidFill>
              </a:rPr>
              <a:t>You can write the PHEP RC2 media release during the exercise, if time allows, but you can also elect to do that after the exercise.</a:t>
            </a:r>
            <a:endParaRPr lang="en-US" dirty="0">
              <a:solidFill>
                <a:schemeClr val="tx1">
                  <a:lumMod val="95000"/>
                  <a:lumOff val="5000"/>
                </a:schemeClr>
              </a:solidFill>
            </a:endParaRPr>
          </a:p>
          <a:p>
            <a:pPr marL="285750" indent="-285750">
              <a:buFont typeface="Arial" panose="020B0604020202020204" pitchFamily="34" charset="0"/>
              <a:buChar char="•"/>
            </a:pPr>
            <a:r>
              <a:rPr lang="en-US" i="1" u="sng" dirty="0" smtClean="0">
                <a:solidFill>
                  <a:schemeClr val="tx1">
                    <a:lumMod val="95000"/>
                    <a:lumOff val="5000"/>
                  </a:schemeClr>
                </a:solidFill>
              </a:rPr>
              <a:t>Review the resource material and slides prior to the exercise</a:t>
            </a:r>
          </a:p>
          <a:p>
            <a:pPr marL="742950" lvl="1" indent="-285750">
              <a:buFont typeface="Arial" panose="020B0604020202020204" pitchFamily="34" charset="0"/>
              <a:buChar char="•"/>
            </a:pPr>
            <a:r>
              <a:rPr lang="en-US" dirty="0" smtClean="0">
                <a:solidFill>
                  <a:schemeClr val="tx1">
                    <a:lumMod val="95000"/>
                    <a:lumOff val="5000"/>
                  </a:schemeClr>
                </a:solidFill>
              </a:rPr>
              <a:t>Public health staff should brush up on their department response plans, and additional resources are available (see the next slide for a list)</a:t>
            </a:r>
          </a:p>
          <a:p>
            <a:pPr marL="285750" indent="-285750">
              <a:buFont typeface="Arial" panose="020B0604020202020204" pitchFamily="34" charset="0"/>
              <a:buChar char="•"/>
            </a:pPr>
            <a:r>
              <a:rPr lang="en-US" dirty="0" smtClean="0">
                <a:solidFill>
                  <a:schemeClr val="tx1">
                    <a:lumMod val="95000"/>
                    <a:lumOff val="5000"/>
                  </a:schemeClr>
                </a:solidFill>
              </a:rPr>
              <a:t>If you are inviting a large number of people, having discussion among groups at tables and reporting out to the group key findings (like CDEpi does during trainings) may help manage discussion</a:t>
            </a:r>
          </a:p>
          <a:p>
            <a:pPr marL="285750" indent="-285750">
              <a:buFont typeface="Arial" panose="020B0604020202020204" pitchFamily="34" charset="0"/>
              <a:buChar char="•"/>
            </a:pPr>
            <a:r>
              <a:rPr lang="en-US" i="1" u="sng" dirty="0" smtClean="0">
                <a:solidFill>
                  <a:schemeClr val="tx1">
                    <a:lumMod val="95000"/>
                    <a:lumOff val="5000"/>
                  </a:schemeClr>
                </a:solidFill>
              </a:rPr>
              <a:t>This is your exercise.  However, if you want to change aspects of the injects (prompts), be very cautious.  The guidance provided after each inject and discussion is very specific to the injects provided.  Changing the injects may alter what guidance is necessary.  </a:t>
            </a:r>
          </a:p>
        </p:txBody>
      </p:sp>
    </p:spTree>
    <p:extLst>
      <p:ext uri="{BB962C8B-B14F-4D97-AF65-F5344CB8AC3E}">
        <p14:creationId xmlns:p14="http://schemas.microsoft.com/office/powerpoint/2010/main" val="4286347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a:t>
            </a:r>
          </a:p>
        </p:txBody>
      </p:sp>
      <p:sp>
        <p:nvSpPr>
          <p:cNvPr id="3" name="Content Placeholder 2"/>
          <p:cNvSpPr>
            <a:spLocks noGrp="1"/>
          </p:cNvSpPr>
          <p:nvPr>
            <p:ph idx="1"/>
          </p:nvPr>
        </p:nvSpPr>
        <p:spPr>
          <a:xfrm>
            <a:off x="677334" y="1660717"/>
            <a:ext cx="8596668" cy="2655251"/>
          </a:xfrm>
        </p:spPr>
        <p:txBody>
          <a:bodyPr>
            <a:normAutofit/>
          </a:bodyPr>
          <a:lstStyle/>
          <a:p>
            <a:pPr marL="0" indent="0">
              <a:buNone/>
            </a:pPr>
            <a:r>
              <a:rPr lang="en-US" sz="2000" dirty="0"/>
              <a:t>A provider at your local hospital contacts the local health department to report a suspect tuberculosis (TB) case in a hospitalized patient.  The patient intends to leave the hospital against medical advice, and the provider wants to know if the patient should be held involuntarily until TB is either confirmed or ruled out.  The patient works as a certified nurse’s aide (CNA) in a local nursing home.</a:t>
            </a:r>
            <a:endParaRPr lang="en-US" dirty="0"/>
          </a:p>
          <a:p>
            <a:endParaRPr lang="en-US" dirty="0"/>
          </a:p>
        </p:txBody>
      </p:sp>
      <p:sp>
        <p:nvSpPr>
          <p:cNvPr id="4" name="TextBox 3">
            <a:extLst>
              <a:ext uri="{FF2B5EF4-FFF2-40B4-BE49-F238E27FC236}">
                <a16:creationId xmlns:a16="http://schemas.microsoft.com/office/drawing/2014/main" id="{635661CB-7E18-42A1-9A8E-C2AF8C5D15F9}"/>
              </a:ext>
            </a:extLst>
          </p:cNvPr>
          <p:cNvSpPr txBox="1"/>
          <p:nvPr/>
        </p:nvSpPr>
        <p:spPr>
          <a:xfrm>
            <a:off x="810508" y="4410316"/>
            <a:ext cx="8052138" cy="830997"/>
          </a:xfrm>
          <a:prstGeom prst="rect">
            <a:avLst/>
          </a:prstGeom>
          <a:noFill/>
        </p:spPr>
        <p:txBody>
          <a:bodyPr wrap="square" rtlCol="0">
            <a:spAutoFit/>
          </a:bodyPr>
          <a:lstStyle/>
          <a:p>
            <a:pPr marL="342900" indent="-342900">
              <a:buClr>
                <a:srgbClr val="C00000"/>
              </a:buClr>
              <a:buFont typeface="Wingdings 3" panose="05040102010807070707" pitchFamily="18" charset="2"/>
              <a:buChar char=""/>
            </a:pPr>
            <a:r>
              <a:rPr lang="en-US" sz="2400" dirty="0">
                <a:solidFill>
                  <a:srgbClr val="FF0000"/>
                </a:solidFill>
              </a:rPr>
              <a:t>What questions would you ask the provider during that call? </a:t>
            </a:r>
          </a:p>
        </p:txBody>
      </p:sp>
    </p:spTree>
    <p:extLst>
      <p:ext uri="{BB962C8B-B14F-4D97-AF65-F5344CB8AC3E}">
        <p14:creationId xmlns:p14="http://schemas.microsoft.com/office/powerpoint/2010/main" val="263087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Gather information</a:t>
            </a:r>
          </a:p>
        </p:txBody>
      </p:sp>
      <p:sp>
        <p:nvSpPr>
          <p:cNvPr id="3" name="Content Placeholder 2"/>
          <p:cNvSpPr>
            <a:spLocks noGrp="1"/>
          </p:cNvSpPr>
          <p:nvPr>
            <p:ph idx="1"/>
          </p:nvPr>
        </p:nvSpPr>
        <p:spPr>
          <a:xfrm>
            <a:off x="677334" y="1560023"/>
            <a:ext cx="8596668" cy="4990406"/>
          </a:xfrm>
        </p:spPr>
        <p:txBody>
          <a:bodyPr>
            <a:normAutofit fontScale="85000" lnSpcReduction="10000"/>
          </a:bodyPr>
          <a:lstStyle/>
          <a:p>
            <a:pPr marL="0" indent="0">
              <a:buNone/>
            </a:pPr>
            <a:r>
              <a:rPr lang="en-US" sz="2800" i="1" dirty="0"/>
              <a:t>Ask the caller for:</a:t>
            </a:r>
          </a:p>
          <a:p>
            <a:pPr lvl="1">
              <a:buClr>
                <a:srgbClr val="0070C0"/>
              </a:buClr>
              <a:buFont typeface="Wingdings 3" panose="05040102010807070707" pitchFamily="18" charset="2"/>
              <a:buChar char=""/>
            </a:pPr>
            <a:r>
              <a:rPr lang="en-US" sz="2400" i="1" dirty="0"/>
              <a:t>Demographic and contact information of the </a:t>
            </a:r>
            <a:r>
              <a:rPr lang="en-US" sz="2400" i="1" dirty="0" smtClean="0"/>
              <a:t>case;</a:t>
            </a:r>
            <a:endParaRPr lang="en-US" sz="2400" i="1" dirty="0"/>
          </a:p>
          <a:p>
            <a:pPr lvl="1">
              <a:buClr>
                <a:srgbClr val="0070C0"/>
              </a:buClr>
              <a:buFont typeface="Wingdings 3" panose="05040102010807070707" pitchFamily="18" charset="2"/>
              <a:buChar char=""/>
            </a:pPr>
            <a:r>
              <a:rPr lang="en-US" sz="2400" i="1" dirty="0"/>
              <a:t>What supportive past and present laboratory testing they have collected for TB;</a:t>
            </a:r>
          </a:p>
          <a:p>
            <a:pPr lvl="2">
              <a:buClr>
                <a:srgbClr val="0070C0"/>
              </a:buClr>
              <a:buFont typeface="Wingdings 3" panose="05040102010807070707" pitchFamily="18" charset="2"/>
              <a:buChar char=""/>
            </a:pPr>
            <a:r>
              <a:rPr lang="en-US" sz="2200" i="1" dirty="0"/>
              <a:t>History of positive tuberculin skin test (TST) or Quantiferon/T. Spot testing</a:t>
            </a:r>
          </a:p>
          <a:p>
            <a:pPr lvl="2">
              <a:buClr>
                <a:srgbClr val="0070C0"/>
              </a:buClr>
              <a:buFont typeface="Wingdings 3" panose="05040102010807070707" pitchFamily="18" charset="2"/>
              <a:buChar char=""/>
            </a:pPr>
            <a:r>
              <a:rPr lang="en-US" sz="2200" i="1" dirty="0"/>
              <a:t>Acid fast bacillus (AFB) smears from sputum or other specimens</a:t>
            </a:r>
          </a:p>
          <a:p>
            <a:pPr lvl="2">
              <a:buClr>
                <a:srgbClr val="0070C0"/>
              </a:buClr>
              <a:buFont typeface="Wingdings 3" panose="05040102010807070707" pitchFamily="18" charset="2"/>
              <a:buChar char=""/>
            </a:pPr>
            <a:r>
              <a:rPr lang="en-US" sz="2200" i="1" dirty="0"/>
              <a:t>Nucleic Acid Amplification Test (NAAT) for TB</a:t>
            </a:r>
          </a:p>
          <a:p>
            <a:pPr lvl="2">
              <a:buClr>
                <a:srgbClr val="0070C0"/>
              </a:buClr>
              <a:buFont typeface="Wingdings 3" panose="05040102010807070707" pitchFamily="18" charset="2"/>
              <a:buChar char=""/>
            </a:pPr>
            <a:r>
              <a:rPr lang="en-US" sz="2200" i="1" dirty="0"/>
              <a:t>TB culture results</a:t>
            </a:r>
          </a:p>
          <a:p>
            <a:pPr lvl="1">
              <a:buClr>
                <a:srgbClr val="0070C0"/>
              </a:buClr>
              <a:buFont typeface="Wingdings 3" panose="05040102010807070707" pitchFamily="18" charset="2"/>
              <a:buChar char=""/>
            </a:pPr>
            <a:r>
              <a:rPr lang="en-US" sz="2400" i="1" dirty="0"/>
              <a:t>What signs and symptoms were reported;</a:t>
            </a:r>
          </a:p>
          <a:p>
            <a:pPr lvl="1">
              <a:buClr>
                <a:srgbClr val="0070C0"/>
              </a:buClr>
              <a:buFont typeface="Wingdings 3" panose="05040102010807070707" pitchFamily="18" charset="2"/>
              <a:buChar char=""/>
            </a:pPr>
            <a:r>
              <a:rPr lang="en-US" sz="2400" i="1" dirty="0"/>
              <a:t>If there was any known exposure to an infectious TB patient;</a:t>
            </a:r>
          </a:p>
          <a:p>
            <a:pPr lvl="1">
              <a:buClr>
                <a:srgbClr val="0070C0"/>
              </a:buClr>
              <a:buFont typeface="Wingdings 3" panose="05040102010807070707" pitchFamily="18" charset="2"/>
              <a:buChar char=""/>
            </a:pPr>
            <a:r>
              <a:rPr lang="en-US" sz="2400" i="1" dirty="0"/>
              <a:t>Let the caller know public health will look into the case, but may have to call back for more information.</a:t>
            </a:r>
          </a:p>
          <a:p>
            <a:pPr marL="0" indent="0">
              <a:buNone/>
            </a:pPr>
            <a:endParaRPr lang="en-US" dirty="0"/>
          </a:p>
        </p:txBody>
      </p:sp>
    </p:spTree>
    <p:extLst>
      <p:ext uri="{BB962C8B-B14F-4D97-AF65-F5344CB8AC3E}">
        <p14:creationId xmlns:p14="http://schemas.microsoft.com/office/powerpoint/2010/main" val="2376140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8655"/>
            <a:ext cx="8596668" cy="1320800"/>
          </a:xfrm>
        </p:spPr>
        <p:txBody>
          <a:bodyPr/>
          <a:lstStyle/>
          <a:p>
            <a:r>
              <a:rPr lang="en-US" dirty="0"/>
              <a:t>Initial Findings</a:t>
            </a:r>
          </a:p>
        </p:txBody>
      </p:sp>
      <p:sp>
        <p:nvSpPr>
          <p:cNvPr id="3" name="Content Placeholder 2"/>
          <p:cNvSpPr>
            <a:spLocks noGrp="1"/>
          </p:cNvSpPr>
          <p:nvPr>
            <p:ph idx="1"/>
          </p:nvPr>
        </p:nvSpPr>
        <p:spPr>
          <a:xfrm>
            <a:off x="677334" y="1263535"/>
            <a:ext cx="7661994" cy="4344785"/>
          </a:xfrm>
        </p:spPr>
        <p:txBody>
          <a:bodyPr>
            <a:normAutofit fontScale="92500" lnSpcReduction="20000"/>
          </a:bodyPr>
          <a:lstStyle/>
          <a:p>
            <a:pPr>
              <a:buClr>
                <a:srgbClr val="00B050"/>
              </a:buClr>
              <a:buFont typeface="Wingdings 3" panose="05040102010807070707" pitchFamily="18" charset="2"/>
              <a:buChar char=""/>
            </a:pPr>
            <a:r>
              <a:rPr lang="en-US" sz="2000" dirty="0"/>
              <a:t>The provider states the patient is 59 years old and has been coughing for approximately 2 months with weight loss and night sweats.  The patient recently started </a:t>
            </a:r>
            <a:r>
              <a:rPr lang="en-US" sz="2000" dirty="0" err="1"/>
              <a:t>Humira</a:t>
            </a:r>
            <a:r>
              <a:rPr lang="en-US" sz="2000" dirty="0"/>
              <a:t> three months ago for rheumatoid arthritis.</a:t>
            </a:r>
          </a:p>
          <a:p>
            <a:pPr>
              <a:buClr>
                <a:srgbClr val="00B050"/>
              </a:buClr>
              <a:buFont typeface="Wingdings 3" panose="05040102010807070707" pitchFamily="18" charset="2"/>
              <a:buChar char=""/>
            </a:pPr>
            <a:r>
              <a:rPr lang="en-US" sz="2000" dirty="0"/>
              <a:t>The patient was hospitalized for weakness and shortness of breath.</a:t>
            </a:r>
          </a:p>
          <a:p>
            <a:pPr>
              <a:buClr>
                <a:srgbClr val="00B050"/>
              </a:buClr>
              <a:buFont typeface="Wingdings 3" panose="05040102010807070707" pitchFamily="18" charset="2"/>
              <a:buChar char=""/>
            </a:pPr>
            <a:r>
              <a:rPr lang="en-US" sz="2000" dirty="0" smtClean="0"/>
              <a:t>The chest x-ray has findings typical of TB.</a:t>
            </a:r>
            <a:endParaRPr lang="en-US" sz="2000" dirty="0">
              <a:cs typeface="Calibri" panose="020F0502020204030204" pitchFamily="34" charset="0"/>
            </a:endParaRPr>
          </a:p>
          <a:p>
            <a:pPr>
              <a:buClr>
                <a:srgbClr val="00B050"/>
              </a:buClr>
              <a:buFont typeface="Wingdings 3" panose="05040102010807070707" pitchFamily="18" charset="2"/>
              <a:buChar char=""/>
            </a:pPr>
            <a:r>
              <a:rPr lang="en-US" sz="2000" dirty="0" smtClean="0">
                <a:cs typeface="Calibri" panose="020F0502020204030204" pitchFamily="34" charset="0"/>
              </a:rPr>
              <a:t>Testing for latent TB infection should have been administered prior to starting </a:t>
            </a:r>
            <a:r>
              <a:rPr lang="en-US" sz="2000" dirty="0" err="1" smtClean="0">
                <a:cs typeface="Calibri" panose="020F0502020204030204" pitchFamily="34" charset="0"/>
              </a:rPr>
              <a:t>Humira</a:t>
            </a:r>
            <a:r>
              <a:rPr lang="en-US" sz="2000" dirty="0" smtClean="0">
                <a:cs typeface="Calibri" panose="020F0502020204030204" pitchFamily="34" charset="0"/>
              </a:rPr>
              <a:t>, but records of the results are unavailable at this time.</a:t>
            </a:r>
            <a:endParaRPr lang="en-US" sz="2000" dirty="0">
              <a:cs typeface="Calibri" panose="020F0502020204030204" pitchFamily="34" charset="0"/>
            </a:endParaRPr>
          </a:p>
          <a:p>
            <a:pPr>
              <a:buClr>
                <a:srgbClr val="00B050"/>
              </a:buClr>
              <a:buFont typeface="Wingdings 3" panose="05040102010807070707" pitchFamily="18" charset="2"/>
              <a:buChar char=""/>
            </a:pPr>
            <a:r>
              <a:rPr lang="en-US" sz="2000" dirty="0">
                <a:cs typeface="Calibri" panose="020F0502020204030204" pitchFamily="34" charset="0"/>
              </a:rPr>
              <a:t>One sputum smear has been collected, </a:t>
            </a:r>
            <a:r>
              <a:rPr lang="en-US" sz="2000" dirty="0" smtClean="0">
                <a:cs typeface="Calibri" panose="020F0502020204030204" pitchFamily="34" charset="0"/>
              </a:rPr>
              <a:t>and AFBs were present (3+)</a:t>
            </a:r>
            <a:endParaRPr lang="en-US" sz="2000" dirty="0">
              <a:cs typeface="Calibri" panose="020F0502020204030204" pitchFamily="34" charset="0"/>
            </a:endParaRPr>
          </a:p>
          <a:p>
            <a:pPr>
              <a:buClr>
                <a:srgbClr val="00B050"/>
              </a:buClr>
              <a:buFont typeface="Wingdings 3" panose="05040102010807070707" pitchFamily="18" charset="2"/>
              <a:buChar char=""/>
            </a:pPr>
            <a:r>
              <a:rPr lang="en-US" sz="2000" dirty="0">
                <a:cs typeface="Calibri" panose="020F0502020204030204" pitchFamily="34" charset="0"/>
              </a:rPr>
              <a:t>The provider placed the patient in airborne isolation, and the patient disliked it.  She is leaving against medical advice.</a:t>
            </a:r>
          </a:p>
          <a:p>
            <a:pPr>
              <a:buClr>
                <a:srgbClr val="00B050"/>
              </a:buClr>
              <a:buFont typeface="Wingdings 3" panose="05040102010807070707" pitchFamily="18" charset="2"/>
              <a:buChar char=""/>
            </a:pPr>
            <a:endParaRPr lang="en-US" sz="2000" dirty="0">
              <a:cs typeface="Calibri" panose="020F0502020204030204" pitchFamily="34" charset="0"/>
            </a:endParaRPr>
          </a:p>
          <a:p>
            <a:pPr>
              <a:buClr>
                <a:srgbClr val="00B050"/>
              </a:buClr>
              <a:buFont typeface="Wingdings 3" panose="05040102010807070707" pitchFamily="18" charset="2"/>
              <a:buChar char=""/>
            </a:pPr>
            <a:endParaRPr lang="en-US" sz="2000" dirty="0"/>
          </a:p>
          <a:p>
            <a:endParaRPr lang="en-US" dirty="0"/>
          </a:p>
        </p:txBody>
      </p:sp>
      <p:sp>
        <p:nvSpPr>
          <p:cNvPr id="5" name="TextBox 4">
            <a:extLst>
              <a:ext uri="{FF2B5EF4-FFF2-40B4-BE49-F238E27FC236}">
                <a16:creationId xmlns:a16="http://schemas.microsoft.com/office/drawing/2014/main" id="{E754224E-22C4-442E-B97F-C4C425288A47}"/>
              </a:ext>
            </a:extLst>
          </p:cNvPr>
          <p:cNvSpPr txBox="1"/>
          <p:nvPr/>
        </p:nvSpPr>
        <p:spPr>
          <a:xfrm>
            <a:off x="677334" y="5256785"/>
            <a:ext cx="10430686" cy="1200329"/>
          </a:xfrm>
          <a:prstGeom prst="rect">
            <a:avLst/>
          </a:prstGeom>
          <a:noFill/>
        </p:spPr>
        <p:txBody>
          <a:bodyPr wrap="square" rtlCol="0">
            <a:spAutoFit/>
          </a:bodyPr>
          <a:lstStyle/>
          <a:p>
            <a:pPr marL="342900" indent="-342900">
              <a:buClr>
                <a:srgbClr val="C00000"/>
              </a:buClr>
              <a:buFont typeface="Wingdings 3" panose="05040102010807070707" pitchFamily="18" charset="2"/>
              <a:buChar char=""/>
            </a:pPr>
            <a:r>
              <a:rPr lang="en-US" sz="2400" dirty="0">
                <a:solidFill>
                  <a:srgbClr val="FF0000"/>
                </a:solidFill>
              </a:rPr>
              <a:t>What are the reporting requirements for the provider?</a:t>
            </a:r>
          </a:p>
          <a:p>
            <a:pPr marL="342900" indent="-342900">
              <a:buClr>
                <a:srgbClr val="C00000"/>
              </a:buClr>
              <a:buFont typeface="Wingdings 3" panose="05040102010807070707" pitchFamily="18" charset="2"/>
              <a:buChar char=""/>
            </a:pPr>
            <a:r>
              <a:rPr lang="en-US" sz="2400" dirty="0">
                <a:solidFill>
                  <a:srgbClr val="FF0000"/>
                </a:solidFill>
              </a:rPr>
              <a:t>Is this enough information to be suspicious of TB</a:t>
            </a:r>
            <a:r>
              <a:rPr lang="en-US" sz="2400" dirty="0" smtClean="0">
                <a:solidFill>
                  <a:srgbClr val="FF0000"/>
                </a:solidFill>
              </a:rPr>
              <a:t>?</a:t>
            </a:r>
          </a:p>
          <a:p>
            <a:pPr marL="800100" lvl="1" indent="-342900">
              <a:buClr>
                <a:srgbClr val="C00000"/>
              </a:buClr>
              <a:buFont typeface="Wingdings 3" panose="05040102010807070707" pitchFamily="18" charset="2"/>
              <a:buChar char=""/>
            </a:pPr>
            <a:r>
              <a:rPr lang="en-US" sz="2400" dirty="0" smtClean="0">
                <a:solidFill>
                  <a:srgbClr val="FF0000"/>
                </a:solidFill>
              </a:rPr>
              <a:t>Suggested discussion length-5 </a:t>
            </a:r>
            <a:r>
              <a:rPr lang="en-US" sz="2400" dirty="0" err="1" smtClean="0">
                <a:solidFill>
                  <a:srgbClr val="FF0000"/>
                </a:solidFill>
              </a:rPr>
              <a:t>mins</a:t>
            </a:r>
            <a:endParaRPr lang="en-US" sz="2400" dirty="0">
              <a:solidFill>
                <a:srgbClr val="FF0000"/>
              </a:solidFill>
            </a:endParaRPr>
          </a:p>
        </p:txBody>
      </p:sp>
      <p:pic>
        <p:nvPicPr>
          <p:cNvPr id="7" name="Picture 6"/>
          <p:cNvPicPr>
            <a:picLocks noChangeAspect="1"/>
          </p:cNvPicPr>
          <p:nvPr/>
        </p:nvPicPr>
        <p:blipFill rotWithShape="1">
          <a:blip r:embed="rId2"/>
          <a:srcRect l="5797" r="5508" b="8954"/>
          <a:stretch/>
        </p:blipFill>
        <p:spPr>
          <a:xfrm>
            <a:off x="8216593" y="1786312"/>
            <a:ext cx="3737109" cy="2877128"/>
          </a:xfrm>
          <a:prstGeom prst="rect">
            <a:avLst/>
          </a:prstGeom>
        </p:spPr>
      </p:pic>
      <p:sp>
        <p:nvSpPr>
          <p:cNvPr id="8" name="Rectangle 7"/>
          <p:cNvSpPr/>
          <p:nvPr/>
        </p:nvSpPr>
        <p:spPr>
          <a:xfrm>
            <a:off x="9991898" y="4189615"/>
            <a:ext cx="407324" cy="166254"/>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3154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745" y="457199"/>
            <a:ext cx="8596668" cy="934945"/>
          </a:xfrm>
        </p:spPr>
        <p:txBody>
          <a:bodyPr/>
          <a:lstStyle/>
          <a:p>
            <a:r>
              <a:rPr lang="en-US" dirty="0"/>
              <a:t>Provider Assessment</a:t>
            </a:r>
          </a:p>
        </p:txBody>
      </p:sp>
      <p:sp>
        <p:nvSpPr>
          <p:cNvPr id="3" name="Text Placeholder 2"/>
          <p:cNvSpPr>
            <a:spLocks noGrp="1"/>
          </p:cNvSpPr>
          <p:nvPr>
            <p:ph type="body" idx="1"/>
          </p:nvPr>
        </p:nvSpPr>
        <p:spPr>
          <a:xfrm>
            <a:off x="675744" y="1755618"/>
            <a:ext cx="8767513" cy="576262"/>
          </a:xfrm>
        </p:spPr>
        <p:txBody>
          <a:bodyPr/>
          <a:lstStyle/>
          <a:p>
            <a:pPr marL="457200" indent="-457200">
              <a:buClr>
                <a:srgbClr val="0070C0"/>
              </a:buClr>
              <a:buFont typeface="Wingdings 3" panose="05040102010807070707" pitchFamily="18" charset="2"/>
              <a:buChar char=""/>
            </a:pPr>
            <a:r>
              <a:rPr lang="en-US" i="1" dirty="0"/>
              <a:t>The provider is reporting a suspect TB case as required by ARM.  Active disease for TB is defined below:</a:t>
            </a:r>
          </a:p>
        </p:txBody>
      </p:sp>
      <p:sp>
        <p:nvSpPr>
          <p:cNvPr id="4" name="Content Placeholder 3"/>
          <p:cNvSpPr>
            <a:spLocks noGrp="1"/>
          </p:cNvSpPr>
          <p:nvPr>
            <p:ph sz="half" idx="2"/>
          </p:nvPr>
        </p:nvSpPr>
        <p:spPr>
          <a:xfrm>
            <a:off x="675744" y="2695355"/>
            <a:ext cx="8684387" cy="3462528"/>
          </a:xfrm>
        </p:spPr>
        <p:txBody>
          <a:bodyPr>
            <a:normAutofit/>
          </a:bodyPr>
          <a:lstStyle/>
          <a:p>
            <a:pPr>
              <a:buClr>
                <a:srgbClr val="00B050"/>
              </a:buClr>
            </a:pPr>
            <a:r>
              <a:rPr lang="en-US" sz="2200" dirty="0">
                <a:latin typeface="+mj-lt"/>
              </a:rPr>
              <a:t>ARM 37.114.1002    TUBERCULOSIS: ACTIVE DISEASE</a:t>
            </a:r>
          </a:p>
          <a:p>
            <a:pPr marL="400050" lvl="1" indent="0">
              <a:buClr>
                <a:srgbClr val="00B050"/>
              </a:buClr>
              <a:buNone/>
            </a:pPr>
            <a:r>
              <a:rPr lang="en-US" sz="2000" dirty="0">
                <a:latin typeface="+mj-lt"/>
              </a:rPr>
              <a:t>(1) </a:t>
            </a:r>
            <a:r>
              <a:rPr lang="en-US" sz="2000" dirty="0">
                <a:solidFill>
                  <a:srgbClr val="7030A0"/>
                </a:solidFill>
                <a:latin typeface="+mj-lt"/>
              </a:rPr>
              <a:t>A person will be considered to have active tuberculosis until either the diagnosis of active tuberculosis is ruled out or adequate treatment is completed as determined by the local health officer or the department.</a:t>
            </a:r>
          </a:p>
          <a:p>
            <a:pPr marL="400050" lvl="1" indent="0">
              <a:buClr>
                <a:srgbClr val="00B050"/>
              </a:buClr>
              <a:buNone/>
            </a:pPr>
            <a:r>
              <a:rPr lang="en-US" sz="2000" dirty="0">
                <a:latin typeface="+mj-lt"/>
              </a:rPr>
              <a:t>(2) </a:t>
            </a:r>
            <a:r>
              <a:rPr lang="en-US" sz="2000" dirty="0">
                <a:solidFill>
                  <a:srgbClr val="7030A0"/>
                </a:solidFill>
                <a:latin typeface="+mj-lt"/>
              </a:rPr>
              <a:t>When a person with active tuberculosis is an in-patient at a healthcare facility, either for diagnosis, acute care, or long-term care, the facility must notify the local health officer or department before the patient is discharged from their facility. </a:t>
            </a:r>
          </a:p>
          <a:p>
            <a:pPr lvl="1">
              <a:buFont typeface="Wingdings 3" panose="05040102010807070707" pitchFamily="18" charset="2"/>
              <a:buChar char=""/>
            </a:pPr>
            <a:endParaRPr lang="en-US" sz="2000" dirty="0">
              <a:latin typeface="+mj-lt"/>
            </a:endParaRPr>
          </a:p>
        </p:txBody>
      </p:sp>
      <p:pic>
        <p:nvPicPr>
          <p:cNvPr id="6" name="Picture 5">
            <a:extLst>
              <a:ext uri="{FF2B5EF4-FFF2-40B4-BE49-F238E27FC236}">
                <a16:creationId xmlns:a16="http://schemas.microsoft.com/office/drawing/2014/main" id="{C8D2AF2F-9315-4267-9C34-FB69D72567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0887" y="270411"/>
            <a:ext cx="1693603" cy="1693603"/>
          </a:xfrm>
          <a:prstGeom prst="rect">
            <a:avLst/>
          </a:prstGeom>
        </p:spPr>
      </p:pic>
    </p:spTree>
    <p:extLst>
      <p:ext uri="{BB962C8B-B14F-4D97-AF65-F5344CB8AC3E}">
        <p14:creationId xmlns:p14="http://schemas.microsoft.com/office/powerpoint/2010/main" val="3324633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Pubic Health Notification</a:t>
            </a:r>
          </a:p>
        </p:txBody>
      </p:sp>
      <p:sp>
        <p:nvSpPr>
          <p:cNvPr id="3" name="Content Placeholder 2"/>
          <p:cNvSpPr>
            <a:spLocks noGrp="1"/>
          </p:cNvSpPr>
          <p:nvPr>
            <p:ph idx="1"/>
          </p:nvPr>
        </p:nvSpPr>
        <p:spPr>
          <a:xfrm>
            <a:off x="677334" y="1446415"/>
            <a:ext cx="9003114" cy="5003153"/>
          </a:xfrm>
        </p:spPr>
        <p:txBody>
          <a:bodyPr>
            <a:normAutofit/>
          </a:bodyPr>
          <a:lstStyle/>
          <a:p>
            <a:pPr marL="0" indent="0">
              <a:buClr>
                <a:srgbClr val="C00000"/>
              </a:buClr>
              <a:buNone/>
            </a:pPr>
            <a:r>
              <a:rPr lang="en-US" i="1" dirty="0"/>
              <a:t>In this scenario, public health is involved from the beginning. In incidents involving communicable disease, notification should happen early in the process.  </a:t>
            </a:r>
          </a:p>
          <a:p>
            <a:pPr lvl="1">
              <a:buClr>
                <a:srgbClr val="0070C0"/>
              </a:buClr>
            </a:pPr>
            <a:r>
              <a:rPr lang="en-US" i="1" dirty="0"/>
              <a:t>Call public health via your local 24/7 number </a:t>
            </a:r>
            <a:r>
              <a:rPr lang="en-US" b="1" i="1" dirty="0">
                <a:solidFill>
                  <a:srgbClr val="C00000"/>
                </a:solidFill>
              </a:rPr>
              <a:t>immediately</a:t>
            </a:r>
            <a:r>
              <a:rPr lang="en-US" i="1" dirty="0"/>
              <a:t> when a reportable condition is suspected or confirmed.  </a:t>
            </a:r>
          </a:p>
          <a:p>
            <a:pPr lvl="1">
              <a:buClr>
                <a:srgbClr val="0070C0"/>
              </a:buClr>
            </a:pPr>
            <a:r>
              <a:rPr lang="en-US" i="1" dirty="0"/>
              <a:t>If you cannot reach your local public health office, you may call CDEpi at our 24/7 number (406-444-0273).</a:t>
            </a:r>
          </a:p>
          <a:p>
            <a:pPr marL="0" indent="0">
              <a:buNone/>
            </a:pPr>
            <a:r>
              <a:rPr lang="en-US" i="1" dirty="0" smtClean="0"/>
              <a:t>Public </a:t>
            </a:r>
            <a:r>
              <a:rPr lang="en-US" i="1" dirty="0"/>
              <a:t>health can provide:</a:t>
            </a:r>
          </a:p>
          <a:p>
            <a:pPr lvl="1">
              <a:buClr>
                <a:srgbClr val="0070C0"/>
              </a:buClr>
            </a:pPr>
            <a:r>
              <a:rPr lang="en-US" i="1" dirty="0"/>
              <a:t>Guidance on confirmatory testing</a:t>
            </a:r>
          </a:p>
          <a:p>
            <a:pPr lvl="1">
              <a:buClr>
                <a:srgbClr val="0070C0"/>
              </a:buClr>
            </a:pPr>
            <a:r>
              <a:rPr lang="en-US" i="1" dirty="0"/>
              <a:t>Public health case management and control measures</a:t>
            </a:r>
          </a:p>
          <a:p>
            <a:pPr lvl="1">
              <a:buClr>
                <a:srgbClr val="0070C0"/>
              </a:buClr>
            </a:pPr>
            <a:r>
              <a:rPr lang="en-US" i="1" dirty="0"/>
              <a:t>Guidance on public messaging</a:t>
            </a:r>
          </a:p>
          <a:p>
            <a:pPr lvl="1">
              <a:buClr>
                <a:srgbClr val="0070C0"/>
              </a:buClr>
            </a:pPr>
            <a:r>
              <a:rPr lang="en-US" i="1" dirty="0"/>
              <a:t>Management of contacts</a:t>
            </a:r>
          </a:p>
          <a:p>
            <a:pPr lvl="1">
              <a:buClr>
                <a:srgbClr val="0070C0"/>
              </a:buClr>
            </a:pPr>
            <a:r>
              <a:rPr lang="en-US" i="1" dirty="0"/>
              <a:t>CDC consults, when requested</a:t>
            </a:r>
          </a:p>
          <a:p>
            <a:pPr lvl="1">
              <a:buClr>
                <a:srgbClr val="0070C0"/>
              </a:buClr>
            </a:pPr>
            <a:r>
              <a:rPr lang="en-US" i="1" dirty="0"/>
              <a:t>Depending on the situation, other resources are available too.</a:t>
            </a:r>
          </a:p>
        </p:txBody>
      </p:sp>
    </p:spTree>
    <p:extLst>
      <p:ext uri="{BB962C8B-B14F-4D97-AF65-F5344CB8AC3E}">
        <p14:creationId xmlns:p14="http://schemas.microsoft.com/office/powerpoint/2010/main" val="877722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Continued</a:t>
            </a:r>
          </a:p>
        </p:txBody>
      </p:sp>
      <p:sp>
        <p:nvSpPr>
          <p:cNvPr id="3" name="Content Placeholder 2"/>
          <p:cNvSpPr>
            <a:spLocks noGrp="1"/>
          </p:cNvSpPr>
          <p:nvPr>
            <p:ph idx="1"/>
          </p:nvPr>
        </p:nvSpPr>
        <p:spPr>
          <a:xfrm>
            <a:off x="677334" y="1429069"/>
            <a:ext cx="8596668" cy="3533629"/>
          </a:xfrm>
        </p:spPr>
        <p:txBody>
          <a:bodyPr>
            <a:normAutofit fontScale="77500" lnSpcReduction="20000"/>
          </a:bodyPr>
          <a:lstStyle/>
          <a:p>
            <a:pPr marL="0" indent="0">
              <a:buNone/>
            </a:pPr>
            <a:r>
              <a:rPr lang="en-US" dirty="0"/>
              <a:t>ARM 37.114.1001    TUBERCULOSIS DIAGNOSIS</a:t>
            </a:r>
          </a:p>
          <a:p>
            <a:pPr marL="0" indent="0">
              <a:buNone/>
            </a:pPr>
            <a:r>
              <a:rPr lang="en-US" dirty="0"/>
              <a:t>(1)  </a:t>
            </a:r>
            <a:r>
              <a:rPr lang="en-US" dirty="0">
                <a:solidFill>
                  <a:srgbClr val="7030A0"/>
                </a:solidFill>
              </a:rPr>
              <a:t>A case of active tuberculosis disease exists </a:t>
            </a:r>
            <a:r>
              <a:rPr lang="en-US" dirty="0"/>
              <a:t>if the case meets the laboratory or clinical criteria in (2) or (3).</a:t>
            </a:r>
          </a:p>
          <a:p>
            <a:pPr marL="0" indent="0">
              <a:buNone/>
            </a:pPr>
            <a:r>
              <a:rPr lang="en-US" dirty="0"/>
              <a:t>(2) Laboratory criteria for active tuberculosis diagnosis:</a:t>
            </a:r>
          </a:p>
          <a:p>
            <a:pPr marL="400050" lvl="1" indent="0">
              <a:buNone/>
            </a:pPr>
            <a:r>
              <a:rPr lang="en-US" dirty="0"/>
              <a:t>(a) isolation of M. tuberculosis complex from a clinical specimen;</a:t>
            </a:r>
          </a:p>
          <a:p>
            <a:pPr marL="400050" lvl="1" indent="0">
              <a:buNone/>
            </a:pPr>
            <a:r>
              <a:rPr lang="en-US" dirty="0"/>
              <a:t>(b) demonstration of M. tuberculosis complex from a clinical specimen by nucleic acid amplification test; or</a:t>
            </a:r>
          </a:p>
          <a:p>
            <a:pPr marL="400050" lvl="1" indent="0">
              <a:buNone/>
            </a:pPr>
            <a:r>
              <a:rPr lang="en-US" dirty="0">
                <a:solidFill>
                  <a:srgbClr val="7030A0"/>
                </a:solidFill>
              </a:rPr>
              <a:t>(c) demonstration of acid-fast bacilli in a clinical specimen when a culture has not been or cannot be obtained or is falsely negative or contaminated.</a:t>
            </a:r>
          </a:p>
          <a:p>
            <a:pPr marL="0" indent="0">
              <a:buNone/>
            </a:pPr>
            <a:r>
              <a:rPr lang="en-US" dirty="0"/>
              <a:t>(3) Clinical criteria for active tuberculosis diagnosis:</a:t>
            </a:r>
          </a:p>
          <a:p>
            <a:pPr marL="400050" lvl="1" indent="0">
              <a:buNone/>
            </a:pPr>
            <a:r>
              <a:rPr lang="en-US" dirty="0"/>
              <a:t>(a) usually a positive tuberculin skin test result or positive interferon gamma release assay for M. tuberculosis;</a:t>
            </a:r>
          </a:p>
          <a:p>
            <a:pPr marL="400050" lvl="1" indent="0">
              <a:buNone/>
            </a:pPr>
            <a:r>
              <a:rPr lang="en-US" dirty="0">
                <a:solidFill>
                  <a:srgbClr val="7030A0"/>
                </a:solidFill>
              </a:rPr>
              <a:t>(b) other signs and symptoms compatible with tuberculosis are for example: abnormal chest radiograph, abnormal chest computerized tomography scan or other chest imaging study, or clinical evidence of current disease;</a:t>
            </a:r>
          </a:p>
          <a:p>
            <a:pPr marL="400050" lvl="1" indent="0">
              <a:buNone/>
            </a:pPr>
            <a:r>
              <a:rPr lang="en-US" dirty="0"/>
              <a:t>(c) treatment with two or more </a:t>
            </a:r>
            <a:r>
              <a:rPr lang="en-US" dirty="0" err="1"/>
              <a:t>antituberculosis</a:t>
            </a:r>
            <a:r>
              <a:rPr lang="en-US" dirty="0"/>
              <a:t> medications; and</a:t>
            </a:r>
          </a:p>
          <a:p>
            <a:pPr marL="400050" lvl="1" indent="0">
              <a:buNone/>
            </a:pPr>
            <a:r>
              <a:rPr lang="en-US" dirty="0"/>
              <a:t>(d) a completed diagnostic evaluation.</a:t>
            </a:r>
          </a:p>
          <a:p>
            <a:endParaRPr lang="en-US" dirty="0"/>
          </a:p>
        </p:txBody>
      </p:sp>
      <p:sp>
        <p:nvSpPr>
          <p:cNvPr id="4" name="Text Placeholder 4">
            <a:extLst>
              <a:ext uri="{FF2B5EF4-FFF2-40B4-BE49-F238E27FC236}">
                <a16:creationId xmlns:a16="http://schemas.microsoft.com/office/drawing/2014/main" id="{436A2180-9C13-4F61-9CFF-41D0B20AA42B}"/>
              </a:ext>
            </a:extLst>
          </p:cNvPr>
          <p:cNvSpPr txBox="1">
            <a:spLocks/>
          </p:cNvSpPr>
          <p:nvPr/>
        </p:nvSpPr>
        <p:spPr>
          <a:xfrm>
            <a:off x="510644" y="5704941"/>
            <a:ext cx="8759201" cy="57626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57200" indent="-457200">
              <a:buClr>
                <a:srgbClr val="C00000"/>
              </a:buClr>
              <a:buFont typeface="Wingdings 3" panose="05040102010807070707" pitchFamily="18" charset="2"/>
              <a:buChar char=""/>
            </a:pPr>
            <a:r>
              <a:rPr lang="en-US" dirty="0">
                <a:solidFill>
                  <a:srgbClr val="FF0000"/>
                </a:solidFill>
              </a:rPr>
              <a:t>The patient is leaving the facility against medical advice.  What are the next actions for the provider/facility and public health</a:t>
            </a:r>
            <a:r>
              <a:rPr lang="en-US" dirty="0" smtClean="0">
                <a:solidFill>
                  <a:srgbClr val="FF0000"/>
                </a:solidFill>
              </a:rPr>
              <a:t>?  </a:t>
            </a:r>
          </a:p>
          <a:p>
            <a:pPr marL="857250" lvl="1" indent="-457200">
              <a:buClr>
                <a:srgbClr val="C00000"/>
              </a:buClr>
              <a:buFont typeface="Wingdings 3" panose="05040102010807070707" pitchFamily="18" charset="2"/>
              <a:buChar char=""/>
            </a:pPr>
            <a:r>
              <a:rPr lang="en-US" dirty="0" smtClean="0">
                <a:solidFill>
                  <a:srgbClr val="FF0000"/>
                </a:solidFill>
              </a:rPr>
              <a:t>Suggested discussion length-5 </a:t>
            </a:r>
            <a:r>
              <a:rPr lang="en-US" dirty="0" err="1" smtClean="0">
                <a:solidFill>
                  <a:srgbClr val="FF0000"/>
                </a:solidFill>
              </a:rPr>
              <a:t>mins</a:t>
            </a:r>
            <a:endParaRPr lang="en-US" dirty="0">
              <a:solidFill>
                <a:srgbClr val="FF0000"/>
              </a:solidFill>
            </a:endParaRPr>
          </a:p>
        </p:txBody>
      </p:sp>
      <p:sp>
        <p:nvSpPr>
          <p:cNvPr id="5" name="Text Placeholder 2"/>
          <p:cNvSpPr txBox="1">
            <a:spLocks/>
          </p:cNvSpPr>
          <p:nvPr/>
        </p:nvSpPr>
        <p:spPr>
          <a:xfrm>
            <a:off x="506489" y="5128679"/>
            <a:ext cx="8767513" cy="57626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57200" indent="-457200">
              <a:buClr>
                <a:srgbClr val="0070C0"/>
              </a:buClr>
              <a:buFont typeface="Wingdings 3" panose="05040102010807070707" pitchFamily="18" charset="2"/>
              <a:buChar char=""/>
            </a:pPr>
            <a:r>
              <a:rPr lang="en-US" b="1" i="1" dirty="0"/>
              <a:t>There is enough evidence present to call this a case of active TB disease until it is ruled out.  </a:t>
            </a:r>
          </a:p>
        </p:txBody>
      </p:sp>
    </p:spTree>
    <p:extLst>
      <p:ext uri="{BB962C8B-B14F-4D97-AF65-F5344CB8AC3E}">
        <p14:creationId xmlns:p14="http://schemas.microsoft.com/office/powerpoint/2010/main" val="1430416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the Patient Leaving?</a:t>
            </a:r>
          </a:p>
        </p:txBody>
      </p:sp>
      <p:sp>
        <p:nvSpPr>
          <p:cNvPr id="6" name="Content Placeholder 5"/>
          <p:cNvSpPr>
            <a:spLocks noGrp="1"/>
          </p:cNvSpPr>
          <p:nvPr>
            <p:ph sz="quarter" idx="4"/>
          </p:nvPr>
        </p:nvSpPr>
        <p:spPr>
          <a:xfrm>
            <a:off x="677334" y="1743457"/>
            <a:ext cx="8596667" cy="4297906"/>
          </a:xfrm>
        </p:spPr>
        <p:txBody>
          <a:bodyPr>
            <a:normAutofit lnSpcReduction="10000"/>
          </a:bodyPr>
          <a:lstStyle/>
          <a:p>
            <a:pPr>
              <a:buClr>
                <a:srgbClr val="0070C0"/>
              </a:buClr>
            </a:pPr>
            <a:r>
              <a:rPr lang="en-US" sz="2000" i="1" dirty="0" smtClean="0"/>
              <a:t>What has the </a:t>
            </a:r>
            <a:r>
              <a:rPr lang="en-US" sz="2000" i="1" dirty="0"/>
              <a:t>facility has done so far with the patient regarding voluntarily remaining </a:t>
            </a:r>
            <a:r>
              <a:rPr lang="en-US" sz="2000" i="1" dirty="0" smtClean="0"/>
              <a:t>in the hospital?</a:t>
            </a:r>
            <a:endParaRPr lang="en-US" sz="2000" i="1" dirty="0"/>
          </a:p>
          <a:p>
            <a:pPr lvl="1">
              <a:buClr>
                <a:srgbClr val="0070C0"/>
              </a:buClr>
            </a:pPr>
            <a:r>
              <a:rPr lang="en-US" sz="1800" i="1" dirty="0"/>
              <a:t>Identify the patient’s reasons for refusing to stay in the hospital</a:t>
            </a:r>
          </a:p>
          <a:p>
            <a:pPr lvl="1">
              <a:buClr>
                <a:srgbClr val="0070C0"/>
              </a:buClr>
            </a:pPr>
            <a:r>
              <a:rPr lang="en-US" sz="1800" i="1" dirty="0"/>
              <a:t>Determine if there is any way to overcome those barriers</a:t>
            </a:r>
          </a:p>
          <a:p>
            <a:pPr lvl="1">
              <a:buClr>
                <a:srgbClr val="0070C0"/>
              </a:buClr>
            </a:pPr>
            <a:r>
              <a:rPr lang="en-US" sz="1800" i="1" dirty="0"/>
              <a:t>Identify compliance issues with these barriers.  For example, is the motivation for leaving financial, or is the motivation for leaving because they distrust medical professionals?</a:t>
            </a:r>
          </a:p>
          <a:p>
            <a:pPr marL="457200" lvl="1" indent="0">
              <a:buClr>
                <a:srgbClr val="0070C0"/>
              </a:buClr>
              <a:buNone/>
            </a:pPr>
            <a:endParaRPr lang="en-US" sz="1800" i="1" dirty="0"/>
          </a:p>
          <a:p>
            <a:pPr>
              <a:buClr>
                <a:srgbClr val="0070C0"/>
              </a:buClr>
            </a:pPr>
            <a:r>
              <a:rPr lang="en-US" sz="2000" i="1" dirty="0"/>
              <a:t>Find out if there is anyone living at home with the patient.  </a:t>
            </a:r>
          </a:p>
          <a:p>
            <a:pPr lvl="1">
              <a:buClr>
                <a:srgbClr val="0070C0"/>
              </a:buClr>
            </a:pPr>
            <a:r>
              <a:rPr lang="en-US" sz="1800" i="1" dirty="0"/>
              <a:t>If the patient refuses to stay in the hospital, home isolation is still an option.</a:t>
            </a:r>
          </a:p>
          <a:p>
            <a:pPr lvl="1">
              <a:buClr>
                <a:srgbClr val="0070C0"/>
              </a:buClr>
            </a:pPr>
            <a:r>
              <a:rPr lang="en-US" sz="1800" i="1" dirty="0"/>
              <a:t>Identify if there people at risk for TB disease in the home.</a:t>
            </a:r>
          </a:p>
          <a:p>
            <a:pPr>
              <a:buClr>
                <a:srgbClr val="0070C0"/>
              </a:buClr>
            </a:pPr>
            <a:endParaRPr lang="en-US" sz="2000" i="1" dirty="0"/>
          </a:p>
        </p:txBody>
      </p:sp>
    </p:spTree>
    <p:extLst>
      <p:ext uri="{BB962C8B-B14F-4D97-AF65-F5344CB8AC3E}">
        <p14:creationId xmlns:p14="http://schemas.microsoft.com/office/powerpoint/2010/main" val="3699275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Isolation of a Suspect TB Case</a:t>
            </a:r>
          </a:p>
        </p:txBody>
      </p:sp>
      <p:sp>
        <p:nvSpPr>
          <p:cNvPr id="7" name="Content Placeholder 5"/>
          <p:cNvSpPr txBox="1">
            <a:spLocks/>
          </p:cNvSpPr>
          <p:nvPr/>
        </p:nvSpPr>
        <p:spPr>
          <a:xfrm>
            <a:off x="677334" y="1444590"/>
            <a:ext cx="8523503" cy="330411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000" dirty="0"/>
              <a:t>When asked, the patient </a:t>
            </a:r>
            <a:r>
              <a:rPr lang="en-US" sz="2000" dirty="0" smtClean="0"/>
              <a:t>states:</a:t>
            </a:r>
            <a:endParaRPr lang="en-US" sz="2000" dirty="0"/>
          </a:p>
          <a:p>
            <a:pPr>
              <a:buClr>
                <a:srgbClr val="00B050"/>
              </a:buClr>
              <a:buFont typeface="Wingdings 3" panose="05040102010807070707" pitchFamily="18" charset="2"/>
              <a:buChar char=""/>
            </a:pPr>
            <a:r>
              <a:rPr lang="en-US" sz="2000" dirty="0"/>
              <a:t>She cannot afford a hospitalization because of the high deductible of her medical insurance.</a:t>
            </a:r>
          </a:p>
          <a:p>
            <a:pPr>
              <a:buClr>
                <a:srgbClr val="00B050"/>
              </a:buClr>
              <a:buFont typeface="Wingdings 3" panose="05040102010807070707" pitchFamily="18" charset="2"/>
              <a:buChar char=""/>
            </a:pPr>
            <a:r>
              <a:rPr lang="en-US" sz="2000" dirty="0"/>
              <a:t>Charges for isolation will increase her bills to a degree that may cause her to declare bankruptcy</a:t>
            </a:r>
          </a:p>
          <a:p>
            <a:pPr>
              <a:buClr>
                <a:srgbClr val="00B050"/>
              </a:buClr>
              <a:buFont typeface="Wingdings 3" panose="05040102010807070707" pitchFamily="18" charset="2"/>
              <a:buChar char=""/>
            </a:pPr>
            <a:r>
              <a:rPr lang="en-US" sz="2000" dirty="0"/>
              <a:t>She understands she is very ill, and will take oral medication at home, but does not believe isolation is necessary</a:t>
            </a:r>
          </a:p>
          <a:p>
            <a:pPr>
              <a:buClr>
                <a:srgbClr val="00B050"/>
              </a:buClr>
              <a:buFont typeface="Wingdings 3" panose="05040102010807070707" pitchFamily="18" charset="2"/>
              <a:buChar char=""/>
            </a:pPr>
            <a:r>
              <a:rPr lang="en-US" sz="2000" dirty="0"/>
              <a:t>She needs to return to work in order to pay her bills</a:t>
            </a:r>
          </a:p>
          <a:p>
            <a:pPr>
              <a:buClr>
                <a:srgbClr val="00B050"/>
              </a:buClr>
              <a:buFont typeface="Wingdings 3" panose="05040102010807070707" pitchFamily="18" charset="2"/>
              <a:buChar char=""/>
            </a:pPr>
            <a:r>
              <a:rPr lang="en-US" sz="2000" dirty="0"/>
              <a:t>Paying for medication may be a barrier to completion of therapy</a:t>
            </a:r>
          </a:p>
        </p:txBody>
      </p:sp>
      <p:sp>
        <p:nvSpPr>
          <p:cNvPr id="4" name="Text Placeholder 4">
            <a:extLst>
              <a:ext uri="{FF2B5EF4-FFF2-40B4-BE49-F238E27FC236}">
                <a16:creationId xmlns:a16="http://schemas.microsoft.com/office/drawing/2014/main" id="{436A2180-9C13-4F61-9CFF-41D0B20AA42B}"/>
              </a:ext>
            </a:extLst>
          </p:cNvPr>
          <p:cNvSpPr txBox="1">
            <a:spLocks/>
          </p:cNvSpPr>
          <p:nvPr/>
        </p:nvSpPr>
        <p:spPr>
          <a:xfrm>
            <a:off x="596067" y="4843597"/>
            <a:ext cx="8759201" cy="134311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57200" indent="-457200">
              <a:buClr>
                <a:srgbClr val="C00000"/>
              </a:buClr>
              <a:buFont typeface="Wingdings 3" panose="05040102010807070707" pitchFamily="18" charset="2"/>
              <a:buChar char=""/>
            </a:pPr>
            <a:r>
              <a:rPr lang="en-US" dirty="0">
                <a:solidFill>
                  <a:srgbClr val="C00000"/>
                </a:solidFill>
              </a:rPr>
              <a:t>What resources does your jurisdiction have available to this patient?  Are there patient assistance programs with the hospital?</a:t>
            </a:r>
          </a:p>
          <a:p>
            <a:pPr marL="457200" indent="-457200">
              <a:buClr>
                <a:srgbClr val="C00000"/>
              </a:buClr>
              <a:buFont typeface="Wingdings 3" panose="05040102010807070707" pitchFamily="18" charset="2"/>
              <a:buChar char=""/>
            </a:pPr>
            <a:r>
              <a:rPr lang="en-US" dirty="0">
                <a:solidFill>
                  <a:srgbClr val="C00000"/>
                </a:solidFill>
              </a:rPr>
              <a:t>Should public health write a mandatory isolation order at this time</a:t>
            </a:r>
            <a:r>
              <a:rPr lang="en-US" dirty="0" smtClean="0">
                <a:solidFill>
                  <a:srgbClr val="C00000"/>
                </a:solidFill>
              </a:rPr>
              <a:t>?</a:t>
            </a:r>
          </a:p>
          <a:p>
            <a:pPr marL="857250" lvl="1" indent="-457200">
              <a:buClr>
                <a:srgbClr val="C00000"/>
              </a:buClr>
              <a:buFont typeface="Wingdings 3" panose="05040102010807070707" pitchFamily="18" charset="2"/>
              <a:buChar char=""/>
            </a:pPr>
            <a:r>
              <a:rPr lang="en-US" dirty="0" smtClean="0">
                <a:solidFill>
                  <a:srgbClr val="C00000"/>
                </a:solidFill>
              </a:rPr>
              <a:t>Suggested discussion length-2-3 </a:t>
            </a:r>
            <a:r>
              <a:rPr lang="en-US" dirty="0" err="1" smtClean="0">
                <a:solidFill>
                  <a:srgbClr val="C00000"/>
                </a:solidFill>
              </a:rPr>
              <a:t>mins</a:t>
            </a:r>
            <a:endParaRPr lang="en-US" dirty="0">
              <a:solidFill>
                <a:srgbClr val="C00000"/>
              </a:solidFill>
            </a:endParaRPr>
          </a:p>
        </p:txBody>
      </p:sp>
    </p:spTree>
    <p:extLst>
      <p:ext uri="{BB962C8B-B14F-4D97-AF65-F5344CB8AC3E}">
        <p14:creationId xmlns:p14="http://schemas.microsoft.com/office/powerpoint/2010/main" val="2199500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52732"/>
            <a:ext cx="8596668" cy="1320800"/>
          </a:xfrm>
        </p:spPr>
        <p:txBody>
          <a:bodyPr/>
          <a:lstStyle/>
          <a:p>
            <a:r>
              <a:rPr lang="en-US" dirty="0"/>
              <a:t>Isolation of Infectious TB Patients:</a:t>
            </a:r>
          </a:p>
        </p:txBody>
      </p:sp>
      <p:sp>
        <p:nvSpPr>
          <p:cNvPr id="4" name="Content Placeholder 5"/>
          <p:cNvSpPr txBox="1">
            <a:spLocks/>
          </p:cNvSpPr>
          <p:nvPr/>
        </p:nvSpPr>
        <p:spPr>
          <a:xfrm>
            <a:off x="677334" y="1846053"/>
            <a:ext cx="8596667" cy="4528370"/>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rgbClr val="0070C0"/>
              </a:buClr>
            </a:pPr>
            <a:r>
              <a:rPr lang="en-US" sz="2800" i="1" dirty="0"/>
              <a:t>An isolation order from the local health officer (or designee) is recommended in this scenario</a:t>
            </a:r>
          </a:p>
          <a:p>
            <a:pPr lvl="1">
              <a:buClr>
                <a:srgbClr val="0070C0"/>
              </a:buClr>
            </a:pPr>
            <a:r>
              <a:rPr lang="en-US" sz="2000" i="1" dirty="0"/>
              <a:t>Establishes a paper trail in case of problems with compliance later</a:t>
            </a:r>
          </a:p>
          <a:p>
            <a:pPr lvl="1">
              <a:buClr>
                <a:srgbClr val="0070C0"/>
              </a:buClr>
            </a:pPr>
            <a:r>
              <a:rPr lang="en-US" sz="2000" i="1" dirty="0"/>
              <a:t>Shared decision making on isolation with the MT DPPHS TB Control Program is required by ARM </a:t>
            </a:r>
            <a:r>
              <a:rPr lang="en-US" sz="2000" i="1" dirty="0" smtClean="0"/>
              <a:t>37.114.1005</a:t>
            </a:r>
          </a:p>
          <a:p>
            <a:pPr lvl="1">
              <a:buClr>
                <a:srgbClr val="0070C0"/>
              </a:buClr>
            </a:pPr>
            <a:r>
              <a:rPr lang="en-US" sz="2000" i="1" dirty="0" smtClean="0"/>
              <a:t>ARM 37.114.308 outlines what must be in an isolation order</a:t>
            </a:r>
          </a:p>
          <a:p>
            <a:pPr lvl="1">
              <a:buClr>
                <a:srgbClr val="0070C0"/>
              </a:buClr>
            </a:pPr>
            <a:r>
              <a:rPr lang="en-US" sz="2000" i="1" dirty="0" smtClean="0"/>
              <a:t>Review with your legal advisor (county or tribal attorney) is strongly recommended</a:t>
            </a:r>
            <a:endParaRPr lang="en-US" sz="2000" i="1" dirty="0"/>
          </a:p>
          <a:p>
            <a:pPr lvl="1">
              <a:buClr>
                <a:srgbClr val="0070C0"/>
              </a:buClr>
            </a:pPr>
            <a:r>
              <a:rPr lang="en-US" sz="2000" i="1" dirty="0"/>
              <a:t>Isolation protects others from exposure, but you also have to think about:</a:t>
            </a:r>
          </a:p>
          <a:p>
            <a:pPr lvl="2">
              <a:buClr>
                <a:srgbClr val="0070C0"/>
              </a:buClr>
            </a:pPr>
            <a:r>
              <a:rPr lang="en-US" sz="1800" i="1" dirty="0"/>
              <a:t>Where the isolation will be done</a:t>
            </a:r>
          </a:p>
          <a:p>
            <a:pPr lvl="2">
              <a:buClr>
                <a:srgbClr val="0070C0"/>
              </a:buClr>
            </a:pPr>
            <a:r>
              <a:rPr lang="en-US" sz="1800" i="1" dirty="0"/>
              <a:t>How long to isolate the patient</a:t>
            </a:r>
          </a:p>
          <a:p>
            <a:pPr lvl="2">
              <a:buClr>
                <a:srgbClr val="0070C0"/>
              </a:buClr>
            </a:pPr>
            <a:r>
              <a:rPr lang="en-US" sz="1800" i="1" dirty="0"/>
              <a:t>When to lift the isolation order</a:t>
            </a:r>
          </a:p>
          <a:p>
            <a:pPr lvl="2">
              <a:buClr>
                <a:srgbClr val="0070C0"/>
              </a:buClr>
            </a:pPr>
            <a:endParaRPr lang="en-US" i="1" dirty="0"/>
          </a:p>
          <a:p>
            <a:pPr marL="0" indent="0">
              <a:buClr>
                <a:srgbClr val="0070C0"/>
              </a:buClr>
              <a:buNone/>
            </a:pPr>
            <a:endParaRPr lang="en-US" sz="2000" i="1" dirty="0"/>
          </a:p>
        </p:txBody>
      </p:sp>
    </p:spTree>
    <p:extLst>
      <p:ext uri="{BB962C8B-B14F-4D97-AF65-F5344CB8AC3E}">
        <p14:creationId xmlns:p14="http://schemas.microsoft.com/office/powerpoint/2010/main" val="2654522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5532"/>
            <a:ext cx="8596668" cy="1320800"/>
          </a:xfrm>
        </p:spPr>
        <p:txBody>
          <a:bodyPr/>
          <a:lstStyle/>
          <a:p>
            <a:r>
              <a:rPr lang="en-US" dirty="0"/>
              <a:t>Isolation of Infectious TB Patients:</a:t>
            </a:r>
          </a:p>
        </p:txBody>
      </p:sp>
      <p:sp>
        <p:nvSpPr>
          <p:cNvPr id="4" name="Content Placeholder 5"/>
          <p:cNvSpPr txBox="1">
            <a:spLocks/>
          </p:cNvSpPr>
          <p:nvPr/>
        </p:nvSpPr>
        <p:spPr>
          <a:xfrm>
            <a:off x="677334" y="897147"/>
            <a:ext cx="8596667" cy="5477276"/>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914400" lvl="2" indent="0">
              <a:buClr>
                <a:srgbClr val="0070C0"/>
              </a:buClr>
              <a:buNone/>
            </a:pPr>
            <a:endParaRPr lang="en-US" i="1" dirty="0"/>
          </a:p>
          <a:p>
            <a:pPr>
              <a:buClr>
                <a:srgbClr val="0070C0"/>
              </a:buClr>
            </a:pPr>
            <a:r>
              <a:rPr lang="en-US" sz="2000" i="1" dirty="0"/>
              <a:t>Guidelines for isolation at home following hospital discharge:</a:t>
            </a:r>
          </a:p>
          <a:p>
            <a:pPr lvl="1">
              <a:buClr>
                <a:srgbClr val="0070C0"/>
              </a:buClr>
            </a:pPr>
            <a:r>
              <a:rPr lang="en-US" sz="1800" i="1" dirty="0"/>
              <a:t>A specific plan exists for follow-up care with the local tuberculosis (TB) control program.</a:t>
            </a:r>
          </a:p>
          <a:p>
            <a:pPr marL="400050" lvl="1" indent="0">
              <a:buClr>
                <a:srgbClr val="0070C0"/>
              </a:buClr>
              <a:buNone/>
            </a:pPr>
            <a:r>
              <a:rPr lang="en-US" sz="1800" i="1" dirty="0"/>
              <a:t>        AND</a:t>
            </a:r>
          </a:p>
          <a:p>
            <a:pPr lvl="1">
              <a:buClr>
                <a:srgbClr val="0070C0"/>
              </a:buClr>
            </a:pPr>
            <a:r>
              <a:rPr lang="en-US" sz="1800" i="1" dirty="0"/>
              <a:t>The patient has been started on a standard multidrug anti-tuberculosis treatment regimen and directly observed therapy (DOT) has been arranged.</a:t>
            </a:r>
          </a:p>
          <a:p>
            <a:pPr marL="400050" lvl="1" indent="0">
              <a:buClr>
                <a:srgbClr val="0070C0"/>
              </a:buClr>
              <a:buNone/>
            </a:pPr>
            <a:r>
              <a:rPr lang="en-US" sz="1800" i="1" dirty="0"/>
              <a:t>        AND</a:t>
            </a:r>
          </a:p>
          <a:p>
            <a:pPr lvl="1">
              <a:buClr>
                <a:srgbClr val="0070C0"/>
              </a:buClr>
            </a:pPr>
            <a:r>
              <a:rPr lang="en-US" sz="1800" i="1" dirty="0"/>
              <a:t>No children aged &lt;5 years or persons with immunocompromising conditions are present in the household. </a:t>
            </a:r>
          </a:p>
          <a:p>
            <a:pPr marL="400050" lvl="1" indent="0">
              <a:buClr>
                <a:srgbClr val="0070C0"/>
              </a:buClr>
              <a:buNone/>
            </a:pPr>
            <a:r>
              <a:rPr lang="en-US" sz="1800" i="1" dirty="0"/>
              <a:t>        AND</a:t>
            </a:r>
          </a:p>
          <a:p>
            <a:pPr lvl="1">
              <a:buClr>
                <a:srgbClr val="0070C0"/>
              </a:buClr>
            </a:pPr>
            <a:r>
              <a:rPr lang="en-US" sz="1800" i="1" dirty="0"/>
              <a:t>All immunocompetent household members have been previously exposed to the patient. </a:t>
            </a:r>
          </a:p>
          <a:p>
            <a:pPr marL="400050" lvl="1" indent="0">
              <a:buClr>
                <a:srgbClr val="0070C0"/>
              </a:buClr>
              <a:buNone/>
            </a:pPr>
            <a:r>
              <a:rPr lang="en-US" sz="1800" i="1" dirty="0"/>
              <a:t>        AND</a:t>
            </a:r>
          </a:p>
          <a:p>
            <a:pPr lvl="1">
              <a:buClr>
                <a:srgbClr val="0070C0"/>
              </a:buClr>
            </a:pPr>
            <a:r>
              <a:rPr lang="en-US" sz="1800" i="1" dirty="0"/>
              <a:t>The patient is willing to remain inside the home except for healthcare-associated visits until the patient has negative acid-fast bacilli (AFB) sputum smear results.</a:t>
            </a:r>
          </a:p>
          <a:p>
            <a:pPr>
              <a:buClr>
                <a:srgbClr val="0070C0"/>
              </a:buClr>
            </a:pPr>
            <a:endParaRPr lang="en-US" sz="2000" i="1" dirty="0"/>
          </a:p>
        </p:txBody>
      </p:sp>
    </p:spTree>
    <p:extLst>
      <p:ext uri="{BB962C8B-B14F-4D97-AF65-F5344CB8AC3E}">
        <p14:creationId xmlns:p14="http://schemas.microsoft.com/office/powerpoint/2010/main" val="3384334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85898"/>
            <a:ext cx="8596668" cy="786938"/>
          </a:xfrm>
        </p:spPr>
        <p:txBody>
          <a:bodyPr>
            <a:normAutofit/>
          </a:bodyPr>
          <a:lstStyle/>
          <a:p>
            <a:r>
              <a:rPr lang="en-US" dirty="0" smtClean="0"/>
              <a:t>Resources-Review</a:t>
            </a:r>
            <a:endParaRPr lang="en-US" dirty="0"/>
          </a:p>
        </p:txBody>
      </p:sp>
      <p:sp>
        <p:nvSpPr>
          <p:cNvPr id="3" name="Text Placeholder 2"/>
          <p:cNvSpPr>
            <a:spLocks noGrp="1"/>
          </p:cNvSpPr>
          <p:nvPr>
            <p:ph type="body" idx="1"/>
          </p:nvPr>
        </p:nvSpPr>
        <p:spPr>
          <a:xfrm>
            <a:off x="677335" y="756458"/>
            <a:ext cx="8596668" cy="5284904"/>
          </a:xfrm>
        </p:spPr>
        <p:txBody>
          <a:bodyPr>
            <a:normAutofit/>
          </a:bodyPr>
          <a:lstStyle/>
          <a:p>
            <a:pPr lvl="0"/>
            <a:r>
              <a:rPr lang="en-US" dirty="0" smtClean="0"/>
              <a:t>Montana </a:t>
            </a:r>
            <a:r>
              <a:rPr lang="en-US" dirty="0"/>
              <a:t>Code Annotated Title 50-1-102 General Powers and Duties Montana Code Annotated</a:t>
            </a:r>
          </a:p>
          <a:p>
            <a:pPr lvl="0"/>
            <a:r>
              <a:rPr lang="en-US" dirty="0" smtClean="0"/>
              <a:t>Title </a:t>
            </a:r>
            <a:r>
              <a:rPr lang="en-US" dirty="0"/>
              <a:t>50-16-601 to 611 “Government Health Care Information Act”</a:t>
            </a:r>
          </a:p>
          <a:p>
            <a:pPr lvl="0"/>
            <a:r>
              <a:rPr lang="en-US" dirty="0" smtClean="0"/>
              <a:t>Montana </a:t>
            </a:r>
            <a:r>
              <a:rPr lang="en-US" dirty="0"/>
              <a:t>Code Annotated Title 50, Chapter 2, “Local Boards of Health” </a:t>
            </a:r>
          </a:p>
          <a:p>
            <a:pPr lvl="0"/>
            <a:r>
              <a:rPr lang="en-US" dirty="0" smtClean="0"/>
              <a:t>Administrative </a:t>
            </a:r>
            <a:r>
              <a:rPr lang="en-US" dirty="0"/>
              <a:t>Rules of Montana, 37. </a:t>
            </a:r>
            <a:r>
              <a:rPr lang="en-US" dirty="0" smtClean="0"/>
              <a:t>114.1001 </a:t>
            </a:r>
            <a:r>
              <a:rPr lang="en-US" dirty="0"/>
              <a:t>to 1016 </a:t>
            </a:r>
          </a:p>
          <a:p>
            <a:pPr lvl="0"/>
            <a:r>
              <a:rPr lang="en-US" dirty="0" smtClean="0"/>
              <a:t>Control </a:t>
            </a:r>
            <a:r>
              <a:rPr lang="en-US" dirty="0"/>
              <a:t>of Communicable Disease Manual (CCDM) adopted by reference in ARM 37.114.201(2) </a:t>
            </a:r>
          </a:p>
          <a:p>
            <a:pPr lvl="0"/>
            <a:r>
              <a:rPr lang="en-US" dirty="0" smtClean="0"/>
              <a:t>“</a:t>
            </a:r>
            <a:r>
              <a:rPr lang="en-US" dirty="0"/>
              <a:t>Guidelines for Isolation Precautions in Hospitals.” Adopted by reference in ARM 37.114.101(9)</a:t>
            </a:r>
          </a:p>
          <a:p>
            <a:pPr lvl="0"/>
            <a:r>
              <a:rPr lang="en-US" dirty="0" smtClean="0"/>
              <a:t>“</a:t>
            </a:r>
            <a:r>
              <a:rPr lang="en-US" dirty="0"/>
              <a:t>Official American Thoracic Society/Centers for Disease Control and Prevention/Infectious Diseases Society of America Clinical Practice Guidelines: Treatment of Drug-Susceptible Tuberculosis, published in Clinical Infectious Diseases, October 1, 2016.” Adopted by reference in ARM 37.114.1006</a:t>
            </a:r>
          </a:p>
          <a:p>
            <a:r>
              <a:rPr lang="en-US" i="1" u="sng" dirty="0">
                <a:solidFill>
                  <a:schemeClr val="tx1">
                    <a:lumMod val="95000"/>
                    <a:lumOff val="5000"/>
                  </a:schemeClr>
                </a:solidFill>
              </a:rPr>
              <a:t>See the Epi Resource Page for examples of messaging and other materials.</a:t>
            </a:r>
          </a:p>
          <a:p>
            <a:endParaRPr lang="en-US" i="1" u="sng" dirty="0" smtClean="0">
              <a:solidFill>
                <a:schemeClr val="tx1">
                  <a:lumMod val="95000"/>
                  <a:lumOff val="5000"/>
                </a:schemeClr>
              </a:solidFill>
            </a:endParaRPr>
          </a:p>
        </p:txBody>
      </p:sp>
    </p:spTree>
    <p:extLst>
      <p:ext uri="{BB962C8B-B14F-4D97-AF65-F5344CB8AC3E}">
        <p14:creationId xmlns:p14="http://schemas.microsoft.com/office/powerpoint/2010/main" val="4205886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can the patient return to work and other social settings?</a:t>
            </a:r>
          </a:p>
        </p:txBody>
      </p:sp>
      <p:sp>
        <p:nvSpPr>
          <p:cNvPr id="4" name="Content Placeholder 5"/>
          <p:cNvSpPr txBox="1">
            <a:spLocks/>
          </p:cNvSpPr>
          <p:nvPr/>
        </p:nvSpPr>
        <p:spPr>
          <a:xfrm>
            <a:off x="677334" y="2188325"/>
            <a:ext cx="8596667" cy="288483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0">
              <a:buClr>
                <a:srgbClr val="0070C0"/>
              </a:buClr>
            </a:pPr>
            <a:r>
              <a:rPr lang="en-US" i="1" dirty="0"/>
              <a:t>The patient is on adequate therapy.</a:t>
            </a:r>
          </a:p>
          <a:p>
            <a:pPr marL="0" indent="0">
              <a:buNone/>
            </a:pPr>
            <a:r>
              <a:rPr lang="en-US" b="1" i="1" dirty="0"/>
              <a:t>AND</a:t>
            </a:r>
          </a:p>
          <a:p>
            <a:pPr lvl="0">
              <a:buClr>
                <a:srgbClr val="0070C0"/>
              </a:buClr>
            </a:pPr>
            <a:r>
              <a:rPr lang="en-US" i="1" dirty="0"/>
              <a:t>The patient has had a significant clinical response to therapy.</a:t>
            </a:r>
          </a:p>
          <a:p>
            <a:pPr marL="0" indent="0">
              <a:buNone/>
            </a:pPr>
            <a:r>
              <a:rPr lang="en-US" b="1" i="1" dirty="0"/>
              <a:t>AND</a:t>
            </a:r>
          </a:p>
          <a:p>
            <a:pPr>
              <a:buClr>
                <a:srgbClr val="0070C0"/>
              </a:buClr>
            </a:pPr>
            <a:r>
              <a:rPr lang="en-US" i="1" dirty="0"/>
              <a:t>The patient has had 3 consecutive negative acid-fast bacilli (AFB) sputum smear results collected 8 to 24 hours apart, with at least 1 being an early morning specimen. </a:t>
            </a:r>
            <a:endParaRPr lang="en-US" sz="2000" i="1" dirty="0"/>
          </a:p>
        </p:txBody>
      </p:sp>
      <p:pic>
        <p:nvPicPr>
          <p:cNvPr id="6" name="Content Placeholder 5" descr="Not all &lt;strong&gt;care&lt;/strong&gt; workers prey on the weak – but some are more prone to abuse"/>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288446" y="1327899"/>
            <a:ext cx="3101717" cy="2070907"/>
          </a:xfrm>
        </p:spPr>
      </p:pic>
    </p:spTree>
    <p:extLst>
      <p:ext uri="{BB962C8B-B14F-4D97-AF65-F5344CB8AC3E}">
        <p14:creationId xmlns:p14="http://schemas.microsoft.com/office/powerpoint/2010/main" val="119562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8664"/>
            <a:ext cx="8596668" cy="1320800"/>
          </a:xfrm>
        </p:spPr>
        <p:txBody>
          <a:bodyPr/>
          <a:lstStyle/>
          <a:p>
            <a:r>
              <a:rPr lang="en-US" dirty="0"/>
              <a:t>Resources Available to Support this Patient</a:t>
            </a:r>
          </a:p>
        </p:txBody>
      </p:sp>
      <p:sp>
        <p:nvSpPr>
          <p:cNvPr id="6" name="Content Placeholder 5"/>
          <p:cNvSpPr>
            <a:spLocks noGrp="1"/>
          </p:cNvSpPr>
          <p:nvPr>
            <p:ph sz="quarter" idx="4"/>
          </p:nvPr>
        </p:nvSpPr>
        <p:spPr>
          <a:xfrm>
            <a:off x="677335" y="1467411"/>
            <a:ext cx="8596667" cy="5287072"/>
          </a:xfrm>
        </p:spPr>
        <p:txBody>
          <a:bodyPr>
            <a:normAutofit lnSpcReduction="10000"/>
          </a:bodyPr>
          <a:lstStyle/>
          <a:p>
            <a:pPr>
              <a:buClr>
                <a:srgbClr val="0070C0"/>
              </a:buClr>
            </a:pPr>
            <a:r>
              <a:rPr lang="en-US" sz="2000" i="1" dirty="0"/>
              <a:t>Health Department Programs</a:t>
            </a:r>
          </a:p>
          <a:p>
            <a:pPr lvl="1">
              <a:buClr>
                <a:srgbClr val="0070C0"/>
              </a:buClr>
            </a:pPr>
            <a:r>
              <a:rPr lang="en-US" i="1" dirty="0"/>
              <a:t>What is available in your local health department, i.e., visiting nurses, etc.</a:t>
            </a:r>
          </a:p>
          <a:p>
            <a:pPr>
              <a:buClr>
                <a:srgbClr val="0070C0"/>
              </a:buClr>
            </a:pPr>
            <a:r>
              <a:rPr lang="en-US" i="1" dirty="0"/>
              <a:t>Nutritional support</a:t>
            </a:r>
          </a:p>
          <a:p>
            <a:pPr lvl="1">
              <a:buClr>
                <a:srgbClr val="0070C0"/>
              </a:buClr>
            </a:pPr>
            <a:r>
              <a:rPr lang="en-US" i="1" dirty="0"/>
              <a:t>Meals on Wheels, if she qualifies</a:t>
            </a:r>
          </a:p>
          <a:p>
            <a:pPr lvl="1">
              <a:buClr>
                <a:srgbClr val="0070C0"/>
              </a:buClr>
            </a:pPr>
            <a:r>
              <a:rPr lang="en-US" i="1" dirty="0"/>
              <a:t>Other programs like SNAP, if she qualifies</a:t>
            </a:r>
          </a:p>
          <a:p>
            <a:pPr>
              <a:buClr>
                <a:srgbClr val="0070C0"/>
              </a:buClr>
            </a:pPr>
            <a:r>
              <a:rPr lang="en-US" sz="2000" i="1" dirty="0"/>
              <a:t>TB Medication Assistance Program-DPHHS</a:t>
            </a:r>
          </a:p>
          <a:p>
            <a:pPr lvl="1">
              <a:buClr>
                <a:srgbClr val="0070C0"/>
              </a:buClr>
            </a:pPr>
            <a:r>
              <a:rPr lang="en-US" sz="1800" i="1" dirty="0"/>
              <a:t>Medications to treat TB are provided by DPHHS for those who are uninsured or underinsured.</a:t>
            </a:r>
          </a:p>
          <a:p>
            <a:pPr>
              <a:buClr>
                <a:srgbClr val="0070C0"/>
              </a:buClr>
            </a:pPr>
            <a:r>
              <a:rPr lang="en-US" sz="2000" i="1" dirty="0"/>
              <a:t>Treatment standards and directly observed therapy (DOT) is required for active drug-susceptible TB disease by ARM 37.114.1006</a:t>
            </a:r>
          </a:p>
          <a:p>
            <a:pPr lvl="1">
              <a:buClr>
                <a:srgbClr val="0070C0"/>
              </a:buClr>
            </a:pPr>
            <a:r>
              <a:rPr lang="en-US" sz="1800" i="1" dirty="0"/>
              <a:t>The provider must follow the regimens outlined by: </a:t>
            </a:r>
            <a:r>
              <a:rPr lang="en-US" sz="1800" i="1" u="sng" dirty="0"/>
              <a:t>Treatment of Drug-Susceptible Tuberculosis, Clinical Infectious Diseases, October 1, 2016</a:t>
            </a:r>
          </a:p>
          <a:p>
            <a:pPr lvl="1">
              <a:buClr>
                <a:srgbClr val="0070C0"/>
              </a:buClr>
            </a:pPr>
            <a:r>
              <a:rPr lang="en-US" sz="1800" i="1" dirty="0"/>
              <a:t>The local health department may perform DOT for weekdays, and the patient can take medication themselves on the weekends</a:t>
            </a:r>
          </a:p>
          <a:p>
            <a:pPr lvl="1">
              <a:buClr>
                <a:srgbClr val="0070C0"/>
              </a:buClr>
            </a:pPr>
            <a:r>
              <a:rPr lang="en-US" sz="1800" i="1" dirty="0"/>
              <a:t>May use video DOT if your local health jurisdiction has the capability</a:t>
            </a:r>
          </a:p>
        </p:txBody>
      </p:sp>
    </p:spTree>
    <p:extLst>
      <p:ext uri="{BB962C8B-B14F-4D97-AF65-F5344CB8AC3E}">
        <p14:creationId xmlns:p14="http://schemas.microsoft.com/office/powerpoint/2010/main" val="2351194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9D7C41-4E24-441F-B5C4-5174804B78F6}"/>
              </a:ext>
            </a:extLst>
          </p:cNvPr>
          <p:cNvSpPr>
            <a:spLocks noGrp="1"/>
          </p:cNvSpPr>
          <p:nvPr>
            <p:ph type="title"/>
          </p:nvPr>
        </p:nvSpPr>
        <p:spPr>
          <a:xfrm>
            <a:off x="677334" y="609600"/>
            <a:ext cx="8596668" cy="780288"/>
          </a:xfrm>
        </p:spPr>
        <p:txBody>
          <a:bodyPr/>
          <a:lstStyle/>
          <a:p>
            <a:r>
              <a:rPr lang="en-US" dirty="0"/>
              <a:t>Current Status of this Scenario</a:t>
            </a:r>
          </a:p>
        </p:txBody>
      </p:sp>
      <p:sp>
        <p:nvSpPr>
          <p:cNvPr id="4" name="Content Placeholder 3">
            <a:extLst>
              <a:ext uri="{FF2B5EF4-FFF2-40B4-BE49-F238E27FC236}">
                <a16:creationId xmlns:a16="http://schemas.microsoft.com/office/drawing/2014/main" id="{D9BB4F74-81B9-4518-AFF5-F43F4DA1C07B}"/>
              </a:ext>
            </a:extLst>
          </p:cNvPr>
          <p:cNvSpPr>
            <a:spLocks noGrp="1"/>
          </p:cNvSpPr>
          <p:nvPr>
            <p:ph idx="1"/>
          </p:nvPr>
        </p:nvSpPr>
        <p:spPr>
          <a:xfrm>
            <a:off x="677334" y="1389889"/>
            <a:ext cx="8596668" cy="4651474"/>
          </a:xfrm>
        </p:spPr>
        <p:txBody>
          <a:bodyPr>
            <a:normAutofit/>
          </a:bodyPr>
          <a:lstStyle/>
          <a:p>
            <a:pPr>
              <a:buClr>
                <a:srgbClr val="00B050"/>
              </a:buClr>
              <a:buFont typeface="Wingdings 3" panose="05040102010807070707" pitchFamily="18" charset="2"/>
              <a:buChar char=""/>
            </a:pPr>
            <a:r>
              <a:rPr lang="en-US" sz="2000" dirty="0"/>
              <a:t>Your jurisdiction issued a home isolation order until criteria for release of isolation are met</a:t>
            </a:r>
          </a:p>
          <a:p>
            <a:pPr>
              <a:buClr>
                <a:srgbClr val="00B050"/>
              </a:buClr>
              <a:buFont typeface="Wingdings 3" panose="05040102010807070707" pitchFamily="18" charset="2"/>
              <a:buChar char=""/>
            </a:pPr>
            <a:r>
              <a:rPr lang="en-US" sz="2000" dirty="0"/>
              <a:t>The patient agreed to home isolation after counseling and education regarding the disease</a:t>
            </a:r>
          </a:p>
          <a:p>
            <a:pPr>
              <a:buClr>
                <a:srgbClr val="00B050"/>
              </a:buClr>
              <a:buFont typeface="Wingdings 3" panose="05040102010807070707" pitchFamily="18" charset="2"/>
              <a:buChar char=""/>
            </a:pPr>
            <a:r>
              <a:rPr lang="en-US" sz="2000" dirty="0"/>
              <a:t>The provider wants to start the patient on RIPE (rifampin, isoniazid, pyrazinamide, and ethambutol) therapy, and the health department wants to make DOT plans with the provider, but the provider wants to make certain this is TB first</a:t>
            </a:r>
          </a:p>
          <a:p>
            <a:pPr>
              <a:buClr>
                <a:srgbClr val="00B050"/>
              </a:buClr>
              <a:buFont typeface="Wingdings 3" panose="05040102010807070707" pitchFamily="18" charset="2"/>
              <a:buChar char=""/>
            </a:pPr>
            <a:r>
              <a:rPr lang="en-US" sz="2000" dirty="0"/>
              <a:t>One sputum sample has been collected for this </a:t>
            </a:r>
            <a:r>
              <a:rPr lang="en-US" sz="2000" dirty="0" smtClean="0"/>
              <a:t>patient, but the case is not confirmed.</a:t>
            </a:r>
            <a:endParaRPr lang="en-US" sz="2000" dirty="0"/>
          </a:p>
        </p:txBody>
      </p:sp>
    </p:spTree>
    <p:extLst>
      <p:ext uri="{BB962C8B-B14F-4D97-AF65-F5344CB8AC3E}">
        <p14:creationId xmlns:p14="http://schemas.microsoft.com/office/powerpoint/2010/main" val="3306978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Testing</a:t>
            </a:r>
          </a:p>
        </p:txBody>
      </p:sp>
      <p:sp>
        <p:nvSpPr>
          <p:cNvPr id="3" name="Content Placeholder 2"/>
          <p:cNvSpPr>
            <a:spLocks noGrp="1"/>
          </p:cNvSpPr>
          <p:nvPr>
            <p:ph sz="half" idx="1"/>
          </p:nvPr>
        </p:nvSpPr>
        <p:spPr>
          <a:xfrm>
            <a:off x="799253" y="1784096"/>
            <a:ext cx="5334127" cy="3880772"/>
          </a:xfrm>
        </p:spPr>
        <p:txBody>
          <a:bodyPr>
            <a:normAutofit/>
          </a:bodyPr>
          <a:lstStyle/>
          <a:p>
            <a:pPr marL="0" indent="0">
              <a:buNone/>
            </a:pPr>
            <a:r>
              <a:rPr lang="en-US" sz="2000" dirty="0"/>
              <a:t>In this scenario, further testing is needed to confirm this is a case of active TB disease:</a:t>
            </a:r>
          </a:p>
          <a:p>
            <a:pPr>
              <a:buClr>
                <a:srgbClr val="C00000"/>
              </a:buClr>
              <a:buFont typeface="Wingdings 3" panose="05040102010807070707" pitchFamily="18" charset="2"/>
              <a:buChar char=""/>
            </a:pPr>
            <a:r>
              <a:rPr lang="en-US" sz="2000" dirty="0" smtClean="0">
                <a:solidFill>
                  <a:srgbClr val="FF0000"/>
                </a:solidFill>
              </a:rPr>
              <a:t>What kind of samples do you need?</a:t>
            </a:r>
            <a:endParaRPr lang="en-US" sz="2000" dirty="0">
              <a:solidFill>
                <a:srgbClr val="FF0000"/>
              </a:solidFill>
            </a:endParaRPr>
          </a:p>
        </p:txBody>
      </p:sp>
      <p:pic>
        <p:nvPicPr>
          <p:cNvPr id="5" name="Content Placeholder 4" descr="Welcome To The Next Level: October 2015"/>
          <p:cNvPicPr>
            <a:picLocks noGrp="1" noChangeAspect="1"/>
          </p:cNvPicPr>
          <p:nvPr>
            <p:ph sz="half" idx="2"/>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053813" y="1784096"/>
            <a:ext cx="3810000" cy="3190875"/>
          </a:xfrm>
        </p:spPr>
      </p:pic>
    </p:spTree>
    <p:extLst>
      <p:ext uri="{BB962C8B-B14F-4D97-AF65-F5344CB8AC3E}">
        <p14:creationId xmlns:p14="http://schemas.microsoft.com/office/powerpoint/2010/main" val="260962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836" y="329942"/>
            <a:ext cx="8596668" cy="913642"/>
          </a:xfrm>
        </p:spPr>
        <p:txBody>
          <a:bodyPr/>
          <a:lstStyle/>
          <a:p>
            <a:r>
              <a:rPr lang="en-US" dirty="0"/>
              <a:t>Laboratory testing</a:t>
            </a:r>
          </a:p>
        </p:txBody>
      </p:sp>
      <p:sp>
        <p:nvSpPr>
          <p:cNvPr id="3" name="Content Placeholder 2"/>
          <p:cNvSpPr>
            <a:spLocks noGrp="1"/>
          </p:cNvSpPr>
          <p:nvPr>
            <p:ph idx="1"/>
          </p:nvPr>
        </p:nvSpPr>
        <p:spPr>
          <a:xfrm>
            <a:off x="743836" y="1130060"/>
            <a:ext cx="8596668" cy="4587988"/>
          </a:xfrm>
        </p:spPr>
        <p:txBody>
          <a:bodyPr>
            <a:normAutofit/>
          </a:bodyPr>
          <a:lstStyle/>
          <a:p>
            <a:pPr>
              <a:buClr>
                <a:srgbClr val="0070C0"/>
              </a:buClr>
            </a:pPr>
            <a:r>
              <a:rPr lang="en-US" i="1" dirty="0"/>
              <a:t>Two more sputum samples should be collected</a:t>
            </a:r>
          </a:p>
          <a:p>
            <a:pPr lvl="1">
              <a:buClr>
                <a:srgbClr val="0070C0"/>
              </a:buClr>
            </a:pPr>
            <a:r>
              <a:rPr lang="en-US" i="1" dirty="0"/>
              <a:t>The recommended number of samples are three sputum samples collected 8-24 hours apart with one being an early morning </a:t>
            </a:r>
            <a:r>
              <a:rPr lang="en-US" i="1" dirty="0" smtClean="0"/>
              <a:t>specimen</a:t>
            </a:r>
          </a:p>
          <a:p>
            <a:pPr lvl="1">
              <a:buClr>
                <a:srgbClr val="0070C0"/>
              </a:buClr>
            </a:pPr>
            <a:r>
              <a:rPr lang="en-US" i="1" dirty="0" smtClean="0"/>
              <a:t>Laboratory testing can be performed on these samples to gauge infectiousness of the patient, and will identify TB in the sample</a:t>
            </a:r>
          </a:p>
          <a:p>
            <a:pPr lvl="1">
              <a:buClr>
                <a:srgbClr val="0070C0"/>
              </a:buClr>
            </a:pPr>
            <a:endParaRPr lang="en-US" i="1" dirty="0"/>
          </a:p>
          <a:p>
            <a:pPr>
              <a:buClr>
                <a:srgbClr val="00B050"/>
              </a:buClr>
            </a:pPr>
            <a:r>
              <a:rPr lang="en-US" dirty="0"/>
              <a:t>In this scenario, assume that the Montana Public Health Laboratory is the only lab who provides the testing you require.</a:t>
            </a:r>
          </a:p>
          <a:p>
            <a:pPr marL="0" indent="0">
              <a:buNone/>
            </a:pPr>
            <a:endParaRPr lang="en-US" dirty="0"/>
          </a:p>
        </p:txBody>
      </p:sp>
    </p:spTree>
    <p:extLst>
      <p:ext uri="{BB962C8B-B14F-4D97-AF65-F5344CB8AC3E}">
        <p14:creationId xmlns:p14="http://schemas.microsoft.com/office/powerpoint/2010/main" val="646925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69637"/>
            <a:ext cx="8596668" cy="660400"/>
          </a:xfrm>
        </p:spPr>
        <p:txBody>
          <a:bodyPr/>
          <a:lstStyle/>
          <a:p>
            <a:r>
              <a:rPr lang="en-US" dirty="0"/>
              <a:t>Laboratory Testing</a:t>
            </a:r>
          </a:p>
        </p:txBody>
      </p:sp>
      <p:sp>
        <p:nvSpPr>
          <p:cNvPr id="3" name="Content Placeholder 2"/>
          <p:cNvSpPr>
            <a:spLocks noGrp="1"/>
          </p:cNvSpPr>
          <p:nvPr>
            <p:ph idx="1"/>
          </p:nvPr>
        </p:nvSpPr>
        <p:spPr>
          <a:xfrm>
            <a:off x="677334" y="2183477"/>
            <a:ext cx="9051882" cy="1571659"/>
          </a:xfrm>
        </p:spPr>
        <p:txBody>
          <a:bodyPr>
            <a:normAutofit lnSpcReduction="10000"/>
          </a:bodyPr>
          <a:lstStyle/>
          <a:p>
            <a:pPr marL="0" indent="0">
              <a:buNone/>
            </a:pPr>
            <a:r>
              <a:rPr lang="en-US" sz="2400" dirty="0"/>
              <a:t>The courier system for MTPHL is down and it is not clear when the service will be back up again. </a:t>
            </a:r>
          </a:p>
          <a:p>
            <a:pPr>
              <a:buClr>
                <a:srgbClr val="C00000"/>
              </a:buClr>
            </a:pPr>
            <a:r>
              <a:rPr lang="en-US" sz="2400" dirty="0">
                <a:solidFill>
                  <a:srgbClr val="FF0000"/>
                </a:solidFill>
              </a:rPr>
              <a:t>According to your local laboratory </a:t>
            </a:r>
            <a:r>
              <a:rPr lang="en-US" sz="2400" dirty="0" smtClean="0">
                <a:solidFill>
                  <a:srgbClr val="FF0000"/>
                </a:solidFill>
              </a:rPr>
              <a:t>sample transport </a:t>
            </a:r>
            <a:r>
              <a:rPr lang="en-US" sz="2400" dirty="0">
                <a:solidFill>
                  <a:srgbClr val="FF0000"/>
                </a:solidFill>
              </a:rPr>
              <a:t>plan, what do you do?</a:t>
            </a:r>
          </a:p>
        </p:txBody>
      </p:sp>
      <p:pic>
        <p:nvPicPr>
          <p:cNvPr id="7" name="Picture 6">
            <a:extLst>
              <a:ext uri="{FF2B5EF4-FFF2-40B4-BE49-F238E27FC236}">
                <a16:creationId xmlns:a16="http://schemas.microsoft.com/office/drawing/2014/main" id="{9689D808-4102-4BC5-A658-658139F68F6E}"/>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881862" y="4080714"/>
            <a:ext cx="2642825" cy="2290448"/>
          </a:xfrm>
          <a:prstGeom prst="rect">
            <a:avLst/>
          </a:prstGeom>
        </p:spPr>
      </p:pic>
    </p:spTree>
    <p:extLst>
      <p:ext uri="{BB962C8B-B14F-4D97-AF65-F5344CB8AC3E}">
        <p14:creationId xmlns:p14="http://schemas.microsoft.com/office/powerpoint/2010/main" val="1408514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Sample Transport Plan</a:t>
            </a:r>
          </a:p>
        </p:txBody>
      </p:sp>
      <p:sp>
        <p:nvSpPr>
          <p:cNvPr id="3" name="Content Placeholder 2"/>
          <p:cNvSpPr>
            <a:spLocks noGrp="1"/>
          </p:cNvSpPr>
          <p:nvPr>
            <p:ph idx="1"/>
          </p:nvPr>
        </p:nvSpPr>
        <p:spPr>
          <a:xfrm>
            <a:off x="543222" y="1439764"/>
            <a:ext cx="9185994" cy="5265835"/>
          </a:xfrm>
        </p:spPr>
        <p:txBody>
          <a:bodyPr>
            <a:normAutofit/>
          </a:bodyPr>
          <a:lstStyle/>
          <a:p>
            <a:pPr>
              <a:buClr>
                <a:srgbClr val="0070C0"/>
              </a:buClr>
              <a:buFont typeface="Wingdings 3" panose="05040102010807070707" pitchFamily="18" charset="2"/>
              <a:buChar char=""/>
            </a:pPr>
            <a:r>
              <a:rPr lang="en-US" sz="2000" i="1" dirty="0"/>
              <a:t>All local health jurisdictions are required to maintain a plan specific to their resources in order to send samples to MTPHL on an emergent basis: Laboratory Sample Transport Plan (LSTP)</a:t>
            </a:r>
          </a:p>
          <a:p>
            <a:pPr>
              <a:buClr>
                <a:srgbClr val="0070C0"/>
              </a:buClr>
              <a:buFont typeface="Wingdings 3" panose="05040102010807070707" pitchFamily="18" charset="2"/>
              <a:buChar char=""/>
            </a:pPr>
            <a:r>
              <a:rPr lang="en-US" sz="2000" i="1" dirty="0" smtClean="0"/>
              <a:t>Work with CDEpi by dialing 406-444-0273, and we will help coordinate sample testing and arrival at MTPHL during a case investigation</a:t>
            </a:r>
          </a:p>
          <a:p>
            <a:pPr>
              <a:buClr>
                <a:srgbClr val="0070C0"/>
              </a:buClr>
              <a:buFont typeface="Wingdings 3" panose="05040102010807070707" pitchFamily="18" charset="2"/>
              <a:buChar char=""/>
            </a:pPr>
            <a:r>
              <a:rPr lang="en-US" sz="2000" i="1" dirty="0" smtClean="0"/>
              <a:t>Advice on packaging, forms, sample handling are also available from MTPHL</a:t>
            </a:r>
            <a:endParaRPr lang="en-US" sz="1800" i="1" dirty="0"/>
          </a:p>
          <a:p>
            <a:pPr lvl="1"/>
            <a:endParaRPr lang="en-US" dirty="0"/>
          </a:p>
        </p:txBody>
      </p:sp>
    </p:spTree>
    <p:extLst>
      <p:ext uri="{BB962C8B-B14F-4D97-AF65-F5344CB8AC3E}">
        <p14:creationId xmlns:p14="http://schemas.microsoft.com/office/powerpoint/2010/main" val="2680105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19" y="221412"/>
            <a:ext cx="8596668" cy="1320800"/>
          </a:xfrm>
        </p:spPr>
        <p:txBody>
          <a:bodyPr>
            <a:normAutofit fontScale="90000"/>
          </a:bodyPr>
          <a:lstStyle/>
          <a:p>
            <a:r>
              <a:rPr lang="en-US" dirty="0"/>
              <a:t>Also remember when cultures are positive for TB, they must be sent to MTPHL for further analysis:</a:t>
            </a:r>
            <a:br>
              <a:rPr lang="en-US" dirty="0"/>
            </a:br>
            <a:endParaRPr lang="en-US" dirty="0"/>
          </a:p>
        </p:txBody>
      </p:sp>
      <p:sp>
        <p:nvSpPr>
          <p:cNvPr id="3" name="Content Placeholder 2"/>
          <p:cNvSpPr>
            <a:spLocks noGrp="1"/>
          </p:cNvSpPr>
          <p:nvPr>
            <p:ph sz="half" idx="1"/>
          </p:nvPr>
        </p:nvSpPr>
        <p:spPr>
          <a:xfrm>
            <a:off x="872406" y="1930400"/>
            <a:ext cx="5353596" cy="3880772"/>
          </a:xfrm>
        </p:spPr>
        <p:txBody>
          <a:bodyPr>
            <a:normAutofit fontScale="77500" lnSpcReduction="20000"/>
          </a:bodyPr>
          <a:lstStyle/>
          <a:p>
            <a:pPr marL="0" indent="0">
              <a:buClr>
                <a:srgbClr val="C00000"/>
              </a:buClr>
              <a:buNone/>
            </a:pPr>
            <a:r>
              <a:rPr lang="en-US" sz="2000" dirty="0">
                <a:solidFill>
                  <a:srgbClr val="FF0000"/>
                </a:solidFill>
              </a:rPr>
              <a:t>ARM 37.114.1016    SUBMISSION OF A SPECIMEN OR CULTURE</a:t>
            </a:r>
          </a:p>
          <a:p>
            <a:pPr marL="0" indent="0">
              <a:buClr>
                <a:srgbClr val="C00000"/>
              </a:buClr>
              <a:buNone/>
            </a:pPr>
            <a:r>
              <a:rPr lang="en-US" sz="2000" dirty="0">
                <a:solidFill>
                  <a:srgbClr val="FF0000"/>
                </a:solidFill>
              </a:rPr>
              <a:t>(1) Whenever a physician diagnoses a case of tuberculosis, they must ensure that a specimen or culture from the tuberculosis case is sent to the department's public health laboratory for confirmation of the results, drug susceptibility testing, and genotyping.</a:t>
            </a:r>
          </a:p>
          <a:p>
            <a:pPr marL="0" indent="0">
              <a:buClr>
                <a:srgbClr val="C00000"/>
              </a:buClr>
              <a:buNone/>
            </a:pPr>
            <a:r>
              <a:rPr lang="en-US" sz="2000" dirty="0">
                <a:solidFill>
                  <a:srgbClr val="FF0000"/>
                </a:solidFill>
              </a:rPr>
              <a:t>(2) Whenever a laboratory finds a specimen or culture is positive for M. tuberculosis, the laboratory must submit the specimen or culture to the department's public health laboratory for confirmation of the results, drug susceptibility testing, and genotyping</a:t>
            </a:r>
            <a:r>
              <a:rPr lang="en-US" sz="2000" dirty="0" smtClean="0">
                <a:solidFill>
                  <a:srgbClr val="FF0000"/>
                </a:solidFill>
              </a:rPr>
              <a:t>.</a:t>
            </a:r>
          </a:p>
          <a:p>
            <a:pPr marL="0" indent="0">
              <a:buClr>
                <a:srgbClr val="C00000"/>
              </a:buClr>
              <a:buNone/>
            </a:pPr>
            <a:endParaRPr lang="en-US" sz="2000" dirty="0">
              <a:solidFill>
                <a:srgbClr val="FF0000"/>
              </a:solidFill>
            </a:endParaRPr>
          </a:p>
          <a:p>
            <a:pPr marL="0" indent="0">
              <a:buClr>
                <a:srgbClr val="C00000"/>
              </a:buClr>
              <a:buNone/>
            </a:pPr>
            <a:r>
              <a:rPr lang="en-US" sz="2000" b="1" i="1" dirty="0" smtClean="0">
                <a:solidFill>
                  <a:schemeClr val="tx1"/>
                </a:solidFill>
              </a:rPr>
              <a:t>In this scenario, we don’t have a culture positive yet.  This is for your information.</a:t>
            </a:r>
            <a:endParaRPr lang="en-US" sz="2000" b="1" i="1" dirty="0">
              <a:solidFill>
                <a:schemeClr val="tx1"/>
              </a:solidFill>
            </a:endParaRPr>
          </a:p>
          <a:p>
            <a:pPr>
              <a:buClr>
                <a:srgbClr val="C00000"/>
              </a:buClr>
              <a:buFont typeface="Wingdings 3" panose="05040102010807070707" pitchFamily="18" charset="2"/>
              <a:buChar char=""/>
            </a:pPr>
            <a:endParaRPr lang="en-US" sz="2000" dirty="0">
              <a:solidFill>
                <a:srgbClr val="FF0000"/>
              </a:solidFill>
            </a:endParaRPr>
          </a:p>
        </p:txBody>
      </p:sp>
      <p:pic>
        <p:nvPicPr>
          <p:cNvPr id="5" name="Content Placeholder 4" descr="jobsanger: May 201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96536" y="1766423"/>
            <a:ext cx="3048000" cy="3048000"/>
          </a:xfrm>
        </p:spPr>
      </p:pic>
    </p:spTree>
    <p:extLst>
      <p:ext uri="{BB962C8B-B14F-4D97-AF65-F5344CB8AC3E}">
        <p14:creationId xmlns:p14="http://schemas.microsoft.com/office/powerpoint/2010/main" val="2048579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Results</a:t>
            </a:r>
          </a:p>
        </p:txBody>
      </p:sp>
      <p:sp>
        <p:nvSpPr>
          <p:cNvPr id="3" name="Content Placeholder 2"/>
          <p:cNvSpPr>
            <a:spLocks noGrp="1"/>
          </p:cNvSpPr>
          <p:nvPr>
            <p:ph idx="1"/>
          </p:nvPr>
        </p:nvSpPr>
        <p:spPr>
          <a:xfrm>
            <a:off x="677334" y="1930400"/>
            <a:ext cx="8596668" cy="3495615"/>
          </a:xfrm>
        </p:spPr>
        <p:txBody>
          <a:bodyPr>
            <a:normAutofit/>
          </a:bodyPr>
          <a:lstStyle/>
          <a:p>
            <a:pPr marL="0" indent="0">
              <a:buNone/>
            </a:pPr>
            <a:r>
              <a:rPr lang="en-US" sz="2400" dirty="0"/>
              <a:t>The appropriate specimen is sent to MTPHL via your laboratory sample transport plan.  </a:t>
            </a:r>
          </a:p>
          <a:p>
            <a:pPr>
              <a:buClr>
                <a:srgbClr val="00B050"/>
              </a:buClr>
            </a:pPr>
            <a:r>
              <a:rPr lang="en-US" sz="2400" dirty="0" smtClean="0"/>
              <a:t>Testing at MTPHL shows that your patient has TB, and the patient is considered very infectious.</a:t>
            </a:r>
            <a:endParaRPr lang="en-US" sz="2400" dirty="0"/>
          </a:p>
          <a:p>
            <a:pPr>
              <a:buClr>
                <a:srgbClr val="C00000"/>
              </a:buClr>
              <a:buFont typeface="Wingdings 3" panose="05040102010807070707" pitchFamily="18" charset="2"/>
              <a:buChar char=""/>
            </a:pPr>
            <a:r>
              <a:rPr lang="en-US" sz="2400" dirty="0">
                <a:solidFill>
                  <a:srgbClr val="FF0000"/>
                </a:solidFill>
              </a:rPr>
              <a:t>What are your next steps</a:t>
            </a:r>
            <a:r>
              <a:rPr lang="en-US" sz="2400" dirty="0" smtClean="0">
                <a:solidFill>
                  <a:srgbClr val="FF0000"/>
                </a:solidFill>
              </a:rPr>
              <a:t>?</a:t>
            </a:r>
          </a:p>
          <a:p>
            <a:pPr lvl="1">
              <a:buClr>
                <a:srgbClr val="C00000"/>
              </a:buClr>
              <a:buFont typeface="Wingdings 3" panose="05040102010807070707" pitchFamily="18" charset="2"/>
              <a:buChar char=""/>
            </a:pPr>
            <a:r>
              <a:rPr lang="en-US" sz="2200" dirty="0" smtClean="0">
                <a:solidFill>
                  <a:srgbClr val="FF0000"/>
                </a:solidFill>
              </a:rPr>
              <a:t>Suggested discussion length-5 </a:t>
            </a:r>
            <a:r>
              <a:rPr lang="en-US" sz="2200" dirty="0" err="1" smtClean="0">
                <a:solidFill>
                  <a:srgbClr val="FF0000"/>
                </a:solidFill>
              </a:rPr>
              <a:t>mins</a:t>
            </a:r>
            <a:endParaRPr lang="en-US" sz="2200" dirty="0">
              <a:solidFill>
                <a:srgbClr val="FF0000"/>
              </a:solidFill>
            </a:endParaRPr>
          </a:p>
        </p:txBody>
      </p:sp>
    </p:spTree>
    <p:extLst>
      <p:ext uri="{BB962C8B-B14F-4D97-AF65-F5344CB8AC3E}">
        <p14:creationId xmlns:p14="http://schemas.microsoft.com/office/powerpoint/2010/main" val="1935795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9D7C41-4E24-441F-B5C4-5174804B78F6}"/>
              </a:ext>
            </a:extLst>
          </p:cNvPr>
          <p:cNvSpPr>
            <a:spLocks noGrp="1"/>
          </p:cNvSpPr>
          <p:nvPr>
            <p:ph type="title"/>
          </p:nvPr>
        </p:nvSpPr>
        <p:spPr>
          <a:xfrm>
            <a:off x="677334" y="609600"/>
            <a:ext cx="8596668" cy="780288"/>
          </a:xfrm>
        </p:spPr>
        <p:txBody>
          <a:bodyPr/>
          <a:lstStyle/>
          <a:p>
            <a:r>
              <a:rPr lang="en-US" dirty="0"/>
              <a:t>Assess what you have now…</a:t>
            </a:r>
          </a:p>
        </p:txBody>
      </p:sp>
      <p:sp>
        <p:nvSpPr>
          <p:cNvPr id="4" name="Content Placeholder 3">
            <a:extLst>
              <a:ext uri="{FF2B5EF4-FFF2-40B4-BE49-F238E27FC236}">
                <a16:creationId xmlns:a16="http://schemas.microsoft.com/office/drawing/2014/main" id="{D9BB4F74-81B9-4518-AFF5-F43F4DA1C07B}"/>
              </a:ext>
            </a:extLst>
          </p:cNvPr>
          <p:cNvSpPr>
            <a:spLocks noGrp="1"/>
          </p:cNvSpPr>
          <p:nvPr>
            <p:ph idx="1"/>
          </p:nvPr>
        </p:nvSpPr>
        <p:spPr>
          <a:xfrm>
            <a:off x="982134" y="1682497"/>
            <a:ext cx="7088970" cy="4188178"/>
          </a:xfrm>
        </p:spPr>
        <p:txBody>
          <a:bodyPr>
            <a:normAutofit/>
          </a:bodyPr>
          <a:lstStyle/>
          <a:p>
            <a:pPr>
              <a:buClr>
                <a:srgbClr val="0070C0"/>
              </a:buClr>
              <a:buFont typeface="Wingdings 3" panose="05040102010807070707" pitchFamily="18" charset="2"/>
              <a:buChar char=""/>
            </a:pPr>
            <a:r>
              <a:rPr lang="en-US" sz="2400" i="1" dirty="0"/>
              <a:t>Maintain isolation until criteria for release are met (monitoring the patient for compliance)</a:t>
            </a:r>
          </a:p>
          <a:p>
            <a:pPr>
              <a:buClr>
                <a:srgbClr val="0070C0"/>
              </a:buClr>
              <a:buFont typeface="Wingdings 3" panose="05040102010807070707" pitchFamily="18" charset="2"/>
              <a:buChar char=""/>
            </a:pPr>
            <a:r>
              <a:rPr lang="en-US" sz="2400" i="1" dirty="0"/>
              <a:t>Activate EPI Team</a:t>
            </a:r>
          </a:p>
          <a:p>
            <a:pPr>
              <a:buClr>
                <a:srgbClr val="0070C0"/>
              </a:buClr>
              <a:buFont typeface="Wingdings 3" panose="05040102010807070707" pitchFamily="18" charset="2"/>
              <a:buChar char=""/>
            </a:pPr>
            <a:r>
              <a:rPr lang="en-US" sz="2400" i="1" dirty="0"/>
              <a:t>Contact investigation</a:t>
            </a:r>
          </a:p>
          <a:p>
            <a:pPr>
              <a:buClr>
                <a:srgbClr val="0070C0"/>
              </a:buClr>
              <a:buFont typeface="Wingdings 3" panose="05040102010807070707" pitchFamily="18" charset="2"/>
              <a:buChar char=""/>
            </a:pPr>
            <a:r>
              <a:rPr lang="en-US" sz="2400" i="1" dirty="0"/>
              <a:t>Messaging</a:t>
            </a:r>
          </a:p>
          <a:p>
            <a:pPr lvl="1">
              <a:buClr>
                <a:srgbClr val="0070C0"/>
              </a:buClr>
              <a:buFont typeface="Wingdings 3" panose="05040102010807070707" pitchFamily="18" charset="2"/>
              <a:buChar char=""/>
            </a:pPr>
            <a:r>
              <a:rPr lang="en-US" sz="2200" i="1" dirty="0"/>
              <a:t>Partners</a:t>
            </a:r>
          </a:p>
          <a:p>
            <a:pPr lvl="1">
              <a:buClr>
                <a:srgbClr val="0070C0"/>
              </a:buClr>
              <a:buFont typeface="Wingdings 3" panose="05040102010807070707" pitchFamily="18" charset="2"/>
              <a:buChar char=""/>
            </a:pPr>
            <a:r>
              <a:rPr lang="en-US" sz="2200" i="1" dirty="0"/>
              <a:t>Public</a:t>
            </a:r>
          </a:p>
          <a:p>
            <a:pPr>
              <a:buClr>
                <a:srgbClr val="0070C0"/>
              </a:buClr>
              <a:buFont typeface="Wingdings 3" panose="05040102010807070707" pitchFamily="18" charset="2"/>
              <a:buChar char=""/>
            </a:pPr>
            <a:r>
              <a:rPr lang="en-US" sz="2400" i="1" dirty="0"/>
              <a:t>Reporting to MT DPHHS</a:t>
            </a:r>
          </a:p>
        </p:txBody>
      </p:sp>
    </p:spTree>
    <p:extLst>
      <p:ext uri="{BB962C8B-B14F-4D97-AF65-F5344CB8AC3E}">
        <p14:creationId xmlns:p14="http://schemas.microsoft.com/office/powerpoint/2010/main" val="22365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952980"/>
            <a:ext cx="4403282" cy="1646302"/>
          </a:xfrm>
        </p:spPr>
        <p:txBody>
          <a:bodyPr>
            <a:normAutofit fontScale="90000"/>
          </a:bodyPr>
          <a:lstStyle/>
          <a:p>
            <a:r>
              <a:rPr lang="en-US" dirty="0"/>
              <a:t>Communicable Disease Table Top Exercise</a:t>
            </a:r>
          </a:p>
        </p:txBody>
      </p:sp>
      <p:sp>
        <p:nvSpPr>
          <p:cNvPr id="7" name="Subtitle 6"/>
          <p:cNvSpPr>
            <a:spLocks noGrp="1"/>
          </p:cNvSpPr>
          <p:nvPr>
            <p:ph type="subTitle" idx="1"/>
          </p:nvPr>
        </p:nvSpPr>
        <p:spPr>
          <a:xfrm>
            <a:off x="6259484" y="2468880"/>
            <a:ext cx="2997894" cy="2130402"/>
          </a:xfrm>
        </p:spPr>
        <p:txBody>
          <a:bodyPr>
            <a:normAutofit/>
          </a:bodyPr>
          <a:lstStyle/>
          <a:p>
            <a:r>
              <a:rPr lang="en-US" sz="2800" dirty="0"/>
              <a:t>Suspected Tuberculosis in a Sensitive Setting</a:t>
            </a:r>
          </a:p>
        </p:txBody>
      </p:sp>
    </p:spTree>
    <p:extLst>
      <p:ext uri="{BB962C8B-B14F-4D97-AF65-F5344CB8AC3E}">
        <p14:creationId xmlns:p14="http://schemas.microsoft.com/office/powerpoint/2010/main" val="3419770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79F19-6443-44BD-BB67-666C9EC71C59}"/>
              </a:ext>
            </a:extLst>
          </p:cNvPr>
          <p:cNvSpPr>
            <a:spLocks noGrp="1"/>
          </p:cNvSpPr>
          <p:nvPr>
            <p:ph type="title"/>
          </p:nvPr>
        </p:nvSpPr>
        <p:spPr/>
        <p:txBody>
          <a:bodyPr/>
          <a:lstStyle/>
          <a:p>
            <a:r>
              <a:rPr lang="en-US" dirty="0"/>
              <a:t>Activate EPI Team</a:t>
            </a:r>
          </a:p>
        </p:txBody>
      </p:sp>
      <p:sp>
        <p:nvSpPr>
          <p:cNvPr id="3" name="Content Placeholder 2">
            <a:extLst>
              <a:ext uri="{FF2B5EF4-FFF2-40B4-BE49-F238E27FC236}">
                <a16:creationId xmlns:a16="http://schemas.microsoft.com/office/drawing/2014/main" id="{219DD20E-CEC6-4DF3-8421-38EEB6549D26}"/>
              </a:ext>
            </a:extLst>
          </p:cNvPr>
          <p:cNvSpPr>
            <a:spLocks noGrp="1"/>
          </p:cNvSpPr>
          <p:nvPr>
            <p:ph idx="1"/>
          </p:nvPr>
        </p:nvSpPr>
        <p:spPr/>
        <p:txBody>
          <a:bodyPr>
            <a:normAutofit/>
          </a:bodyPr>
          <a:lstStyle/>
          <a:p>
            <a:pPr>
              <a:buClr>
                <a:srgbClr val="C00000"/>
              </a:buClr>
              <a:buFont typeface="Wingdings 3" panose="05040102010807070707" pitchFamily="18" charset="2"/>
              <a:buChar char=""/>
            </a:pPr>
            <a:r>
              <a:rPr lang="en-US" sz="2400" dirty="0">
                <a:solidFill>
                  <a:srgbClr val="FF0000"/>
                </a:solidFill>
              </a:rPr>
              <a:t>According to your local disease response plans, who is on your epi team?</a:t>
            </a:r>
          </a:p>
          <a:p>
            <a:pPr>
              <a:buClr>
                <a:srgbClr val="C00000"/>
              </a:buClr>
              <a:buFont typeface="Wingdings 3" panose="05040102010807070707" pitchFamily="18" charset="2"/>
              <a:buChar char=""/>
            </a:pPr>
            <a:endParaRPr lang="en-US" sz="2400" dirty="0">
              <a:solidFill>
                <a:srgbClr val="FF0000"/>
              </a:solidFill>
            </a:endParaRPr>
          </a:p>
          <a:p>
            <a:pPr>
              <a:buClr>
                <a:srgbClr val="C00000"/>
              </a:buClr>
              <a:buFont typeface="Wingdings 3" panose="05040102010807070707" pitchFamily="18" charset="2"/>
              <a:buChar char=""/>
            </a:pPr>
            <a:r>
              <a:rPr lang="en-US" sz="2400" dirty="0" smtClean="0">
                <a:solidFill>
                  <a:schemeClr val="tx1"/>
                </a:solidFill>
              </a:rPr>
              <a:t>This will be specific to your jurisdiction, so refer to your health department emergency operations plans for guidance.</a:t>
            </a:r>
            <a:endParaRPr lang="en-US" sz="2400" dirty="0">
              <a:solidFill>
                <a:schemeClr val="tx1"/>
              </a:solidFill>
            </a:endParaRPr>
          </a:p>
        </p:txBody>
      </p:sp>
    </p:spTree>
    <p:extLst>
      <p:ext uri="{BB962C8B-B14F-4D97-AF65-F5344CB8AC3E}">
        <p14:creationId xmlns:p14="http://schemas.microsoft.com/office/powerpoint/2010/main" val="3248661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D5467-B195-4A84-B8BA-264D45BCCFE6}"/>
              </a:ext>
            </a:extLst>
          </p:cNvPr>
          <p:cNvSpPr>
            <a:spLocks noGrp="1"/>
          </p:cNvSpPr>
          <p:nvPr>
            <p:ph type="title"/>
          </p:nvPr>
        </p:nvSpPr>
        <p:spPr/>
        <p:txBody>
          <a:bodyPr/>
          <a:lstStyle/>
          <a:p>
            <a:r>
              <a:rPr lang="en-US" dirty="0"/>
              <a:t>Messaging</a:t>
            </a:r>
          </a:p>
        </p:txBody>
      </p:sp>
      <p:sp>
        <p:nvSpPr>
          <p:cNvPr id="3" name="Content Placeholder 2">
            <a:extLst>
              <a:ext uri="{FF2B5EF4-FFF2-40B4-BE49-F238E27FC236}">
                <a16:creationId xmlns:a16="http://schemas.microsoft.com/office/drawing/2014/main" id="{EA4B855C-CCD7-40C1-A6BF-8B5D5A25C657}"/>
              </a:ext>
            </a:extLst>
          </p:cNvPr>
          <p:cNvSpPr>
            <a:spLocks noGrp="1"/>
          </p:cNvSpPr>
          <p:nvPr>
            <p:ph idx="1"/>
          </p:nvPr>
        </p:nvSpPr>
        <p:spPr>
          <a:xfrm>
            <a:off x="677334" y="1758253"/>
            <a:ext cx="8596668" cy="3880773"/>
          </a:xfrm>
        </p:spPr>
        <p:txBody>
          <a:bodyPr>
            <a:normAutofit/>
          </a:bodyPr>
          <a:lstStyle/>
          <a:p>
            <a:pPr>
              <a:buClr>
                <a:srgbClr val="C00000"/>
              </a:buClr>
              <a:buFont typeface="Wingdings 3" panose="05040102010807070707" pitchFamily="18" charset="2"/>
              <a:buChar char=""/>
            </a:pPr>
            <a:r>
              <a:rPr lang="en-US" sz="2400" dirty="0" smtClean="0">
                <a:solidFill>
                  <a:srgbClr val="FF0000"/>
                </a:solidFill>
              </a:rPr>
              <a:t>Think about the messaging that needs to be performed between public health, the hospital, the care facility, and the local healthcare partners:</a:t>
            </a:r>
          </a:p>
          <a:p>
            <a:pPr lvl="1">
              <a:buClr>
                <a:srgbClr val="C00000"/>
              </a:buClr>
              <a:buFont typeface="Wingdings 3" panose="05040102010807070707" pitchFamily="18" charset="2"/>
              <a:buChar char=""/>
            </a:pPr>
            <a:r>
              <a:rPr lang="en-US" sz="2200" dirty="0" smtClean="0">
                <a:solidFill>
                  <a:srgbClr val="FF0000"/>
                </a:solidFill>
              </a:rPr>
              <a:t>Local partners-what information do you need from public health?</a:t>
            </a:r>
          </a:p>
          <a:p>
            <a:pPr lvl="1">
              <a:buClr>
                <a:srgbClr val="C00000"/>
              </a:buClr>
              <a:buFont typeface="Wingdings 3" panose="05040102010807070707" pitchFamily="18" charset="2"/>
              <a:buChar char=""/>
            </a:pPr>
            <a:r>
              <a:rPr lang="en-US" sz="2200" dirty="0" smtClean="0">
                <a:solidFill>
                  <a:srgbClr val="FF0000"/>
                </a:solidFill>
              </a:rPr>
              <a:t>Public health-what do your communicable disease response, risk communications, and Health Alert Network (HAN) plans say you should do?</a:t>
            </a:r>
          </a:p>
          <a:p>
            <a:pPr marL="457200" lvl="1" indent="0">
              <a:buClr>
                <a:srgbClr val="C00000"/>
              </a:buClr>
              <a:buNone/>
            </a:pPr>
            <a:endParaRPr lang="en-US" sz="2200" dirty="0">
              <a:solidFill>
                <a:srgbClr val="FF0000"/>
              </a:solidFill>
            </a:endParaRPr>
          </a:p>
        </p:txBody>
      </p:sp>
    </p:spTree>
    <p:extLst>
      <p:ext uri="{BB962C8B-B14F-4D97-AF65-F5344CB8AC3E}">
        <p14:creationId xmlns:p14="http://schemas.microsoft.com/office/powerpoint/2010/main" val="34352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9D7C41-4E24-441F-B5C4-5174804B78F6}"/>
              </a:ext>
            </a:extLst>
          </p:cNvPr>
          <p:cNvSpPr>
            <a:spLocks noGrp="1"/>
          </p:cNvSpPr>
          <p:nvPr>
            <p:ph type="title"/>
          </p:nvPr>
        </p:nvSpPr>
        <p:spPr>
          <a:xfrm>
            <a:off x="677334" y="609600"/>
            <a:ext cx="8596668" cy="780288"/>
          </a:xfrm>
        </p:spPr>
        <p:txBody>
          <a:bodyPr>
            <a:normAutofit fontScale="90000"/>
          </a:bodyPr>
          <a:lstStyle/>
          <a:p>
            <a:r>
              <a:rPr lang="en-US" dirty="0" smtClean="0"/>
              <a:t>Messaging to Public Health Partners and Affected Facilities</a:t>
            </a:r>
            <a:endParaRPr lang="en-US" dirty="0"/>
          </a:p>
        </p:txBody>
      </p:sp>
      <p:sp>
        <p:nvSpPr>
          <p:cNvPr id="4" name="Content Placeholder 3">
            <a:extLst>
              <a:ext uri="{FF2B5EF4-FFF2-40B4-BE49-F238E27FC236}">
                <a16:creationId xmlns:a16="http://schemas.microsoft.com/office/drawing/2014/main" id="{D9BB4F74-81B9-4518-AFF5-F43F4DA1C07B}"/>
              </a:ext>
            </a:extLst>
          </p:cNvPr>
          <p:cNvSpPr>
            <a:spLocks noGrp="1"/>
          </p:cNvSpPr>
          <p:nvPr>
            <p:ph idx="1"/>
          </p:nvPr>
        </p:nvSpPr>
        <p:spPr>
          <a:xfrm>
            <a:off x="973507" y="1811892"/>
            <a:ext cx="8662198" cy="4804567"/>
          </a:xfrm>
        </p:spPr>
        <p:txBody>
          <a:bodyPr>
            <a:normAutofit fontScale="92500" lnSpcReduction="10000"/>
          </a:bodyPr>
          <a:lstStyle/>
          <a:p>
            <a:pPr>
              <a:buClr>
                <a:srgbClr val="0070C0"/>
              </a:buClr>
              <a:buFont typeface="Wingdings 3" panose="05040102010807070707" pitchFamily="18" charset="2"/>
              <a:buChar char=""/>
            </a:pPr>
            <a:r>
              <a:rPr lang="en-US" sz="2400" i="1" dirty="0" smtClean="0"/>
              <a:t>A HAN message is recommended to surrounding healthcare partners</a:t>
            </a:r>
            <a:endParaRPr lang="en-US" sz="2400" i="1" dirty="0"/>
          </a:p>
          <a:p>
            <a:pPr lvl="1">
              <a:buClr>
                <a:srgbClr val="0070C0"/>
              </a:buClr>
              <a:buFont typeface="Wingdings 3" panose="05040102010807070707" pitchFamily="18" charset="2"/>
              <a:buChar char=""/>
            </a:pPr>
            <a:r>
              <a:rPr lang="en-US" sz="2200" i="1" dirty="0"/>
              <a:t>T</a:t>
            </a:r>
            <a:r>
              <a:rPr lang="en-US" sz="2200" i="1" dirty="0" smtClean="0"/>
              <a:t>hose who feel they have been exposed when word circulates about a TB case may appear at providers offices for testing</a:t>
            </a:r>
          </a:p>
          <a:p>
            <a:pPr lvl="1">
              <a:buClr>
                <a:srgbClr val="0070C0"/>
              </a:buClr>
              <a:buFont typeface="Wingdings 3" panose="05040102010807070707" pitchFamily="18" charset="2"/>
              <a:buChar char=""/>
            </a:pPr>
            <a:r>
              <a:rPr lang="en-US" sz="2200" i="1" dirty="0" smtClean="0"/>
              <a:t>Information regarding TB can be distributed quickly to healthcare providers</a:t>
            </a:r>
            <a:endParaRPr lang="en-US" sz="2200" i="1" dirty="0"/>
          </a:p>
          <a:p>
            <a:pPr>
              <a:buClr>
                <a:srgbClr val="0070C0"/>
              </a:buClr>
              <a:buFont typeface="Wingdings 3" panose="05040102010807070707" pitchFamily="18" charset="2"/>
              <a:buChar char=""/>
            </a:pPr>
            <a:r>
              <a:rPr lang="en-US" sz="2400" i="1" dirty="0" smtClean="0"/>
              <a:t>The affected healthcare facilities will require messaging, as well:</a:t>
            </a:r>
          </a:p>
          <a:p>
            <a:pPr lvl="1">
              <a:buClr>
                <a:srgbClr val="0070C0"/>
              </a:buClr>
              <a:buFont typeface="Wingdings 3" panose="05040102010807070707" pitchFamily="18" charset="2"/>
              <a:buChar char=""/>
            </a:pPr>
            <a:r>
              <a:rPr lang="en-US" sz="2200" i="1" dirty="0" smtClean="0"/>
              <a:t>Staff at the hospital and at the care facility may have a questions and concerns regarding their potential exposures</a:t>
            </a:r>
            <a:endParaRPr lang="en-US" sz="2200" i="1" dirty="0"/>
          </a:p>
          <a:p>
            <a:pPr lvl="1">
              <a:buClr>
                <a:srgbClr val="0070C0"/>
              </a:buClr>
              <a:buFont typeface="Wingdings 3" panose="05040102010807070707" pitchFamily="18" charset="2"/>
              <a:buChar char=""/>
            </a:pPr>
            <a:r>
              <a:rPr lang="en-US" sz="2200" i="1" dirty="0" smtClean="0"/>
              <a:t>Perceived risk from exposure to the patient may not be actual risk (worried-well)</a:t>
            </a:r>
          </a:p>
          <a:p>
            <a:pPr>
              <a:buClr>
                <a:srgbClr val="0070C0"/>
              </a:buClr>
              <a:buFont typeface="Wingdings 3" panose="05040102010807070707" pitchFamily="18" charset="2"/>
              <a:buChar char=""/>
            </a:pPr>
            <a:r>
              <a:rPr lang="en-US" sz="2400" i="1" dirty="0" smtClean="0"/>
              <a:t>Identify a route to manage the reports as they come in</a:t>
            </a:r>
            <a:endParaRPr lang="en-US" sz="2400" i="1" dirty="0"/>
          </a:p>
        </p:txBody>
      </p:sp>
    </p:spTree>
    <p:extLst>
      <p:ext uri="{BB962C8B-B14F-4D97-AF65-F5344CB8AC3E}">
        <p14:creationId xmlns:p14="http://schemas.microsoft.com/office/powerpoint/2010/main" val="1976509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Investigation</a:t>
            </a:r>
          </a:p>
        </p:txBody>
      </p:sp>
      <p:sp>
        <p:nvSpPr>
          <p:cNvPr id="3" name="Content Placeholder 2"/>
          <p:cNvSpPr>
            <a:spLocks noGrp="1"/>
          </p:cNvSpPr>
          <p:nvPr>
            <p:ph idx="1"/>
          </p:nvPr>
        </p:nvSpPr>
        <p:spPr>
          <a:xfrm>
            <a:off x="677334" y="1596045"/>
            <a:ext cx="8596668" cy="4445318"/>
          </a:xfrm>
        </p:spPr>
        <p:txBody>
          <a:bodyPr/>
          <a:lstStyle/>
          <a:p>
            <a:pPr>
              <a:buClr>
                <a:srgbClr val="C00000"/>
              </a:buClr>
              <a:buFont typeface="Wingdings 3" panose="05040102010807070707" pitchFamily="18" charset="2"/>
              <a:buChar char=""/>
            </a:pPr>
            <a:r>
              <a:rPr lang="en-US" sz="2400" dirty="0">
                <a:solidFill>
                  <a:srgbClr val="FF0000"/>
                </a:solidFill>
              </a:rPr>
              <a:t>Who is considered a contact and how far back do you retrace the patient’s locations she visited</a:t>
            </a:r>
            <a:r>
              <a:rPr lang="en-US" sz="2400" dirty="0" smtClean="0">
                <a:solidFill>
                  <a:srgbClr val="FF0000"/>
                </a:solidFill>
              </a:rPr>
              <a:t>?</a:t>
            </a:r>
            <a:endParaRPr lang="en-US" sz="2400" dirty="0">
              <a:solidFill>
                <a:srgbClr val="FF0000"/>
              </a:solidFill>
            </a:endParaRPr>
          </a:p>
          <a:p>
            <a:pPr>
              <a:buClr>
                <a:srgbClr val="C00000"/>
              </a:buClr>
              <a:buFont typeface="Wingdings 3" panose="05040102010807070707" pitchFamily="18" charset="2"/>
              <a:buChar char=""/>
            </a:pPr>
            <a:endParaRPr lang="en-US" sz="2400" dirty="0">
              <a:solidFill>
                <a:srgbClr val="FF0000"/>
              </a:solidFill>
            </a:endParaRPr>
          </a:p>
          <a:p>
            <a:pPr>
              <a:buClr>
                <a:srgbClr val="C00000"/>
              </a:buClr>
              <a:buFont typeface="Wingdings 3" panose="05040102010807070707" pitchFamily="18" charset="2"/>
              <a:buChar char=""/>
            </a:pPr>
            <a:r>
              <a:rPr lang="en-US" sz="2400" dirty="0">
                <a:solidFill>
                  <a:srgbClr val="FF0000"/>
                </a:solidFill>
              </a:rPr>
              <a:t>How will your local health department </a:t>
            </a:r>
            <a:r>
              <a:rPr lang="en-US" sz="2400" dirty="0" smtClean="0">
                <a:solidFill>
                  <a:srgbClr val="FF0000"/>
                </a:solidFill>
              </a:rPr>
              <a:t>and their local  communicable disease partners manage </a:t>
            </a:r>
            <a:r>
              <a:rPr lang="en-US" sz="2400" dirty="0">
                <a:solidFill>
                  <a:srgbClr val="FF0000"/>
                </a:solidFill>
              </a:rPr>
              <a:t>a contact </a:t>
            </a:r>
            <a:r>
              <a:rPr lang="en-US" sz="2400" dirty="0" smtClean="0">
                <a:solidFill>
                  <a:srgbClr val="FF0000"/>
                </a:solidFill>
              </a:rPr>
              <a:t>investigation</a:t>
            </a:r>
            <a:r>
              <a:rPr lang="en-US" sz="2400" dirty="0">
                <a:solidFill>
                  <a:srgbClr val="FF0000"/>
                </a:solidFill>
              </a:rPr>
              <a:t> </a:t>
            </a:r>
            <a:r>
              <a:rPr lang="en-US" sz="2400" dirty="0" smtClean="0">
                <a:solidFill>
                  <a:srgbClr val="FF0000"/>
                </a:solidFill>
              </a:rPr>
              <a:t>together?</a:t>
            </a:r>
            <a:endParaRPr lang="en-US" sz="2400" dirty="0">
              <a:solidFill>
                <a:srgbClr val="FF0000"/>
              </a:solidFill>
            </a:endParaRPr>
          </a:p>
        </p:txBody>
      </p:sp>
      <p:pic>
        <p:nvPicPr>
          <p:cNvPr id="5" name="Picture 4">
            <a:extLst>
              <a:ext uri="{FF2B5EF4-FFF2-40B4-BE49-F238E27FC236}">
                <a16:creationId xmlns:a16="http://schemas.microsoft.com/office/drawing/2014/main" id="{F2C94BDC-2E72-463C-BA7D-373B73146E80}"/>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1277" t="6672" r="2018" b="3200"/>
          <a:stretch/>
        </p:blipFill>
        <p:spPr>
          <a:xfrm rot="584108">
            <a:off x="2180562" y="4965764"/>
            <a:ext cx="4548414" cy="1541455"/>
          </a:xfrm>
          <a:prstGeom prst="rect">
            <a:avLst/>
          </a:prstGeom>
        </p:spPr>
      </p:pic>
    </p:spTree>
    <p:extLst>
      <p:ext uri="{BB962C8B-B14F-4D97-AF65-F5344CB8AC3E}">
        <p14:creationId xmlns:p14="http://schemas.microsoft.com/office/powerpoint/2010/main" val="3381614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832" y="256032"/>
            <a:ext cx="8596668" cy="1320800"/>
          </a:xfrm>
        </p:spPr>
        <p:txBody>
          <a:bodyPr/>
          <a:lstStyle/>
          <a:p>
            <a:r>
              <a:rPr lang="en-US" dirty="0"/>
              <a:t>Contact Investigation</a:t>
            </a:r>
          </a:p>
        </p:txBody>
      </p:sp>
      <p:sp>
        <p:nvSpPr>
          <p:cNvPr id="3" name="Content Placeholder 2"/>
          <p:cNvSpPr>
            <a:spLocks noGrp="1"/>
          </p:cNvSpPr>
          <p:nvPr>
            <p:ph idx="1"/>
          </p:nvPr>
        </p:nvSpPr>
        <p:spPr>
          <a:xfrm>
            <a:off x="231649" y="1599709"/>
            <a:ext cx="3663354" cy="2472145"/>
          </a:xfrm>
        </p:spPr>
        <p:txBody>
          <a:bodyPr>
            <a:normAutofit fontScale="62500" lnSpcReduction="20000"/>
          </a:bodyPr>
          <a:lstStyle/>
          <a:p>
            <a:pPr>
              <a:buClr>
                <a:srgbClr val="0070C0"/>
              </a:buClr>
              <a:buFont typeface="Wingdings 3" panose="05040102010807070707" pitchFamily="18" charset="2"/>
              <a:buChar char=""/>
            </a:pPr>
            <a:r>
              <a:rPr lang="en-US" sz="3200" b="1" i="1" dirty="0"/>
              <a:t>You have time to sort through contacts and to determine who to test!</a:t>
            </a:r>
          </a:p>
          <a:p>
            <a:pPr>
              <a:buClr>
                <a:srgbClr val="0070C0"/>
              </a:buClr>
              <a:buFont typeface="Wingdings 3" panose="05040102010807070707" pitchFamily="18" charset="2"/>
              <a:buChar char=""/>
            </a:pPr>
            <a:r>
              <a:rPr lang="en-US" sz="3200" b="1" i="1" dirty="0">
                <a:solidFill>
                  <a:schemeClr val="accent4"/>
                </a:solidFill>
              </a:rPr>
              <a:t>Infectious period: </a:t>
            </a:r>
            <a:r>
              <a:rPr lang="en-US" sz="3200" i="1" dirty="0">
                <a:solidFill>
                  <a:schemeClr val="tx1"/>
                </a:solidFill>
              </a:rPr>
              <a:t>For this patient, we would go back three months prior to symptom </a:t>
            </a:r>
            <a:r>
              <a:rPr lang="en-US" sz="3200" i="1" dirty="0" smtClean="0">
                <a:solidFill>
                  <a:schemeClr val="tx1"/>
                </a:solidFill>
              </a:rPr>
              <a:t>onset (five months back from this point in time).</a:t>
            </a:r>
            <a:endParaRPr lang="en-US" sz="3200" i="1" dirty="0">
              <a:solidFill>
                <a:schemeClr val="tx1"/>
              </a:solidFill>
            </a:endParaRPr>
          </a:p>
          <a:p>
            <a:pPr marL="0" indent="0">
              <a:buNone/>
            </a:pPr>
            <a:endParaRPr lang="en-US" sz="2400" dirty="0">
              <a:solidFill>
                <a:schemeClr val="tx1"/>
              </a:solidFill>
            </a:endParaRPr>
          </a:p>
          <a:p>
            <a:pPr marL="0" indent="0">
              <a:buNone/>
            </a:pPr>
            <a:endParaRPr lang="en-US" dirty="0"/>
          </a:p>
        </p:txBody>
      </p:sp>
      <p:sp>
        <p:nvSpPr>
          <p:cNvPr id="6" name="Content Placeholder 2">
            <a:extLst>
              <a:ext uri="{FF2B5EF4-FFF2-40B4-BE49-F238E27FC236}">
                <a16:creationId xmlns:a16="http://schemas.microsoft.com/office/drawing/2014/main" id="{CA84B77D-3BF5-4AAE-AE35-FEE214D22FF2}"/>
              </a:ext>
            </a:extLst>
          </p:cNvPr>
          <p:cNvSpPr txBox="1">
            <a:spLocks/>
          </p:cNvSpPr>
          <p:nvPr/>
        </p:nvSpPr>
        <p:spPr>
          <a:xfrm>
            <a:off x="231648" y="4255008"/>
            <a:ext cx="9343673" cy="2223430"/>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rgbClr val="0070C0"/>
              </a:buClr>
              <a:buFont typeface="Wingdings 3" panose="05040102010807070707" pitchFamily="18" charset="2"/>
              <a:buChar char=""/>
            </a:pPr>
            <a:r>
              <a:rPr lang="en-US" sz="2800" i="1" dirty="0"/>
              <a:t>Determine where patient was during the infectious period through interviews and supporting documentation (i.e., timesheets)</a:t>
            </a:r>
          </a:p>
          <a:p>
            <a:pPr>
              <a:buClr>
                <a:srgbClr val="0070C0"/>
              </a:buClr>
              <a:buFont typeface="Wingdings 3" panose="05040102010807070707" pitchFamily="18" charset="2"/>
              <a:buChar char=""/>
            </a:pPr>
            <a:r>
              <a:rPr lang="en-US" sz="2800" i="1" dirty="0">
                <a:solidFill>
                  <a:schemeClr val="tx1"/>
                </a:solidFill>
              </a:rPr>
              <a:t>Consider the setting of where the patient was located (areas with more ventilation or out of doors are low risk as opposed to areas that are enclosed with little ventilation)</a:t>
            </a:r>
          </a:p>
          <a:p>
            <a:pPr marL="0" indent="0">
              <a:buFont typeface="Wingdings 3" charset="2"/>
              <a:buNone/>
            </a:pPr>
            <a:endParaRPr lang="en-US" sz="2400" dirty="0">
              <a:solidFill>
                <a:schemeClr val="tx1"/>
              </a:solidFill>
            </a:endParaRPr>
          </a:p>
          <a:p>
            <a:pPr marL="0" indent="0">
              <a:buFont typeface="Wingdings 3" charset="2"/>
              <a:buNone/>
            </a:pPr>
            <a:endParaRPr lang="en-US" dirty="0"/>
          </a:p>
        </p:txBody>
      </p:sp>
      <p:pic>
        <p:nvPicPr>
          <p:cNvPr id="1026" name="Picture 1" descr="Tabl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9948" y="1575030"/>
            <a:ext cx="69913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8843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0256"/>
            <a:ext cx="8596668" cy="902208"/>
          </a:xfrm>
        </p:spPr>
        <p:txBody>
          <a:bodyPr/>
          <a:lstStyle/>
          <a:p>
            <a:r>
              <a:rPr lang="en-US" dirty="0"/>
              <a:t>Contact Investigation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3259477"/>
              </p:ext>
            </p:extLst>
          </p:nvPr>
        </p:nvGraphicFramePr>
        <p:xfrm>
          <a:off x="677864" y="1406106"/>
          <a:ext cx="5602166" cy="46359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2">
            <a:extLst>
              <a:ext uri="{FF2B5EF4-FFF2-40B4-BE49-F238E27FC236}">
                <a16:creationId xmlns:a16="http://schemas.microsoft.com/office/drawing/2014/main" id="{CA84B77D-3BF5-4AAE-AE35-FEE214D22FF2}"/>
              </a:ext>
            </a:extLst>
          </p:cNvPr>
          <p:cNvSpPr txBox="1">
            <a:spLocks/>
          </p:cNvSpPr>
          <p:nvPr/>
        </p:nvSpPr>
        <p:spPr>
          <a:xfrm>
            <a:off x="5727939" y="1270268"/>
            <a:ext cx="3899139" cy="46215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rgbClr val="0070C0"/>
              </a:buClr>
              <a:buFont typeface="Wingdings 3" panose="05040102010807070707" pitchFamily="18" charset="2"/>
              <a:buChar char=""/>
            </a:pPr>
            <a:r>
              <a:rPr lang="en-US" sz="2800" i="1" dirty="0"/>
              <a:t>Start a contact investigation with household contacts</a:t>
            </a:r>
          </a:p>
          <a:p>
            <a:pPr>
              <a:buClr>
                <a:srgbClr val="0070C0"/>
              </a:buClr>
              <a:buFont typeface="Wingdings 3" panose="05040102010807070707" pitchFamily="18" charset="2"/>
              <a:buChar char=""/>
            </a:pPr>
            <a:r>
              <a:rPr lang="en-US" sz="2800" i="1" dirty="0">
                <a:solidFill>
                  <a:schemeClr val="tx1"/>
                </a:solidFill>
              </a:rPr>
              <a:t>Identify exposures that may have occurred at the healthcare facility where she worked and where she was diagnosed</a:t>
            </a:r>
          </a:p>
          <a:p>
            <a:pPr marL="0" indent="0">
              <a:buClr>
                <a:srgbClr val="0070C0"/>
              </a:buClr>
              <a:buNone/>
            </a:pPr>
            <a:endParaRPr lang="en-US" sz="2800" i="1" dirty="0">
              <a:solidFill>
                <a:schemeClr val="tx1"/>
              </a:solidFill>
            </a:endParaRPr>
          </a:p>
          <a:p>
            <a:pPr marL="0" indent="0">
              <a:buFont typeface="Wingdings 3" charset="2"/>
              <a:buNone/>
            </a:pPr>
            <a:endParaRPr lang="en-US" sz="2400" dirty="0">
              <a:solidFill>
                <a:schemeClr val="tx1"/>
              </a:solidFill>
            </a:endParaRPr>
          </a:p>
          <a:p>
            <a:pPr marL="0" indent="0">
              <a:buFont typeface="Wingdings 3" charset="2"/>
              <a:buNone/>
            </a:pPr>
            <a:endParaRPr lang="en-US" dirty="0"/>
          </a:p>
        </p:txBody>
      </p:sp>
    </p:spTree>
    <p:extLst>
      <p:ext uri="{BB962C8B-B14F-4D97-AF65-F5344CB8AC3E}">
        <p14:creationId xmlns:p14="http://schemas.microsoft.com/office/powerpoint/2010/main" val="1988868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0256"/>
            <a:ext cx="8596668" cy="902208"/>
          </a:xfrm>
        </p:spPr>
        <p:txBody>
          <a:bodyPr/>
          <a:lstStyle/>
          <a:p>
            <a:r>
              <a:rPr lang="en-US" dirty="0"/>
              <a:t>Contact Investigation</a:t>
            </a:r>
          </a:p>
        </p:txBody>
      </p:sp>
      <p:sp>
        <p:nvSpPr>
          <p:cNvPr id="8" name="Content Placeholder 2">
            <a:extLst>
              <a:ext uri="{FF2B5EF4-FFF2-40B4-BE49-F238E27FC236}">
                <a16:creationId xmlns:a16="http://schemas.microsoft.com/office/drawing/2014/main" id="{CA84B77D-3BF5-4AAE-AE35-FEE214D22FF2}"/>
              </a:ext>
            </a:extLst>
          </p:cNvPr>
          <p:cNvSpPr txBox="1">
            <a:spLocks/>
          </p:cNvSpPr>
          <p:nvPr/>
        </p:nvSpPr>
        <p:spPr>
          <a:xfrm>
            <a:off x="474452" y="1270268"/>
            <a:ext cx="2898475" cy="46215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rgbClr val="0070C0"/>
              </a:buClr>
              <a:buFont typeface="Wingdings 3" panose="05040102010807070707" pitchFamily="18" charset="2"/>
              <a:buChar char=""/>
            </a:pPr>
            <a:r>
              <a:rPr lang="en-US" sz="2000" i="1" dirty="0"/>
              <a:t>Prioritize contacts based on status of the source patient and the likelihood of disease in the contact</a:t>
            </a:r>
          </a:p>
          <a:p>
            <a:pPr>
              <a:buClr>
                <a:srgbClr val="0070C0"/>
              </a:buClr>
              <a:buFont typeface="Wingdings 3" panose="05040102010807070707" pitchFamily="18" charset="2"/>
              <a:buChar char=""/>
            </a:pPr>
            <a:r>
              <a:rPr lang="en-US" sz="2000" i="1" dirty="0">
                <a:solidFill>
                  <a:schemeClr val="tx1"/>
                </a:solidFill>
              </a:rPr>
              <a:t>Identify contacts who have symptoms consistent with TB and send them for evaluation</a:t>
            </a:r>
          </a:p>
          <a:p>
            <a:pPr marL="0" indent="0">
              <a:buFont typeface="Wingdings 3" charset="2"/>
              <a:buNone/>
            </a:pPr>
            <a:endParaRPr lang="en-US" sz="2400" dirty="0">
              <a:solidFill>
                <a:schemeClr val="tx1"/>
              </a:solidFill>
            </a:endParaRPr>
          </a:p>
          <a:p>
            <a:pPr marL="0" indent="0">
              <a:buFont typeface="Wingdings 3" charset="2"/>
              <a:buNone/>
            </a:pPr>
            <a:endParaRPr lang="en-US" dirty="0"/>
          </a:p>
        </p:txBody>
      </p:sp>
      <p:pic>
        <p:nvPicPr>
          <p:cNvPr id="4" name="Content Placeholder 3"/>
          <p:cNvPicPr>
            <a:picLocks noGrp="1" noChangeAspect="1"/>
          </p:cNvPicPr>
          <p:nvPr>
            <p:ph idx="1"/>
          </p:nvPr>
        </p:nvPicPr>
        <p:blipFill>
          <a:blip r:embed="rId2"/>
          <a:stretch>
            <a:fillRect/>
          </a:stretch>
        </p:blipFill>
        <p:spPr>
          <a:xfrm>
            <a:off x="3587646" y="1077252"/>
            <a:ext cx="6341358" cy="5344336"/>
          </a:xfrm>
          <a:prstGeom prst="rect">
            <a:avLst/>
          </a:prstGeom>
        </p:spPr>
      </p:pic>
    </p:spTree>
    <p:extLst>
      <p:ext uri="{BB962C8B-B14F-4D97-AF65-F5344CB8AC3E}">
        <p14:creationId xmlns:p14="http://schemas.microsoft.com/office/powerpoint/2010/main" val="750758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Investigation</a:t>
            </a:r>
          </a:p>
        </p:txBody>
      </p:sp>
      <p:sp>
        <p:nvSpPr>
          <p:cNvPr id="3" name="Content Placeholder 2"/>
          <p:cNvSpPr>
            <a:spLocks noGrp="1"/>
          </p:cNvSpPr>
          <p:nvPr>
            <p:ph idx="1"/>
          </p:nvPr>
        </p:nvSpPr>
        <p:spPr>
          <a:xfrm>
            <a:off x="677334" y="1392844"/>
            <a:ext cx="8596668" cy="5059713"/>
          </a:xfrm>
        </p:spPr>
        <p:txBody>
          <a:bodyPr>
            <a:normAutofit/>
          </a:bodyPr>
          <a:lstStyle/>
          <a:p>
            <a:pPr marL="0" indent="0">
              <a:buNone/>
            </a:pPr>
            <a:r>
              <a:rPr lang="en-US" sz="2000" i="1" dirty="0"/>
              <a:t>Collect the following information on each contact:</a:t>
            </a:r>
          </a:p>
          <a:p>
            <a:pPr>
              <a:buClr>
                <a:srgbClr val="0070C0"/>
              </a:buClr>
              <a:buFont typeface="Wingdings 3" panose="05040102010807070707" pitchFamily="18" charset="2"/>
              <a:buChar char=""/>
            </a:pPr>
            <a:r>
              <a:rPr lang="en-US" sz="2000" i="1" dirty="0"/>
              <a:t> Previous tuberculosis infection (latent TB) or disease (active disease) and related treatment; </a:t>
            </a:r>
          </a:p>
          <a:p>
            <a:pPr>
              <a:buClr>
                <a:srgbClr val="0070C0"/>
              </a:buClr>
              <a:buFont typeface="Wingdings 3" panose="05040102010807070707" pitchFamily="18" charset="2"/>
              <a:buChar char=""/>
            </a:pPr>
            <a:r>
              <a:rPr lang="en-US" sz="2000" i="1" dirty="0"/>
              <a:t>Contact's verbal report and documentation of previous tuberculosis testing results (if done); </a:t>
            </a:r>
          </a:p>
          <a:p>
            <a:pPr>
              <a:buClr>
                <a:srgbClr val="0070C0"/>
              </a:buClr>
              <a:buFont typeface="Wingdings 3" panose="05040102010807070707" pitchFamily="18" charset="2"/>
              <a:buChar char=""/>
            </a:pPr>
            <a:r>
              <a:rPr lang="en-US" sz="2000" i="1" dirty="0"/>
              <a:t>Current symptoms of TB illness (e.g., cough, chest pain, fever, chills, night sweats, appetite loss, weight loss, malaise, or easily becomes tired; </a:t>
            </a:r>
          </a:p>
          <a:p>
            <a:pPr>
              <a:buClr>
                <a:srgbClr val="0070C0"/>
              </a:buClr>
              <a:buFont typeface="Wingdings 3" panose="05040102010807070707" pitchFamily="18" charset="2"/>
              <a:buChar char=""/>
            </a:pPr>
            <a:r>
              <a:rPr lang="en-US" sz="2000" i="1" dirty="0" smtClean="0"/>
              <a:t>Medical history</a:t>
            </a:r>
            <a:endParaRPr lang="en-US" sz="2000" i="1" dirty="0"/>
          </a:p>
          <a:p>
            <a:pPr>
              <a:buClr>
                <a:srgbClr val="0070C0"/>
              </a:buClr>
              <a:buFont typeface="Wingdings 3" panose="05040102010807070707" pitchFamily="18" charset="2"/>
              <a:buChar char=""/>
            </a:pPr>
            <a:r>
              <a:rPr lang="en-US" sz="2000" i="1" dirty="0" smtClean="0"/>
              <a:t>Type</a:t>
            </a:r>
            <a:r>
              <a:rPr lang="en-US" sz="2000" i="1" dirty="0"/>
              <a:t>, duration, and intensity of TB exposure; and </a:t>
            </a:r>
          </a:p>
          <a:p>
            <a:pPr>
              <a:buClr>
                <a:srgbClr val="0070C0"/>
              </a:buClr>
              <a:buFont typeface="Wingdings 3" panose="05040102010807070707" pitchFamily="18" charset="2"/>
              <a:buChar char=""/>
            </a:pPr>
            <a:r>
              <a:rPr lang="en-US" sz="2000" i="1" dirty="0"/>
              <a:t>Sociodemographic factors (e.g., age, race or ethnicity, residence, and country of birth)</a:t>
            </a:r>
          </a:p>
          <a:p>
            <a:pPr marL="0" indent="0">
              <a:buClr>
                <a:srgbClr val="0070C0"/>
              </a:buClr>
              <a:buNone/>
            </a:pPr>
            <a:endParaRPr lang="en-US" sz="2400" dirty="0"/>
          </a:p>
        </p:txBody>
      </p:sp>
    </p:spTree>
    <p:extLst>
      <p:ext uri="{BB962C8B-B14F-4D97-AF65-F5344CB8AC3E}">
        <p14:creationId xmlns:p14="http://schemas.microsoft.com/office/powerpoint/2010/main" val="1164838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Options to Perform Large Numbers of Screenings</a:t>
            </a:r>
          </a:p>
        </p:txBody>
      </p:sp>
      <p:sp>
        <p:nvSpPr>
          <p:cNvPr id="3" name="Content Placeholder 2"/>
          <p:cNvSpPr>
            <a:spLocks noGrp="1"/>
          </p:cNvSpPr>
          <p:nvPr>
            <p:ph idx="1"/>
          </p:nvPr>
        </p:nvSpPr>
        <p:spPr/>
        <p:txBody>
          <a:bodyPr/>
          <a:lstStyle/>
          <a:p>
            <a:pPr>
              <a:buClr>
                <a:srgbClr val="0070C0"/>
              </a:buClr>
            </a:pPr>
            <a:r>
              <a:rPr lang="en-US" i="1" dirty="0" smtClean="0"/>
              <a:t>Hospital and Care Facility where the patient was:</a:t>
            </a:r>
            <a:endParaRPr lang="en-US" i="1" dirty="0"/>
          </a:p>
          <a:p>
            <a:pPr lvl="1">
              <a:buClr>
                <a:srgbClr val="0070C0"/>
              </a:buClr>
            </a:pPr>
            <a:r>
              <a:rPr lang="en-US" i="1" dirty="0"/>
              <a:t>Infection control offices can assist and provide line lists of those they test</a:t>
            </a:r>
          </a:p>
          <a:p>
            <a:pPr lvl="1">
              <a:buClr>
                <a:srgbClr val="0070C0"/>
              </a:buClr>
            </a:pPr>
            <a:r>
              <a:rPr lang="en-US" i="1" dirty="0"/>
              <a:t>May have other staff members who perform this function</a:t>
            </a:r>
          </a:p>
          <a:p>
            <a:pPr lvl="1">
              <a:buClr>
                <a:srgbClr val="0070C0"/>
              </a:buClr>
            </a:pPr>
            <a:r>
              <a:rPr lang="en-US" i="1" dirty="0"/>
              <a:t>Can train other qualified staff members to administer TSTs or blood tests when the number of those requiring screening are large</a:t>
            </a:r>
          </a:p>
          <a:p>
            <a:pPr>
              <a:buClr>
                <a:srgbClr val="0070C0"/>
              </a:buClr>
            </a:pPr>
            <a:r>
              <a:rPr lang="en-US" i="1" dirty="0"/>
              <a:t>Screening household contacts and the public</a:t>
            </a:r>
          </a:p>
          <a:p>
            <a:pPr lvl="1">
              <a:buClr>
                <a:srgbClr val="0070C0"/>
              </a:buClr>
            </a:pPr>
            <a:r>
              <a:rPr lang="en-US" i="1" dirty="0"/>
              <a:t>Consider using your local health jurisdiction’s Emergency Medical Counter Measures (EMC) plan, and set up a temporary clinic</a:t>
            </a:r>
          </a:p>
          <a:p>
            <a:pPr lvl="1">
              <a:buClr>
                <a:srgbClr val="0070C0"/>
              </a:buClr>
            </a:pPr>
            <a:r>
              <a:rPr lang="en-US" i="1" dirty="0"/>
              <a:t>May be able to use your facility during normal clinic times with extra staff</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329249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91BA1-0BC4-4007-ACBB-0CF32AE58EE9}"/>
              </a:ext>
            </a:extLst>
          </p:cNvPr>
          <p:cNvSpPr>
            <a:spLocks noGrp="1"/>
          </p:cNvSpPr>
          <p:nvPr>
            <p:ph type="title"/>
          </p:nvPr>
        </p:nvSpPr>
        <p:spPr/>
        <p:txBody>
          <a:bodyPr/>
          <a:lstStyle/>
          <a:p>
            <a:r>
              <a:rPr lang="en-US" dirty="0"/>
              <a:t>New Information</a:t>
            </a:r>
          </a:p>
        </p:txBody>
      </p:sp>
      <p:sp>
        <p:nvSpPr>
          <p:cNvPr id="3" name="Content Placeholder 2">
            <a:extLst>
              <a:ext uri="{FF2B5EF4-FFF2-40B4-BE49-F238E27FC236}">
                <a16:creationId xmlns:a16="http://schemas.microsoft.com/office/drawing/2014/main" id="{85C8A4E2-1942-4B93-9C89-C295465EDF2F}"/>
              </a:ext>
            </a:extLst>
          </p:cNvPr>
          <p:cNvSpPr>
            <a:spLocks noGrp="1"/>
          </p:cNvSpPr>
          <p:nvPr>
            <p:ph idx="1"/>
          </p:nvPr>
        </p:nvSpPr>
        <p:spPr>
          <a:xfrm>
            <a:off x="677334" y="1268083"/>
            <a:ext cx="8596668" cy="5141343"/>
          </a:xfrm>
        </p:spPr>
        <p:txBody>
          <a:bodyPr>
            <a:normAutofit fontScale="85000" lnSpcReduction="20000"/>
          </a:bodyPr>
          <a:lstStyle/>
          <a:p>
            <a:pPr>
              <a:buClr>
                <a:srgbClr val="00B050"/>
              </a:buClr>
              <a:buFont typeface="Wingdings 3" panose="05040102010807070707" pitchFamily="18" charset="2"/>
              <a:buChar char=""/>
            </a:pPr>
            <a:r>
              <a:rPr lang="en-US" sz="2400" dirty="0"/>
              <a:t>Contact investigations initially determine there are 90 individuals at risk for TB infection after contact with the patient</a:t>
            </a:r>
          </a:p>
          <a:p>
            <a:pPr lvl="1">
              <a:buClr>
                <a:srgbClr val="00B050"/>
              </a:buClr>
              <a:buFont typeface="Wingdings 3" panose="05040102010807070707" pitchFamily="18" charset="2"/>
              <a:buChar char=""/>
            </a:pPr>
            <a:r>
              <a:rPr lang="en-US" sz="2000" dirty="0"/>
              <a:t>50 are residents at the care facility where she worked</a:t>
            </a:r>
          </a:p>
          <a:p>
            <a:pPr lvl="1">
              <a:buClr>
                <a:srgbClr val="00B050"/>
              </a:buClr>
              <a:buFont typeface="Wingdings 3" panose="05040102010807070707" pitchFamily="18" charset="2"/>
              <a:buChar char=""/>
            </a:pPr>
            <a:r>
              <a:rPr lang="en-US" sz="2000" dirty="0"/>
              <a:t>10 are coworkers who worked several shifts with her during a day shifts</a:t>
            </a:r>
          </a:p>
          <a:p>
            <a:pPr lvl="1">
              <a:buClr>
                <a:srgbClr val="00B050"/>
              </a:buClr>
              <a:buFont typeface="Wingdings 3" panose="05040102010807070707" pitchFamily="18" charset="2"/>
              <a:buChar char=""/>
            </a:pPr>
            <a:r>
              <a:rPr lang="en-US" sz="2000" dirty="0"/>
              <a:t>20 staff members were identified at the healthcare facility where she was diagnosed</a:t>
            </a:r>
          </a:p>
          <a:p>
            <a:pPr lvl="1">
              <a:buClr>
                <a:srgbClr val="00B050"/>
              </a:buClr>
              <a:buFont typeface="Wingdings 3" panose="05040102010807070707" pitchFamily="18" charset="2"/>
              <a:buChar char=""/>
            </a:pPr>
            <a:r>
              <a:rPr lang="en-US" sz="2000" dirty="0"/>
              <a:t>5 patients were identified who were exposed while in the ER with our infectious patient (placed in isolation after being in the ER)</a:t>
            </a:r>
          </a:p>
          <a:p>
            <a:pPr lvl="1">
              <a:buClr>
                <a:srgbClr val="00B050"/>
              </a:buClr>
              <a:buFont typeface="Wingdings 3" panose="05040102010807070707" pitchFamily="18" charset="2"/>
              <a:buChar char=""/>
            </a:pPr>
            <a:r>
              <a:rPr lang="en-US" sz="2000" dirty="0"/>
              <a:t>5 household contacts were identified</a:t>
            </a:r>
          </a:p>
          <a:p>
            <a:pPr lvl="1">
              <a:buClr>
                <a:srgbClr val="00B050"/>
              </a:buClr>
              <a:buFont typeface="Wingdings 3" panose="05040102010807070707" pitchFamily="18" charset="2"/>
              <a:buChar char=""/>
            </a:pPr>
            <a:r>
              <a:rPr lang="en-US" sz="2000" b="1" dirty="0"/>
              <a:t>Visitors to the care facility where she worked are not known, nor are the visitors to the healthcare facility where she was diagnosed.</a:t>
            </a:r>
          </a:p>
          <a:p>
            <a:pPr marL="457200" lvl="1" indent="0">
              <a:buClr>
                <a:srgbClr val="C00000"/>
              </a:buClr>
              <a:buNone/>
            </a:pPr>
            <a:endParaRPr lang="en-US" sz="2000" dirty="0"/>
          </a:p>
          <a:p>
            <a:pPr>
              <a:buClr>
                <a:srgbClr val="C00000"/>
              </a:buClr>
              <a:buFont typeface="Wingdings 3" panose="05040102010807070707" pitchFamily="18" charset="2"/>
              <a:buChar char=""/>
            </a:pPr>
            <a:r>
              <a:rPr lang="en-US" sz="2400" dirty="0">
                <a:solidFill>
                  <a:srgbClr val="FF0000"/>
                </a:solidFill>
              </a:rPr>
              <a:t>How will you identify the visitors to the two facilities who may be at risk?</a:t>
            </a:r>
          </a:p>
          <a:p>
            <a:pPr>
              <a:buClr>
                <a:srgbClr val="C00000"/>
              </a:buClr>
              <a:buFont typeface="Wingdings 3" panose="05040102010807070707" pitchFamily="18" charset="2"/>
              <a:buChar char=""/>
            </a:pPr>
            <a:r>
              <a:rPr lang="en-US" sz="2400" dirty="0">
                <a:solidFill>
                  <a:srgbClr val="FF0000"/>
                </a:solidFill>
              </a:rPr>
              <a:t>How will you screen the known contacts?  Who are your </a:t>
            </a:r>
            <a:r>
              <a:rPr lang="en-US" sz="2400" dirty="0" smtClean="0">
                <a:solidFill>
                  <a:srgbClr val="FF0000"/>
                </a:solidFill>
              </a:rPr>
              <a:t>partners (i.e., who has a vested interest in the outcome and how can the be brought in to assist)?</a:t>
            </a:r>
            <a:endParaRPr lang="en-US" sz="2400" dirty="0">
              <a:solidFill>
                <a:srgbClr val="FF0000"/>
              </a:solidFill>
            </a:endParaRPr>
          </a:p>
        </p:txBody>
      </p:sp>
    </p:spTree>
    <p:extLst>
      <p:ext uri="{BB962C8B-B14F-4D97-AF65-F5344CB8AC3E}">
        <p14:creationId xmlns:p14="http://schemas.microsoft.com/office/powerpoint/2010/main" val="166405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4990"/>
            <a:ext cx="6934201" cy="965477"/>
          </a:xfrm>
        </p:spPr>
        <p:txBody>
          <a:bodyPr/>
          <a:lstStyle/>
          <a:p>
            <a:r>
              <a:rPr lang="en-US" dirty="0"/>
              <a:t>Objectives</a:t>
            </a:r>
          </a:p>
        </p:txBody>
      </p:sp>
      <p:sp>
        <p:nvSpPr>
          <p:cNvPr id="3" name="Content Placeholder 2"/>
          <p:cNvSpPr>
            <a:spLocks noGrp="1"/>
          </p:cNvSpPr>
          <p:nvPr>
            <p:ph idx="1"/>
          </p:nvPr>
        </p:nvSpPr>
        <p:spPr>
          <a:xfrm>
            <a:off x="838201" y="1255223"/>
            <a:ext cx="8455428" cy="5178828"/>
          </a:xfrm>
        </p:spPr>
        <p:txBody>
          <a:bodyPr>
            <a:normAutofit fontScale="92500" lnSpcReduction="10000"/>
          </a:bodyPr>
          <a:lstStyle/>
          <a:p>
            <a:pPr marL="342900" indent="-342900">
              <a:buFont typeface="+mj-lt"/>
              <a:buAutoNum type="arabicPeriod"/>
            </a:pPr>
            <a:r>
              <a:rPr lang="en-US" dirty="0"/>
              <a:t>Exercise activation of the local health jurisdiction </a:t>
            </a:r>
            <a:r>
              <a:rPr lang="en-US" dirty="0" smtClean="0"/>
              <a:t>public health emergency response plans</a:t>
            </a:r>
            <a:r>
              <a:rPr lang="en-US" dirty="0"/>
              <a:t>:</a:t>
            </a:r>
          </a:p>
          <a:p>
            <a:pPr marL="1143000" lvl="1" indent="-457200">
              <a:buFont typeface="+mj-lt"/>
              <a:buAutoNum type="alphaLcParenR"/>
            </a:pPr>
            <a:r>
              <a:rPr lang="en-US" sz="1800" dirty="0"/>
              <a:t>Activation of emergency response operations</a:t>
            </a:r>
          </a:p>
          <a:p>
            <a:pPr marL="1143000" lvl="1" indent="-457200">
              <a:buFont typeface="+mj-lt"/>
              <a:buAutoNum type="alphaLcParenR"/>
            </a:pPr>
            <a:r>
              <a:rPr lang="en-US" sz="1800" dirty="0"/>
              <a:t>Case confirmation</a:t>
            </a:r>
          </a:p>
          <a:p>
            <a:pPr marL="1143000" lvl="1" indent="-457200">
              <a:buFont typeface="+mj-lt"/>
              <a:buAutoNum type="alphaLcParenR"/>
            </a:pPr>
            <a:r>
              <a:rPr lang="en-US" sz="1800" dirty="0"/>
              <a:t>Laboratory testing considerations with emergency specimen transport</a:t>
            </a:r>
          </a:p>
          <a:p>
            <a:pPr marL="1143000" lvl="1" indent="-457200">
              <a:buFont typeface="+mj-lt"/>
              <a:buAutoNum type="alphaLcParenR"/>
            </a:pPr>
            <a:r>
              <a:rPr lang="en-US" sz="1800" dirty="0"/>
              <a:t>Mandatory exclusion of susceptible populations or enforcement of public health law</a:t>
            </a:r>
          </a:p>
          <a:p>
            <a:pPr marL="1143000" lvl="1" indent="-457200">
              <a:buFont typeface="+mj-lt"/>
              <a:buAutoNum type="alphaLcParenR"/>
            </a:pPr>
            <a:r>
              <a:rPr lang="en-US" sz="1800" dirty="0"/>
              <a:t>Public health management of contacts</a:t>
            </a:r>
          </a:p>
          <a:p>
            <a:pPr marL="1143000" lvl="1" indent="-457200">
              <a:buFont typeface="+mj-lt"/>
              <a:buAutoNum type="alphaLcParenR"/>
            </a:pPr>
            <a:r>
              <a:rPr lang="en-US" sz="1800" dirty="0"/>
              <a:t>Communication with public and response partners</a:t>
            </a:r>
          </a:p>
          <a:p>
            <a:pPr lvl="1" indent="0">
              <a:buNone/>
            </a:pPr>
            <a:endParaRPr lang="en-US" sz="1800" dirty="0"/>
          </a:p>
          <a:p>
            <a:pPr marL="342900" indent="-342900">
              <a:buFont typeface="+mj-lt"/>
              <a:buAutoNum type="arabicPeriod"/>
            </a:pPr>
            <a:r>
              <a:rPr lang="en-US" dirty="0"/>
              <a:t>Engage local public health partners in an exercise to clarify roles in response.</a:t>
            </a:r>
          </a:p>
          <a:p>
            <a:pPr marL="342900" indent="-342900">
              <a:buFont typeface="+mj-lt"/>
              <a:buAutoNum type="arabicPeriod"/>
            </a:pPr>
            <a:r>
              <a:rPr lang="en-US" dirty="0"/>
              <a:t>Identify gaps and strengths in emergency preparedness plans:</a:t>
            </a:r>
          </a:p>
          <a:p>
            <a:pPr marL="1143000" lvl="1" indent="-457200">
              <a:buFont typeface="+mj-lt"/>
              <a:buAutoNum type="alphaLcParenR"/>
            </a:pPr>
            <a:r>
              <a:rPr lang="en-US" sz="1800" dirty="0"/>
              <a:t>Public health</a:t>
            </a:r>
          </a:p>
          <a:p>
            <a:pPr marL="1143000" lvl="1" indent="-457200">
              <a:buFont typeface="+mj-lt"/>
              <a:buAutoNum type="alphaLcParenR"/>
            </a:pPr>
            <a:r>
              <a:rPr lang="en-US" sz="1800" dirty="0"/>
              <a:t>Coordinating response plans with partners (hospital preparedness, DES, etc.)</a:t>
            </a:r>
          </a:p>
          <a:p>
            <a:pPr marL="342900" indent="-342900">
              <a:buFont typeface="+mj-lt"/>
              <a:buAutoNum type="arabicPeriod"/>
            </a:pPr>
            <a:endParaRPr lang="en-US" dirty="0"/>
          </a:p>
        </p:txBody>
      </p:sp>
    </p:spTree>
    <p:extLst>
      <p:ext uri="{BB962C8B-B14F-4D97-AF65-F5344CB8AC3E}">
        <p14:creationId xmlns:p14="http://schemas.microsoft.com/office/powerpoint/2010/main" val="231666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Visitors to the Healthcare Facilities</a:t>
            </a:r>
          </a:p>
        </p:txBody>
      </p:sp>
      <p:sp>
        <p:nvSpPr>
          <p:cNvPr id="3" name="Content Placeholder 2"/>
          <p:cNvSpPr>
            <a:spLocks noGrp="1"/>
          </p:cNvSpPr>
          <p:nvPr>
            <p:ph idx="1"/>
          </p:nvPr>
        </p:nvSpPr>
        <p:spPr/>
        <p:txBody>
          <a:bodyPr/>
          <a:lstStyle/>
          <a:p>
            <a:pPr>
              <a:buClr>
                <a:srgbClr val="0070C0"/>
              </a:buClr>
            </a:pPr>
            <a:r>
              <a:rPr lang="en-US" i="1" dirty="0"/>
              <a:t>Check to see if visitors’ logs exist and who was there during that days the patient worked or was hospitalized</a:t>
            </a:r>
          </a:p>
          <a:p>
            <a:pPr>
              <a:buClr>
                <a:srgbClr val="0070C0"/>
              </a:buClr>
            </a:pPr>
            <a:r>
              <a:rPr lang="en-US" i="1" dirty="0"/>
              <a:t>If there are no logs available, public messaging can help identify visitors</a:t>
            </a:r>
          </a:p>
          <a:p>
            <a:pPr lvl="1">
              <a:buClr>
                <a:srgbClr val="0070C0"/>
              </a:buClr>
            </a:pPr>
            <a:r>
              <a:rPr lang="en-US" i="1" dirty="0"/>
              <a:t>Social media</a:t>
            </a:r>
          </a:p>
          <a:p>
            <a:pPr lvl="1">
              <a:buClr>
                <a:srgbClr val="0070C0"/>
              </a:buClr>
            </a:pPr>
            <a:r>
              <a:rPr lang="en-US" i="1" dirty="0"/>
              <a:t>Press release</a:t>
            </a:r>
          </a:p>
          <a:p>
            <a:pPr lvl="1">
              <a:buClr>
                <a:srgbClr val="0070C0"/>
              </a:buClr>
            </a:pPr>
            <a:r>
              <a:rPr lang="en-US" i="1" dirty="0"/>
              <a:t>Be specific to the days in question</a:t>
            </a:r>
          </a:p>
        </p:txBody>
      </p:sp>
    </p:spTree>
    <p:extLst>
      <p:ext uri="{BB962C8B-B14F-4D97-AF65-F5344CB8AC3E}">
        <p14:creationId xmlns:p14="http://schemas.microsoft.com/office/powerpoint/2010/main" val="42703375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Testing</a:t>
            </a:r>
          </a:p>
        </p:txBody>
      </p:sp>
      <p:sp>
        <p:nvSpPr>
          <p:cNvPr id="3" name="Content Placeholder 2"/>
          <p:cNvSpPr>
            <a:spLocks noGrp="1"/>
          </p:cNvSpPr>
          <p:nvPr>
            <p:ph sz="half" idx="1"/>
          </p:nvPr>
        </p:nvSpPr>
        <p:spPr>
          <a:xfrm>
            <a:off x="677334" y="1427344"/>
            <a:ext cx="4184035" cy="3880772"/>
          </a:xfrm>
        </p:spPr>
        <p:txBody>
          <a:bodyPr>
            <a:normAutofit/>
          </a:bodyPr>
          <a:lstStyle/>
          <a:p>
            <a:pPr>
              <a:buClr>
                <a:srgbClr val="0070C0"/>
              </a:buClr>
            </a:pPr>
            <a:r>
              <a:rPr lang="en-US" i="1" dirty="0"/>
              <a:t>Contacts without a history of TB infection or TB disease should have a baseline TST or blood test performed </a:t>
            </a:r>
          </a:p>
          <a:p>
            <a:pPr>
              <a:buClr>
                <a:srgbClr val="0070C0"/>
              </a:buClr>
            </a:pPr>
            <a:r>
              <a:rPr lang="en-US" i="1" dirty="0"/>
              <a:t>Rescreen these contacts at 8-10 weeks after the last exposure to the infectious patient</a:t>
            </a:r>
          </a:p>
          <a:p>
            <a:pPr>
              <a:buClr>
                <a:srgbClr val="0070C0"/>
              </a:buClr>
            </a:pPr>
            <a:r>
              <a:rPr lang="en-US" i="1" dirty="0"/>
              <a:t>If any of them are positive at baseline or at the rescreening, send them for a follow up chest x-ray to rule out active disease</a:t>
            </a:r>
          </a:p>
        </p:txBody>
      </p:sp>
      <p:sp>
        <p:nvSpPr>
          <p:cNvPr id="4" name="Content Placeholder 3"/>
          <p:cNvSpPr>
            <a:spLocks noGrp="1"/>
          </p:cNvSpPr>
          <p:nvPr>
            <p:ph sz="half" idx="2"/>
          </p:nvPr>
        </p:nvSpPr>
        <p:spPr>
          <a:xfrm>
            <a:off x="5089970" y="1427344"/>
            <a:ext cx="4184034" cy="3880773"/>
          </a:xfrm>
        </p:spPr>
        <p:txBody>
          <a:bodyPr>
            <a:normAutofit/>
          </a:bodyPr>
          <a:lstStyle/>
          <a:p>
            <a:pPr>
              <a:buClr>
                <a:srgbClr val="0070C0"/>
              </a:buClr>
            </a:pPr>
            <a:r>
              <a:rPr lang="en-US" i="1" dirty="0"/>
              <a:t>Contacts who have been previously diagnosed with TB disease or latent infection require further assessment</a:t>
            </a:r>
          </a:p>
          <a:p>
            <a:pPr>
              <a:buClr>
                <a:srgbClr val="0070C0"/>
              </a:buClr>
            </a:pPr>
            <a:r>
              <a:rPr lang="en-US" i="1" dirty="0"/>
              <a:t>Work with MT DPHHS and the local health department to manage these contacts</a:t>
            </a:r>
          </a:p>
        </p:txBody>
      </p:sp>
    </p:spTree>
    <p:extLst>
      <p:ext uri="{BB962C8B-B14F-4D97-AF65-F5344CB8AC3E}">
        <p14:creationId xmlns:p14="http://schemas.microsoft.com/office/powerpoint/2010/main" val="40889534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TB Contacts and Disease vs. Latent TB Infection</a:t>
            </a:r>
          </a:p>
        </p:txBody>
      </p:sp>
      <p:sp>
        <p:nvSpPr>
          <p:cNvPr id="3" name="Text Placeholder 2"/>
          <p:cNvSpPr>
            <a:spLocks noGrp="1"/>
          </p:cNvSpPr>
          <p:nvPr>
            <p:ph type="body" idx="1"/>
          </p:nvPr>
        </p:nvSpPr>
        <p:spPr>
          <a:xfrm>
            <a:off x="677334" y="1815926"/>
            <a:ext cx="4185623" cy="576262"/>
          </a:xfrm>
        </p:spPr>
        <p:txBody>
          <a:bodyPr/>
          <a:lstStyle/>
          <a:p>
            <a:r>
              <a:rPr lang="en-US" dirty="0"/>
              <a:t>TB Disease</a:t>
            </a:r>
          </a:p>
        </p:txBody>
      </p:sp>
      <p:sp>
        <p:nvSpPr>
          <p:cNvPr id="4" name="Content Placeholder 3"/>
          <p:cNvSpPr>
            <a:spLocks noGrp="1"/>
          </p:cNvSpPr>
          <p:nvPr>
            <p:ph sz="half" idx="2"/>
          </p:nvPr>
        </p:nvSpPr>
        <p:spPr>
          <a:xfrm>
            <a:off x="677334" y="2392188"/>
            <a:ext cx="4185623" cy="3304117"/>
          </a:xfrm>
        </p:spPr>
        <p:txBody>
          <a:bodyPr/>
          <a:lstStyle/>
          <a:p>
            <a:pPr>
              <a:buClr>
                <a:srgbClr val="0070C0"/>
              </a:buClr>
            </a:pPr>
            <a:r>
              <a:rPr lang="en-US" i="1" dirty="0"/>
              <a:t>Has signs/symptoms of tuberculosis</a:t>
            </a:r>
          </a:p>
          <a:p>
            <a:pPr>
              <a:buClr>
                <a:srgbClr val="0070C0"/>
              </a:buClr>
            </a:pPr>
            <a:r>
              <a:rPr lang="en-US" i="1" dirty="0"/>
              <a:t>They are considered infectious if TB is found in the lungs or airways</a:t>
            </a:r>
          </a:p>
          <a:p>
            <a:pPr>
              <a:buClr>
                <a:srgbClr val="0070C0"/>
              </a:buClr>
            </a:pPr>
            <a:r>
              <a:rPr lang="en-US" i="1" dirty="0"/>
              <a:t>Contacts who have signs and symptoms consistent with TB disease should be isolated and medically evaluated</a:t>
            </a:r>
          </a:p>
        </p:txBody>
      </p:sp>
      <p:sp>
        <p:nvSpPr>
          <p:cNvPr id="5" name="Text Placeholder 4"/>
          <p:cNvSpPr>
            <a:spLocks noGrp="1"/>
          </p:cNvSpPr>
          <p:nvPr>
            <p:ph type="body" sz="quarter" idx="3"/>
          </p:nvPr>
        </p:nvSpPr>
        <p:spPr>
          <a:xfrm>
            <a:off x="5089972" y="1815926"/>
            <a:ext cx="4185618" cy="576262"/>
          </a:xfrm>
        </p:spPr>
        <p:txBody>
          <a:bodyPr/>
          <a:lstStyle/>
          <a:p>
            <a:r>
              <a:rPr lang="en-US" dirty="0"/>
              <a:t>Latent TB Infection</a:t>
            </a:r>
          </a:p>
        </p:txBody>
      </p:sp>
      <p:sp>
        <p:nvSpPr>
          <p:cNvPr id="6" name="Content Placeholder 5"/>
          <p:cNvSpPr>
            <a:spLocks noGrp="1"/>
          </p:cNvSpPr>
          <p:nvPr>
            <p:ph sz="quarter" idx="4"/>
          </p:nvPr>
        </p:nvSpPr>
        <p:spPr>
          <a:xfrm>
            <a:off x="5089973" y="2392188"/>
            <a:ext cx="4185617" cy="3304117"/>
          </a:xfrm>
        </p:spPr>
        <p:txBody>
          <a:bodyPr>
            <a:normAutofit fontScale="92500" lnSpcReduction="10000"/>
          </a:bodyPr>
          <a:lstStyle/>
          <a:p>
            <a:pPr>
              <a:buClr>
                <a:srgbClr val="0070C0"/>
              </a:buClr>
            </a:pPr>
            <a:r>
              <a:rPr lang="en-US" i="1" dirty="0"/>
              <a:t>Has no signs or symptoms of tuberculosis</a:t>
            </a:r>
          </a:p>
          <a:p>
            <a:pPr>
              <a:buClr>
                <a:srgbClr val="0070C0"/>
              </a:buClr>
            </a:pPr>
            <a:r>
              <a:rPr lang="en-US" i="1" dirty="0"/>
              <a:t>Test positive for TB infection with a skin tuberculin test (TST) or blood test (IGRA)</a:t>
            </a:r>
          </a:p>
          <a:p>
            <a:pPr>
              <a:buClr>
                <a:srgbClr val="0070C0"/>
              </a:buClr>
            </a:pPr>
            <a:r>
              <a:rPr lang="en-US" i="1" dirty="0"/>
              <a:t>Do not quarantine TB contacts who have no signs or symptoms of disease</a:t>
            </a:r>
          </a:p>
          <a:p>
            <a:pPr>
              <a:buClr>
                <a:srgbClr val="0070C0"/>
              </a:buClr>
            </a:pPr>
            <a:r>
              <a:rPr lang="en-US" i="1" dirty="0"/>
              <a:t>Contacts who test positive for latent TB infection and have a normal chest x-ray should be offered treatment for latent TB infection</a:t>
            </a:r>
          </a:p>
        </p:txBody>
      </p:sp>
    </p:spTree>
    <p:extLst>
      <p:ext uri="{BB962C8B-B14F-4D97-AF65-F5344CB8AC3E}">
        <p14:creationId xmlns:p14="http://schemas.microsoft.com/office/powerpoint/2010/main" val="26467036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D5467-B195-4A84-B8BA-264D45BCCFE6}"/>
              </a:ext>
            </a:extLst>
          </p:cNvPr>
          <p:cNvSpPr>
            <a:spLocks noGrp="1"/>
          </p:cNvSpPr>
          <p:nvPr>
            <p:ph type="title"/>
          </p:nvPr>
        </p:nvSpPr>
        <p:spPr/>
        <p:txBody>
          <a:bodyPr/>
          <a:lstStyle/>
          <a:p>
            <a:r>
              <a:rPr lang="en-US" dirty="0" smtClean="0"/>
              <a:t>Public Messaging</a:t>
            </a:r>
            <a:endParaRPr lang="en-US" dirty="0"/>
          </a:p>
        </p:txBody>
      </p:sp>
      <p:sp>
        <p:nvSpPr>
          <p:cNvPr id="3" name="Content Placeholder 2">
            <a:extLst>
              <a:ext uri="{FF2B5EF4-FFF2-40B4-BE49-F238E27FC236}">
                <a16:creationId xmlns:a16="http://schemas.microsoft.com/office/drawing/2014/main" id="{EA4B855C-CCD7-40C1-A6BF-8B5D5A25C657}"/>
              </a:ext>
            </a:extLst>
          </p:cNvPr>
          <p:cNvSpPr>
            <a:spLocks noGrp="1"/>
          </p:cNvSpPr>
          <p:nvPr>
            <p:ph idx="1"/>
          </p:nvPr>
        </p:nvSpPr>
        <p:spPr>
          <a:xfrm>
            <a:off x="677334" y="1758253"/>
            <a:ext cx="8596668" cy="3880773"/>
          </a:xfrm>
        </p:spPr>
        <p:txBody>
          <a:bodyPr>
            <a:normAutofit/>
          </a:bodyPr>
          <a:lstStyle/>
          <a:p>
            <a:pPr>
              <a:buClr>
                <a:srgbClr val="C00000"/>
              </a:buClr>
              <a:buFont typeface="Wingdings 3" panose="05040102010807070707" pitchFamily="18" charset="2"/>
              <a:buChar char=""/>
            </a:pPr>
            <a:r>
              <a:rPr lang="en-US" sz="2400" dirty="0">
                <a:solidFill>
                  <a:srgbClr val="FF0000"/>
                </a:solidFill>
              </a:rPr>
              <a:t>Should information be shared? If so, what information.</a:t>
            </a:r>
          </a:p>
          <a:p>
            <a:pPr>
              <a:buClr>
                <a:srgbClr val="C00000"/>
              </a:buClr>
              <a:buFont typeface="Wingdings 3" panose="05040102010807070707" pitchFamily="18" charset="2"/>
              <a:buChar char=""/>
            </a:pPr>
            <a:r>
              <a:rPr lang="en-US" sz="2400" dirty="0" smtClean="0">
                <a:solidFill>
                  <a:srgbClr val="FF0000"/>
                </a:solidFill>
              </a:rPr>
              <a:t>How </a:t>
            </a:r>
            <a:r>
              <a:rPr lang="en-US" sz="2400" dirty="0">
                <a:solidFill>
                  <a:srgbClr val="FF0000"/>
                </a:solidFill>
              </a:rPr>
              <a:t>will public recipients receive the message? </a:t>
            </a:r>
          </a:p>
          <a:p>
            <a:pPr>
              <a:buClr>
                <a:srgbClr val="C00000"/>
              </a:buClr>
              <a:buFont typeface="Wingdings 3" panose="05040102010807070707" pitchFamily="18" charset="2"/>
              <a:buChar char=""/>
            </a:pPr>
            <a:r>
              <a:rPr lang="en-US" sz="2400" dirty="0" smtClean="0">
                <a:solidFill>
                  <a:srgbClr val="FF0000"/>
                </a:solidFill>
              </a:rPr>
              <a:t>How will you collaborate between public health and the local partners for consistent messaging?</a:t>
            </a:r>
            <a:endParaRPr lang="en-US" sz="2400" dirty="0">
              <a:solidFill>
                <a:srgbClr val="FF0000"/>
              </a:solidFill>
            </a:endParaRPr>
          </a:p>
        </p:txBody>
      </p:sp>
    </p:spTree>
    <p:extLst>
      <p:ext uri="{BB962C8B-B14F-4D97-AF65-F5344CB8AC3E}">
        <p14:creationId xmlns:p14="http://schemas.microsoft.com/office/powerpoint/2010/main" val="32758098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Messaging: </a:t>
            </a:r>
            <a:r>
              <a:rPr lang="en-US" dirty="0" smtClean="0"/>
              <a:t>What</a:t>
            </a:r>
            <a:r>
              <a:rPr lang="en-US" dirty="0"/>
              <a:t>?</a:t>
            </a:r>
          </a:p>
        </p:txBody>
      </p:sp>
      <p:sp>
        <p:nvSpPr>
          <p:cNvPr id="3" name="Content Placeholder 2"/>
          <p:cNvSpPr>
            <a:spLocks noGrp="1"/>
          </p:cNvSpPr>
          <p:nvPr>
            <p:ph idx="1"/>
          </p:nvPr>
        </p:nvSpPr>
        <p:spPr>
          <a:xfrm>
            <a:off x="677334" y="1596045"/>
            <a:ext cx="8596668" cy="4445318"/>
          </a:xfrm>
        </p:spPr>
        <p:txBody>
          <a:bodyPr>
            <a:normAutofit fontScale="92500"/>
          </a:bodyPr>
          <a:lstStyle/>
          <a:p>
            <a:pPr marL="0" indent="0">
              <a:buClr>
                <a:srgbClr val="0070C0"/>
              </a:buClr>
              <a:buNone/>
            </a:pPr>
            <a:r>
              <a:rPr lang="en-US" sz="2400" i="1" dirty="0" smtClean="0"/>
              <a:t>With TB, you may not feel it necessary to perform a press release</a:t>
            </a:r>
            <a:r>
              <a:rPr lang="en-US" sz="2400" i="1" dirty="0"/>
              <a:t>. However, some situations will warrant a public release of some sort, particularly in cases where misinformation is circulating or there is a great deal of concern in the community</a:t>
            </a:r>
            <a:r>
              <a:rPr lang="en-US" sz="2400" i="1" dirty="0" smtClean="0"/>
              <a:t>.  </a:t>
            </a:r>
            <a:r>
              <a:rPr lang="en-US" sz="2400" i="1" u="sng" dirty="0" smtClean="0"/>
              <a:t>Assume </a:t>
            </a:r>
            <a:r>
              <a:rPr lang="en-US" sz="2400" i="1" u="sng" dirty="0"/>
              <a:t>in this situation you want to create a press release. </a:t>
            </a:r>
          </a:p>
          <a:p>
            <a:pPr marL="0" indent="0">
              <a:buClr>
                <a:srgbClr val="0070C0"/>
              </a:buClr>
              <a:buNone/>
            </a:pPr>
            <a:r>
              <a:rPr lang="en-US" sz="2400" i="1" dirty="0" smtClean="0"/>
              <a:t>Without identifying the patient:</a:t>
            </a:r>
          </a:p>
          <a:p>
            <a:pPr>
              <a:buClr>
                <a:srgbClr val="0070C0"/>
              </a:buClr>
              <a:buFont typeface="Wingdings 3" panose="05040102010807070707" pitchFamily="18" charset="2"/>
              <a:buChar char=""/>
            </a:pPr>
            <a:r>
              <a:rPr lang="en-US" sz="2400" i="1" dirty="0" smtClean="0"/>
              <a:t>General </a:t>
            </a:r>
            <a:r>
              <a:rPr lang="en-US" sz="2400" i="1" dirty="0"/>
              <a:t>information about the disease and its transmission</a:t>
            </a:r>
          </a:p>
          <a:p>
            <a:pPr>
              <a:buClr>
                <a:srgbClr val="0070C0"/>
              </a:buClr>
              <a:buFont typeface="Wingdings 3" panose="05040102010807070707" pitchFamily="18" charset="2"/>
              <a:buChar char=""/>
            </a:pPr>
            <a:r>
              <a:rPr lang="en-US" sz="2400" i="1" dirty="0"/>
              <a:t>Signs/symptoms of the disease</a:t>
            </a:r>
          </a:p>
          <a:p>
            <a:pPr>
              <a:buClr>
                <a:srgbClr val="0070C0"/>
              </a:buClr>
              <a:buFont typeface="Wingdings 3" panose="05040102010807070707" pitchFamily="18" charset="2"/>
              <a:buChar char=""/>
            </a:pPr>
            <a:r>
              <a:rPr lang="en-US" sz="2400" i="1" dirty="0" smtClean="0"/>
              <a:t>Guidance </a:t>
            </a:r>
            <a:r>
              <a:rPr lang="en-US" sz="2400" i="1" dirty="0"/>
              <a:t>to visit healthcare provider if concerned</a:t>
            </a:r>
          </a:p>
          <a:p>
            <a:pPr>
              <a:buClr>
                <a:srgbClr val="0070C0"/>
              </a:buClr>
              <a:buFont typeface="Wingdings 3" panose="05040102010807070707" pitchFamily="18" charset="2"/>
              <a:buChar char=""/>
            </a:pPr>
            <a:r>
              <a:rPr lang="en-US" sz="2400" i="1" dirty="0"/>
              <a:t>Contact information for additional questions</a:t>
            </a:r>
          </a:p>
          <a:p>
            <a:endParaRPr lang="en-US" dirty="0"/>
          </a:p>
        </p:txBody>
      </p:sp>
    </p:spTree>
    <p:extLst>
      <p:ext uri="{BB962C8B-B14F-4D97-AF65-F5344CB8AC3E}">
        <p14:creationId xmlns:p14="http://schemas.microsoft.com/office/powerpoint/2010/main" val="31717695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Messaging: </a:t>
            </a:r>
            <a:r>
              <a:rPr lang="en-US" dirty="0" smtClean="0"/>
              <a:t>How?</a:t>
            </a:r>
            <a:endParaRPr lang="en-US" dirty="0"/>
          </a:p>
        </p:txBody>
      </p:sp>
      <p:sp>
        <p:nvSpPr>
          <p:cNvPr id="3" name="Content Placeholder 2"/>
          <p:cNvSpPr>
            <a:spLocks noGrp="1"/>
          </p:cNvSpPr>
          <p:nvPr>
            <p:ph idx="1"/>
          </p:nvPr>
        </p:nvSpPr>
        <p:spPr>
          <a:xfrm>
            <a:off x="677334" y="1596045"/>
            <a:ext cx="8596668" cy="4445318"/>
          </a:xfrm>
        </p:spPr>
        <p:txBody>
          <a:bodyPr>
            <a:normAutofit/>
          </a:bodyPr>
          <a:lstStyle/>
          <a:p>
            <a:pPr>
              <a:buClr>
                <a:srgbClr val="0070C0"/>
              </a:buClr>
              <a:buFont typeface="Wingdings 3" panose="05040102010807070707" pitchFamily="18" charset="2"/>
              <a:buChar char=""/>
            </a:pPr>
            <a:r>
              <a:rPr lang="en-US" sz="2400" i="1" dirty="0" smtClean="0"/>
              <a:t>Public releases </a:t>
            </a:r>
          </a:p>
          <a:p>
            <a:pPr lvl="1">
              <a:buClr>
                <a:srgbClr val="0070C0"/>
              </a:buClr>
              <a:buFont typeface="Wingdings 3" panose="05040102010807070707" pitchFamily="18" charset="2"/>
              <a:buChar char=""/>
            </a:pPr>
            <a:r>
              <a:rPr lang="en-US" sz="2000" i="1" dirty="0" smtClean="0"/>
              <a:t>Press </a:t>
            </a:r>
            <a:r>
              <a:rPr lang="en-US" sz="2000" i="1" dirty="0"/>
              <a:t>release (work with PIO)</a:t>
            </a:r>
          </a:p>
          <a:p>
            <a:pPr lvl="1">
              <a:buClr>
                <a:srgbClr val="0070C0"/>
              </a:buClr>
              <a:buFont typeface="Wingdings 3" panose="05040102010807070707" pitchFamily="18" charset="2"/>
              <a:buChar char=""/>
            </a:pPr>
            <a:r>
              <a:rPr lang="en-US" sz="2200" i="1" dirty="0"/>
              <a:t>Social media (work with PIO)</a:t>
            </a:r>
          </a:p>
          <a:p>
            <a:pPr lvl="1">
              <a:buClr>
                <a:srgbClr val="0070C0"/>
              </a:buClr>
              <a:buFont typeface="Wingdings 3" panose="05040102010807070707" pitchFamily="18" charset="2"/>
              <a:buChar char=""/>
            </a:pPr>
            <a:r>
              <a:rPr lang="en-US" sz="2200" i="1" dirty="0" smtClean="0"/>
              <a:t>Message </a:t>
            </a:r>
            <a:r>
              <a:rPr lang="en-US" sz="2200" i="1" dirty="0"/>
              <a:t>to </a:t>
            </a:r>
            <a:r>
              <a:rPr lang="en-US" sz="2200" i="1" dirty="0" smtClean="0"/>
              <a:t>family/household contacts</a:t>
            </a:r>
          </a:p>
          <a:p>
            <a:pPr>
              <a:buClr>
                <a:srgbClr val="0070C0"/>
              </a:buClr>
              <a:buFont typeface="Wingdings 3" panose="05040102010807070707" pitchFamily="18" charset="2"/>
              <a:buChar char=""/>
            </a:pPr>
            <a:r>
              <a:rPr lang="en-US" sz="2400" i="1" dirty="0" smtClean="0"/>
              <a:t>The local health jurisdiction risk communication plan should address routes of public information releases</a:t>
            </a:r>
          </a:p>
          <a:p>
            <a:pPr marL="0" indent="0">
              <a:buClr>
                <a:srgbClr val="0070C0"/>
              </a:buClr>
              <a:buNone/>
            </a:pPr>
            <a:endParaRPr lang="en-US" sz="2400" i="1" dirty="0"/>
          </a:p>
          <a:p>
            <a:endParaRPr lang="en-US" dirty="0"/>
          </a:p>
        </p:txBody>
      </p:sp>
    </p:spTree>
    <p:extLst>
      <p:ext uri="{BB962C8B-B14F-4D97-AF65-F5344CB8AC3E}">
        <p14:creationId xmlns:p14="http://schemas.microsoft.com/office/powerpoint/2010/main" val="10384633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06236-819C-4AC4-A733-B2E2AC7CDB29}"/>
              </a:ext>
            </a:extLst>
          </p:cNvPr>
          <p:cNvSpPr>
            <a:spLocks noGrp="1"/>
          </p:cNvSpPr>
          <p:nvPr>
            <p:ph type="title"/>
          </p:nvPr>
        </p:nvSpPr>
        <p:spPr/>
        <p:txBody>
          <a:bodyPr/>
          <a:lstStyle/>
          <a:p>
            <a:r>
              <a:rPr lang="en-US" dirty="0"/>
              <a:t>Control Measures</a:t>
            </a:r>
          </a:p>
        </p:txBody>
      </p:sp>
      <p:sp>
        <p:nvSpPr>
          <p:cNvPr id="3" name="Content Placeholder 2">
            <a:extLst>
              <a:ext uri="{FF2B5EF4-FFF2-40B4-BE49-F238E27FC236}">
                <a16:creationId xmlns:a16="http://schemas.microsoft.com/office/drawing/2014/main" id="{DC11E164-D598-4C3B-8244-DAB60C041F99}"/>
              </a:ext>
            </a:extLst>
          </p:cNvPr>
          <p:cNvSpPr>
            <a:spLocks noGrp="1"/>
          </p:cNvSpPr>
          <p:nvPr>
            <p:ph idx="1"/>
          </p:nvPr>
        </p:nvSpPr>
        <p:spPr>
          <a:xfrm>
            <a:off x="677334" y="1397479"/>
            <a:ext cx="8596668" cy="5158595"/>
          </a:xfrm>
        </p:spPr>
        <p:txBody>
          <a:bodyPr>
            <a:normAutofit fontScale="92500"/>
          </a:bodyPr>
          <a:lstStyle/>
          <a:p>
            <a:pPr marL="0" indent="0">
              <a:buNone/>
            </a:pPr>
            <a:r>
              <a:rPr lang="en-US" dirty="0"/>
              <a:t>After messaging the public, a total of 150 contacts were identified: </a:t>
            </a:r>
          </a:p>
          <a:p>
            <a:pPr>
              <a:buClr>
                <a:srgbClr val="00B050"/>
              </a:buClr>
              <a:buFont typeface="Wingdings 3" panose="05040102010807070707" pitchFamily="18" charset="2"/>
              <a:buChar char=""/>
            </a:pPr>
            <a:r>
              <a:rPr lang="en-US" dirty="0"/>
              <a:t>No contacts had signs or symptoms consistent with TB disease</a:t>
            </a:r>
          </a:p>
          <a:p>
            <a:pPr>
              <a:buClr>
                <a:srgbClr val="00B050"/>
              </a:buClr>
              <a:buFont typeface="Wingdings 3" panose="05040102010807070707" pitchFamily="18" charset="2"/>
              <a:buChar char=""/>
            </a:pPr>
            <a:r>
              <a:rPr lang="en-US" dirty="0"/>
              <a:t>Household contacts-2 tested positive for latent TB infections and treatment was recommended</a:t>
            </a:r>
          </a:p>
          <a:p>
            <a:pPr>
              <a:buClr>
                <a:srgbClr val="00B050"/>
              </a:buClr>
              <a:buFont typeface="Wingdings 3" panose="05040102010807070707" pitchFamily="18" charset="2"/>
              <a:buChar char=""/>
            </a:pPr>
            <a:r>
              <a:rPr lang="en-US" dirty="0"/>
              <a:t>Hospital contacts-No visitors tested positive for TB infection.  The respiratory therapist who cared for the patient in the ER was diagnosed with latent TB infection. He had a negative screening at baseline, but was positive at the 8 week screening.  Treatment was recommended.  No other staff members tested positive for latent TB infection</a:t>
            </a:r>
          </a:p>
          <a:p>
            <a:pPr>
              <a:buClr>
                <a:srgbClr val="00B050"/>
              </a:buClr>
              <a:buFont typeface="Wingdings 3" panose="05040102010807070707" pitchFamily="18" charset="2"/>
              <a:buChar char=""/>
            </a:pPr>
            <a:r>
              <a:rPr lang="en-US" dirty="0"/>
              <a:t>Care facility contacts-3 of the residents at the care facility had known latent TB infections prior to the investigation.  No new conversions were observed with the residents or visitors.  2 staff members that frequently worked together with the patient did test positive for latent TB infection, and treatment was recommended.</a:t>
            </a:r>
          </a:p>
          <a:p>
            <a:pPr>
              <a:buClr>
                <a:srgbClr val="00B050"/>
              </a:buClr>
              <a:buFont typeface="Wingdings 3" panose="05040102010807070707" pitchFamily="18" charset="2"/>
              <a:buChar char=""/>
            </a:pPr>
            <a:r>
              <a:rPr lang="en-US" dirty="0"/>
              <a:t>13 contacts were lost to follow up</a:t>
            </a:r>
          </a:p>
          <a:p>
            <a:pPr>
              <a:buClr>
                <a:srgbClr val="00B050"/>
              </a:buClr>
              <a:buFont typeface="Wingdings 3" panose="05040102010807070707" pitchFamily="18" charset="2"/>
              <a:buChar char=""/>
            </a:pPr>
            <a:endParaRPr lang="en-US" dirty="0"/>
          </a:p>
          <a:p>
            <a:pPr>
              <a:buClr>
                <a:srgbClr val="FF0000"/>
              </a:buClr>
              <a:buFont typeface="Wingdings 3" panose="05040102010807070707" pitchFamily="18" charset="2"/>
              <a:buChar char=""/>
            </a:pPr>
            <a:r>
              <a:rPr lang="en-US" dirty="0">
                <a:solidFill>
                  <a:srgbClr val="FF0000"/>
                </a:solidFill>
              </a:rPr>
              <a:t>What are your final actions to wrap up this event?</a:t>
            </a:r>
          </a:p>
        </p:txBody>
      </p:sp>
    </p:spTree>
    <p:extLst>
      <p:ext uri="{BB962C8B-B14F-4D97-AF65-F5344CB8AC3E}">
        <p14:creationId xmlns:p14="http://schemas.microsoft.com/office/powerpoint/2010/main" val="22742320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a:t>
            </a:r>
          </a:p>
        </p:txBody>
      </p:sp>
      <p:sp>
        <p:nvSpPr>
          <p:cNvPr id="3" name="Content Placeholder 2"/>
          <p:cNvSpPr>
            <a:spLocks noGrp="1"/>
          </p:cNvSpPr>
          <p:nvPr>
            <p:ph idx="1"/>
          </p:nvPr>
        </p:nvSpPr>
        <p:spPr>
          <a:xfrm>
            <a:off x="677334" y="1596045"/>
            <a:ext cx="8596668" cy="4445318"/>
          </a:xfrm>
        </p:spPr>
        <p:txBody>
          <a:bodyPr>
            <a:normAutofit fontScale="92500" lnSpcReduction="10000"/>
          </a:bodyPr>
          <a:lstStyle/>
          <a:p>
            <a:pPr>
              <a:buClr>
                <a:srgbClr val="0070C0"/>
              </a:buClr>
              <a:buFont typeface="Wingdings 3" panose="05040102010807070707" pitchFamily="18" charset="2"/>
              <a:buChar char=""/>
            </a:pPr>
            <a:r>
              <a:rPr lang="en-US" sz="2400" i="1" dirty="0"/>
              <a:t>Report any out of jurisdiction contacts to DPHHS – will forward to appropriate jurisdiction for follow up</a:t>
            </a:r>
          </a:p>
          <a:p>
            <a:pPr>
              <a:buClr>
                <a:srgbClr val="0070C0"/>
              </a:buClr>
              <a:buFont typeface="Wingdings 3" panose="05040102010807070707" pitchFamily="18" charset="2"/>
              <a:buChar char=""/>
            </a:pPr>
            <a:r>
              <a:rPr lang="en-US" sz="2400" i="1" dirty="0"/>
              <a:t>Complete the TB Case Investigation form and submit it to MT DPHHS</a:t>
            </a:r>
          </a:p>
          <a:p>
            <a:pPr lvl="1">
              <a:buClr>
                <a:srgbClr val="0070C0"/>
              </a:buClr>
              <a:buFont typeface="Wingdings 3" panose="05040102010807070707" pitchFamily="18" charset="2"/>
              <a:buChar char=""/>
            </a:pPr>
            <a:r>
              <a:rPr lang="en-US" sz="2200" i="1" dirty="0"/>
              <a:t>While the patient is being treated, local public health monitors DOT and submits a monthly status update report to MT DPHHS</a:t>
            </a:r>
          </a:p>
          <a:p>
            <a:pPr>
              <a:buClr>
                <a:srgbClr val="0070C0"/>
              </a:buClr>
              <a:buFont typeface="Wingdings 3" panose="05040102010807070707" pitchFamily="18" charset="2"/>
              <a:buChar char=""/>
            </a:pPr>
            <a:r>
              <a:rPr lang="en-US" sz="2400" i="1" dirty="0"/>
              <a:t>Send a line list of contacts and the testing outcomes to MT DPHHS after contact testing is completed</a:t>
            </a:r>
          </a:p>
          <a:p>
            <a:pPr>
              <a:buClr>
                <a:srgbClr val="0070C0"/>
              </a:buClr>
              <a:buFont typeface="Wingdings 3" panose="05040102010807070707" pitchFamily="18" charset="2"/>
              <a:buChar char=""/>
            </a:pPr>
            <a:r>
              <a:rPr lang="en-US" sz="2400" i="1" dirty="0"/>
              <a:t>Perform an after action review with your response partners to look for opportunities for improvement and to identify portions of the response that went well</a:t>
            </a:r>
          </a:p>
          <a:p>
            <a:pPr>
              <a:buClr>
                <a:srgbClr val="0070C0"/>
              </a:buClr>
              <a:buFont typeface="Wingdings 3" panose="05040102010807070707" pitchFamily="18" charset="2"/>
              <a:buChar char=""/>
            </a:pPr>
            <a:r>
              <a:rPr lang="en-US" sz="2400" i="1" dirty="0"/>
              <a:t>Adjust your emergency response plans based on lessons learned</a:t>
            </a:r>
          </a:p>
        </p:txBody>
      </p:sp>
    </p:spTree>
    <p:extLst>
      <p:ext uri="{BB962C8B-B14F-4D97-AF65-F5344CB8AC3E}">
        <p14:creationId xmlns:p14="http://schemas.microsoft.com/office/powerpoint/2010/main" val="3727802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1007C-0C1A-438B-81F2-BD1365216F83}"/>
              </a:ext>
            </a:extLst>
          </p:cNvPr>
          <p:cNvSpPr>
            <a:spLocks noGrp="1"/>
          </p:cNvSpPr>
          <p:nvPr>
            <p:ph type="title"/>
          </p:nvPr>
        </p:nvSpPr>
        <p:spPr>
          <a:xfrm>
            <a:off x="677334" y="609600"/>
            <a:ext cx="8596668" cy="1024128"/>
          </a:xfrm>
        </p:spPr>
        <p:txBody>
          <a:bodyPr/>
          <a:lstStyle/>
          <a:p>
            <a:r>
              <a:rPr lang="en-US" dirty="0"/>
              <a:t>Summarize results</a:t>
            </a:r>
          </a:p>
        </p:txBody>
      </p:sp>
      <p:sp>
        <p:nvSpPr>
          <p:cNvPr id="3" name="Content Placeholder 2">
            <a:extLst>
              <a:ext uri="{FF2B5EF4-FFF2-40B4-BE49-F238E27FC236}">
                <a16:creationId xmlns:a16="http://schemas.microsoft.com/office/drawing/2014/main" id="{8D8A99EB-9B3A-4AF4-AC07-705CBBEEB58F}"/>
              </a:ext>
            </a:extLst>
          </p:cNvPr>
          <p:cNvSpPr>
            <a:spLocks noGrp="1"/>
          </p:cNvSpPr>
          <p:nvPr>
            <p:ph idx="1"/>
          </p:nvPr>
        </p:nvSpPr>
        <p:spPr>
          <a:xfrm>
            <a:off x="677334" y="1758253"/>
            <a:ext cx="8596668" cy="3880773"/>
          </a:xfrm>
        </p:spPr>
        <p:txBody>
          <a:bodyPr>
            <a:normAutofit/>
          </a:bodyPr>
          <a:lstStyle/>
          <a:p>
            <a:pPr>
              <a:buFont typeface="Wingdings 3" panose="05040102010807070707" pitchFamily="18" charset="2"/>
              <a:buChar char=""/>
            </a:pPr>
            <a:r>
              <a:rPr lang="en-US" sz="2400" i="1" dirty="0" smtClean="0"/>
              <a:t>After </a:t>
            </a:r>
            <a:r>
              <a:rPr lang="en-US" sz="2400" i="1" dirty="0"/>
              <a:t>action report</a:t>
            </a:r>
          </a:p>
          <a:p>
            <a:pPr lvl="1">
              <a:buFont typeface="Arial" panose="020B0604020202020204" pitchFamily="34" charset="0"/>
              <a:buChar char="•"/>
            </a:pPr>
            <a:r>
              <a:rPr lang="en-US" sz="2200" i="1" dirty="0"/>
              <a:t>What worked</a:t>
            </a:r>
          </a:p>
          <a:p>
            <a:pPr lvl="1">
              <a:buFont typeface="Arial" panose="020B0604020202020204" pitchFamily="34" charset="0"/>
              <a:buChar char="•"/>
            </a:pPr>
            <a:r>
              <a:rPr lang="en-US" sz="2200" i="1" dirty="0"/>
              <a:t>Lessons learned</a:t>
            </a:r>
          </a:p>
          <a:p>
            <a:pPr>
              <a:buFont typeface="Wingdings 3" panose="05040102010807070707" pitchFamily="18" charset="2"/>
              <a:buChar char=""/>
            </a:pPr>
            <a:r>
              <a:rPr lang="en-US" sz="2400" i="1" dirty="0"/>
              <a:t>Adjust plan as needed</a:t>
            </a:r>
          </a:p>
          <a:p>
            <a:pPr>
              <a:buFont typeface="Wingdings 3" panose="05040102010807070707" pitchFamily="18" charset="2"/>
              <a:buChar char=""/>
            </a:pPr>
            <a:r>
              <a:rPr lang="en-US" sz="2400" i="1" dirty="0"/>
              <a:t>Review plan each year</a:t>
            </a:r>
          </a:p>
        </p:txBody>
      </p:sp>
    </p:spTree>
    <p:extLst>
      <p:ext uri="{BB962C8B-B14F-4D97-AF65-F5344CB8AC3E}">
        <p14:creationId xmlns:p14="http://schemas.microsoft.com/office/powerpoint/2010/main" val="36443958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Tabletop Completion</a:t>
            </a:r>
            <a:endParaRPr lang="en-US" dirty="0"/>
          </a:p>
        </p:txBody>
      </p:sp>
      <p:sp>
        <p:nvSpPr>
          <p:cNvPr id="3" name="Content Placeholder 2"/>
          <p:cNvSpPr>
            <a:spLocks noGrp="1"/>
          </p:cNvSpPr>
          <p:nvPr>
            <p:ph sz="half" idx="1"/>
          </p:nvPr>
        </p:nvSpPr>
        <p:spPr>
          <a:xfrm>
            <a:off x="677334" y="1337094"/>
            <a:ext cx="4184035" cy="4704267"/>
          </a:xfrm>
        </p:spPr>
        <p:txBody>
          <a:bodyPr>
            <a:normAutofit lnSpcReduction="10000"/>
          </a:bodyPr>
          <a:lstStyle/>
          <a:p>
            <a:r>
              <a:rPr lang="en-US" dirty="0"/>
              <a:t>Public health staff, please complete the worksheets provided for the tabletop, and submit them on the PHEP 3rd quarter progress report.  This will meet your L1 and E7 exercise deliverables (remember to still perform your CD Response Plan Review checklist, as well, for E7).</a:t>
            </a:r>
          </a:p>
          <a:p>
            <a:r>
              <a:rPr lang="en-US" dirty="0"/>
              <a:t>To complete your Risk Communications RC 2 deliverable, write a media release related to the chosen scenario using your communications plan, and assess the public information component in this AAR.  Upload the media release to your progress report. </a:t>
            </a:r>
          </a:p>
        </p:txBody>
      </p:sp>
      <p:sp>
        <p:nvSpPr>
          <p:cNvPr id="4" name="Content Placeholder 3"/>
          <p:cNvSpPr>
            <a:spLocks noGrp="1"/>
          </p:cNvSpPr>
          <p:nvPr>
            <p:ph sz="half" idx="2"/>
          </p:nvPr>
        </p:nvSpPr>
        <p:spPr>
          <a:xfrm>
            <a:off x="5089970" y="1337095"/>
            <a:ext cx="4184034" cy="4704268"/>
          </a:xfrm>
        </p:spPr>
        <p:txBody>
          <a:bodyPr>
            <a:normAutofit lnSpcReduction="10000"/>
          </a:bodyPr>
          <a:lstStyle/>
          <a:p>
            <a:r>
              <a:rPr lang="en-US" dirty="0"/>
              <a:t>Did you identify changes needed in any of your response plan?  If so, update your plans, and if you need guidance, contact your MT DPHHS PHEP staff or CDEpi staff. </a:t>
            </a:r>
            <a:endParaRPr lang="en-US" dirty="0" smtClean="0"/>
          </a:p>
        </p:txBody>
      </p:sp>
    </p:spTree>
    <p:extLst>
      <p:ext uri="{BB962C8B-B14F-4D97-AF65-F5344CB8AC3E}">
        <p14:creationId xmlns:p14="http://schemas.microsoft.com/office/powerpoint/2010/main" val="1658750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49" y="246605"/>
            <a:ext cx="9176020" cy="824074"/>
          </a:xfrm>
        </p:spPr>
        <p:txBody>
          <a:bodyPr>
            <a:normAutofit fontScale="90000"/>
          </a:bodyPr>
          <a:lstStyle/>
          <a:p>
            <a:r>
              <a:rPr lang="en-US" sz="3600" dirty="0"/>
              <a:t>Why is DPHHS asking us to conduct this exercise?</a:t>
            </a:r>
          </a:p>
        </p:txBody>
      </p:sp>
      <p:sp>
        <p:nvSpPr>
          <p:cNvPr id="4" name="Text Placeholder 3"/>
          <p:cNvSpPr>
            <a:spLocks noGrp="1"/>
          </p:cNvSpPr>
          <p:nvPr>
            <p:ph type="body" sz="half" idx="2"/>
          </p:nvPr>
        </p:nvSpPr>
        <p:spPr>
          <a:xfrm>
            <a:off x="839787" y="1523447"/>
            <a:ext cx="8063143" cy="4548170"/>
          </a:xfrm>
        </p:spPr>
        <p:txBody>
          <a:bodyPr>
            <a:normAutofit/>
          </a:bodyPr>
          <a:lstStyle/>
          <a:p>
            <a:pPr marL="285750" indent="-285750">
              <a:buFont typeface="Arial" panose="020B0604020202020204" pitchFamily="34" charset="0"/>
              <a:buChar char="•"/>
            </a:pPr>
            <a:r>
              <a:rPr lang="en-US" sz="2400" dirty="0"/>
              <a:t>In 2016, local health jurisdictions were asked how prepared they were to respond to a communicable disease event:</a:t>
            </a:r>
          </a:p>
          <a:p>
            <a:pPr marL="742813" lvl="1" indent="-285750">
              <a:buFont typeface="Arial" panose="020B0604020202020204" pitchFamily="34" charset="0"/>
              <a:buChar char="•"/>
            </a:pPr>
            <a:r>
              <a:rPr lang="en-US" sz="2000" dirty="0"/>
              <a:t>About two-thirds of jurisdictions did not feel prepared to enact non-pharmaceutical interventions </a:t>
            </a:r>
            <a:r>
              <a:rPr lang="en-US" sz="2000" dirty="0" smtClean="0"/>
              <a:t>(steps taken that may include isolation or quarantine) </a:t>
            </a:r>
            <a:r>
              <a:rPr lang="en-US" sz="2000" dirty="0"/>
              <a:t>when necessary</a:t>
            </a:r>
          </a:p>
          <a:p>
            <a:pPr marL="742813" lvl="1" indent="-285750">
              <a:buFont typeface="Arial" panose="020B0604020202020204" pitchFamily="34" charset="0"/>
              <a:buChar char="•"/>
            </a:pPr>
            <a:r>
              <a:rPr lang="en-US" sz="2000" dirty="0"/>
              <a:t>About one-third of jurisdictions did not feel fully prepared to perform communicable disease surveillance and investigation activities</a:t>
            </a:r>
          </a:p>
          <a:p>
            <a:pPr marL="285750" indent="-285750">
              <a:buFont typeface="Arial" panose="020B0604020202020204" pitchFamily="34" charset="0"/>
              <a:buChar char="•"/>
            </a:pPr>
            <a:r>
              <a:rPr lang="en-US" sz="2400" dirty="0"/>
              <a:t>Gaps were identified in real-life disease events in the past two years</a:t>
            </a:r>
          </a:p>
          <a:p>
            <a:pPr marL="285750" indent="-285750">
              <a:buFont typeface="Arial" panose="020B0604020202020204" pitchFamily="34" charset="0"/>
              <a:buChar char="•"/>
            </a:pPr>
            <a:endParaRPr lang="en-US" sz="1800" dirty="0"/>
          </a:p>
        </p:txBody>
      </p:sp>
    </p:spTree>
    <p:extLst>
      <p:ext uri="{BB962C8B-B14F-4D97-AF65-F5344CB8AC3E}">
        <p14:creationId xmlns:p14="http://schemas.microsoft.com/office/powerpoint/2010/main" val="139399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61" y="356333"/>
            <a:ext cx="5765030" cy="824074"/>
          </a:xfrm>
        </p:spPr>
        <p:txBody>
          <a:bodyPr>
            <a:normAutofit/>
          </a:bodyPr>
          <a:lstStyle/>
          <a:p>
            <a:r>
              <a:rPr lang="en-US" sz="3600" dirty="0"/>
              <a:t>A few things to consider…</a:t>
            </a:r>
          </a:p>
        </p:txBody>
      </p:sp>
      <p:pic>
        <p:nvPicPr>
          <p:cNvPr id="7" name="Content Placeholder 6" descr="numero2equipo - 4.2 Revisiones Técnicas Formale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85885" y="356333"/>
            <a:ext cx="1164620" cy="1164620"/>
          </a:xfrm>
        </p:spPr>
      </p:pic>
      <p:sp>
        <p:nvSpPr>
          <p:cNvPr id="4" name="Text Placeholder 3"/>
          <p:cNvSpPr>
            <a:spLocks noGrp="1"/>
          </p:cNvSpPr>
          <p:nvPr>
            <p:ph type="body" sz="half" idx="2"/>
          </p:nvPr>
        </p:nvSpPr>
        <p:spPr>
          <a:xfrm>
            <a:off x="876364" y="1351095"/>
            <a:ext cx="8063143" cy="4245033"/>
          </a:xfrm>
        </p:spPr>
        <p:txBody>
          <a:bodyPr>
            <a:normAutofit fontScale="92500" lnSpcReduction="10000"/>
          </a:bodyPr>
          <a:lstStyle/>
          <a:p>
            <a:pPr marL="285750" indent="-285750">
              <a:buFont typeface="Arial" panose="020B0604020202020204" pitchFamily="34" charset="0"/>
              <a:buChar char="•"/>
            </a:pPr>
            <a:r>
              <a:rPr lang="en-US" sz="2000" dirty="0"/>
              <a:t>This scenario is designed to test your local response to a suspect or confirmed public health threat.</a:t>
            </a:r>
          </a:p>
          <a:p>
            <a:pPr marL="285750" indent="-285750">
              <a:buFont typeface="Arial" panose="020B0604020202020204" pitchFamily="34" charset="0"/>
              <a:buChar char="•"/>
            </a:pPr>
            <a:r>
              <a:rPr lang="en-US" sz="2000" dirty="0"/>
              <a:t>Artificialities may occur depending on your jurisdiction’s size and resources.</a:t>
            </a:r>
          </a:p>
          <a:p>
            <a:pPr marL="285750" indent="-285750">
              <a:buFont typeface="Arial" panose="020B0604020202020204" pitchFamily="34" charset="0"/>
              <a:buChar char="•"/>
            </a:pPr>
            <a:r>
              <a:rPr lang="en-US" sz="2000" dirty="0"/>
              <a:t>The time it will take to run this exercise will vary depending on your assembled team.</a:t>
            </a:r>
          </a:p>
          <a:p>
            <a:pPr marL="285750" indent="-285750">
              <a:buFont typeface="Arial" panose="020B0604020202020204" pitchFamily="34" charset="0"/>
              <a:buChar char="•"/>
            </a:pPr>
            <a:r>
              <a:rPr lang="en-US" sz="2000" dirty="0"/>
              <a:t>Format:</a:t>
            </a:r>
          </a:p>
          <a:p>
            <a:pPr marL="799963" lvl="1" indent="-342900">
              <a:buClr>
                <a:srgbClr val="00B050"/>
              </a:buClr>
              <a:buFont typeface="Wingdings 3" panose="05040102010807070707" pitchFamily="18" charset="2"/>
              <a:buChar char=""/>
            </a:pPr>
            <a:r>
              <a:rPr lang="en-US" sz="2000" dirty="0"/>
              <a:t>INFORMATION bulleted in </a:t>
            </a:r>
            <a:r>
              <a:rPr lang="en-US" sz="2000" dirty="0">
                <a:solidFill>
                  <a:srgbClr val="00B050"/>
                </a:solidFill>
              </a:rPr>
              <a:t>green</a:t>
            </a:r>
          </a:p>
          <a:p>
            <a:pPr marL="799963" lvl="1" indent="-342900">
              <a:buClr>
                <a:srgbClr val="C00000"/>
              </a:buClr>
              <a:buFont typeface="Wingdings 3" panose="05040102010807070707" pitchFamily="18" charset="2"/>
              <a:buChar char=""/>
            </a:pPr>
            <a:r>
              <a:rPr lang="en-US" sz="2000" dirty="0"/>
              <a:t>QUESTIONS/DISCUSSION POINTS bulleted in </a:t>
            </a:r>
            <a:r>
              <a:rPr lang="en-US" sz="2000" dirty="0" smtClean="0">
                <a:solidFill>
                  <a:srgbClr val="C00000"/>
                </a:solidFill>
              </a:rPr>
              <a:t>red</a:t>
            </a:r>
          </a:p>
          <a:p>
            <a:pPr marL="1257026" lvl="2" indent="-342900">
              <a:buClr>
                <a:srgbClr val="C00000"/>
              </a:buClr>
              <a:buFont typeface="Wingdings 3" panose="05040102010807070707" pitchFamily="18" charset="2"/>
              <a:buChar char=""/>
            </a:pPr>
            <a:r>
              <a:rPr lang="en-US" sz="1800" dirty="0" smtClean="0">
                <a:solidFill>
                  <a:srgbClr val="C00000"/>
                </a:solidFill>
              </a:rPr>
              <a:t>Stop </a:t>
            </a:r>
            <a:r>
              <a:rPr lang="en-US" sz="1800" dirty="0">
                <a:solidFill>
                  <a:srgbClr val="C00000"/>
                </a:solidFill>
              </a:rPr>
              <a:t>the slides when you see red, and the answers or guidance information will be on the following </a:t>
            </a:r>
            <a:r>
              <a:rPr lang="en-US" sz="1800" dirty="0" smtClean="0">
                <a:solidFill>
                  <a:srgbClr val="C00000"/>
                </a:solidFill>
              </a:rPr>
              <a:t>slide or slides.</a:t>
            </a:r>
            <a:endParaRPr lang="en-US" sz="1800" dirty="0">
              <a:solidFill>
                <a:srgbClr val="C00000"/>
              </a:solidFill>
            </a:endParaRPr>
          </a:p>
          <a:p>
            <a:pPr marL="799963" lvl="1" indent="-342900">
              <a:buClr>
                <a:srgbClr val="0070C0"/>
              </a:buClr>
              <a:buFont typeface="Wingdings 3" panose="05040102010807070707" pitchFamily="18" charset="2"/>
              <a:buChar char=""/>
            </a:pPr>
            <a:r>
              <a:rPr lang="en-US" sz="2000" i="1" dirty="0"/>
              <a:t>ANSWERS bulleted in </a:t>
            </a:r>
            <a:r>
              <a:rPr lang="en-US" sz="2000" i="1" dirty="0">
                <a:solidFill>
                  <a:srgbClr val="0070C0"/>
                </a:solidFill>
              </a:rPr>
              <a:t>blue </a:t>
            </a:r>
            <a:r>
              <a:rPr lang="en-US" sz="2000" i="1" dirty="0">
                <a:solidFill>
                  <a:schemeClr val="tx1"/>
                </a:solidFill>
              </a:rPr>
              <a:t>and italicized</a:t>
            </a:r>
          </a:p>
          <a:p>
            <a:endParaRPr lang="en-US" sz="1800" dirty="0"/>
          </a:p>
        </p:txBody>
      </p:sp>
    </p:spTree>
    <p:extLst>
      <p:ext uri="{BB962C8B-B14F-4D97-AF65-F5344CB8AC3E}">
        <p14:creationId xmlns:p14="http://schemas.microsoft.com/office/powerpoint/2010/main" val="321633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Partners and Applicable Plans</a:t>
            </a:r>
          </a:p>
        </p:txBody>
      </p:sp>
      <p:sp>
        <p:nvSpPr>
          <p:cNvPr id="3" name="Content Placeholder 2"/>
          <p:cNvSpPr>
            <a:spLocks noGrp="1"/>
          </p:cNvSpPr>
          <p:nvPr>
            <p:ph sz="half" idx="1"/>
          </p:nvPr>
        </p:nvSpPr>
        <p:spPr>
          <a:xfrm>
            <a:off x="502072" y="1413164"/>
            <a:ext cx="4412636" cy="4938868"/>
          </a:xfrm>
        </p:spPr>
        <p:txBody>
          <a:bodyPr>
            <a:noAutofit/>
          </a:bodyPr>
          <a:lstStyle/>
          <a:p>
            <a:pPr marL="0" lvl="0" indent="0">
              <a:buNone/>
            </a:pPr>
            <a:r>
              <a:rPr lang="en-US" sz="1600" b="1" dirty="0"/>
              <a:t>APPLICABLE </a:t>
            </a:r>
            <a:r>
              <a:rPr lang="en-US" sz="1600" b="1" dirty="0" smtClean="0"/>
              <a:t>PUBLIC HEALTH PLANS/ANNEXES/STANDARD OPERATING PROCEDURES</a:t>
            </a:r>
            <a:endParaRPr lang="en-US" sz="1600" b="1" dirty="0"/>
          </a:p>
          <a:p>
            <a:pPr lvl="1">
              <a:buFont typeface="Arial" panose="020B0604020202020204" pitchFamily="34" charset="0"/>
              <a:buChar char="•"/>
            </a:pPr>
            <a:r>
              <a:rPr lang="en-US" dirty="0"/>
              <a:t>All-Hazards Plan</a:t>
            </a:r>
          </a:p>
          <a:p>
            <a:pPr lvl="1">
              <a:buFont typeface="Arial" panose="020B0604020202020204" pitchFamily="34" charset="0"/>
              <a:buChar char="•"/>
            </a:pPr>
            <a:r>
              <a:rPr lang="en-US" dirty="0"/>
              <a:t>Communicable Disease Response Plan</a:t>
            </a:r>
          </a:p>
          <a:p>
            <a:pPr lvl="1">
              <a:buFont typeface="Arial" panose="020B0604020202020204" pitchFamily="34" charset="0"/>
              <a:buChar char="•"/>
            </a:pPr>
            <a:r>
              <a:rPr lang="en-US" dirty="0"/>
              <a:t>Non-Pharmaceutical Interventions Plan (may be titled an Isolation and Quarantine Plan)</a:t>
            </a:r>
          </a:p>
          <a:p>
            <a:pPr lvl="1">
              <a:buFont typeface="Arial" panose="020B0604020202020204" pitchFamily="34" charset="0"/>
              <a:buChar char="•"/>
            </a:pPr>
            <a:r>
              <a:rPr lang="en-US" dirty="0"/>
              <a:t>Laboratory Sample Transport Plan</a:t>
            </a:r>
          </a:p>
          <a:p>
            <a:pPr lvl="1">
              <a:buFont typeface="Arial" panose="020B0604020202020204" pitchFamily="34" charset="0"/>
              <a:buChar char="•"/>
            </a:pPr>
            <a:r>
              <a:rPr lang="en-US" dirty="0"/>
              <a:t>Health Alert Network (HAN) Plan</a:t>
            </a:r>
          </a:p>
          <a:p>
            <a:pPr lvl="1">
              <a:buFont typeface="Arial" panose="020B0604020202020204" pitchFamily="34" charset="0"/>
              <a:buChar char="•"/>
            </a:pPr>
            <a:r>
              <a:rPr lang="en-US" dirty="0"/>
              <a:t>Risk Communication Policies and/or Crisis And Emergency Risk Communication Plan</a:t>
            </a:r>
          </a:p>
        </p:txBody>
      </p:sp>
      <p:sp>
        <p:nvSpPr>
          <p:cNvPr id="4" name="Content Placeholder 3"/>
          <p:cNvSpPr>
            <a:spLocks noGrp="1"/>
          </p:cNvSpPr>
          <p:nvPr>
            <p:ph sz="half" idx="2"/>
          </p:nvPr>
        </p:nvSpPr>
        <p:spPr>
          <a:xfrm>
            <a:off x="5004626" y="1413164"/>
            <a:ext cx="4724590" cy="5280244"/>
          </a:xfrm>
        </p:spPr>
        <p:txBody>
          <a:bodyPr>
            <a:normAutofit fontScale="77500" lnSpcReduction="20000"/>
          </a:bodyPr>
          <a:lstStyle/>
          <a:p>
            <a:pPr marL="0" indent="0">
              <a:buNone/>
            </a:pPr>
            <a:r>
              <a:rPr lang="en-US" sz="2300" b="1" cap="all" dirty="0"/>
              <a:t>Recommended partners in this exercise:</a:t>
            </a:r>
          </a:p>
          <a:p>
            <a:pPr lvl="1">
              <a:buFont typeface="Arial" panose="020B0604020202020204" pitchFamily="34" charset="0"/>
              <a:buChar char="•"/>
            </a:pPr>
            <a:r>
              <a:rPr lang="en-US" sz="2300" dirty="0"/>
              <a:t>Local Health Officer</a:t>
            </a:r>
          </a:p>
          <a:p>
            <a:pPr lvl="1">
              <a:buFont typeface="Arial" panose="020B0604020202020204" pitchFamily="34" charset="0"/>
              <a:buChar char="•"/>
            </a:pPr>
            <a:r>
              <a:rPr lang="en-US" sz="2300" dirty="0"/>
              <a:t>Lead Local Health Official</a:t>
            </a:r>
          </a:p>
          <a:p>
            <a:pPr lvl="1">
              <a:buFont typeface="Arial" panose="020B0604020202020204" pitchFamily="34" charset="0"/>
              <a:buChar char="•"/>
            </a:pPr>
            <a:r>
              <a:rPr lang="en-US" sz="2300" dirty="0"/>
              <a:t>Local County Attorney (If Available)</a:t>
            </a:r>
          </a:p>
          <a:p>
            <a:pPr lvl="1">
              <a:buFont typeface="Arial" panose="020B0604020202020204" pitchFamily="34" charset="0"/>
              <a:buChar char="•"/>
            </a:pPr>
            <a:r>
              <a:rPr lang="en-US" sz="2300" dirty="0"/>
              <a:t>Board Of Health Members</a:t>
            </a:r>
          </a:p>
          <a:p>
            <a:pPr lvl="1">
              <a:buFont typeface="Arial" panose="020B0604020202020204" pitchFamily="34" charset="0"/>
              <a:buChar char="•"/>
            </a:pPr>
            <a:r>
              <a:rPr lang="en-US" sz="2300" dirty="0"/>
              <a:t>Public Health Communicable Disease Staff</a:t>
            </a:r>
          </a:p>
          <a:p>
            <a:pPr lvl="1">
              <a:buFont typeface="Arial" panose="020B0604020202020204" pitchFamily="34" charset="0"/>
              <a:buChar char="•"/>
            </a:pPr>
            <a:r>
              <a:rPr lang="en-US" sz="2300" dirty="0"/>
              <a:t>Infection Preventionist/Infection Control Staff From Local Hospital(s)</a:t>
            </a:r>
          </a:p>
          <a:p>
            <a:pPr lvl="1">
              <a:buFont typeface="Arial" panose="020B0604020202020204" pitchFamily="34" charset="0"/>
              <a:buChar char="•"/>
            </a:pPr>
            <a:r>
              <a:rPr lang="en-US" sz="2300" dirty="0"/>
              <a:t>Infectious Disease Provider (If Available)</a:t>
            </a:r>
          </a:p>
          <a:p>
            <a:pPr lvl="1">
              <a:buFont typeface="Arial" panose="020B0604020202020204" pitchFamily="34" charset="0"/>
              <a:buChar char="•"/>
            </a:pPr>
            <a:r>
              <a:rPr lang="en-US" sz="2300" dirty="0"/>
              <a:t>Laboratory Personnel</a:t>
            </a:r>
          </a:p>
          <a:p>
            <a:pPr lvl="1">
              <a:buFont typeface="Arial" panose="020B0604020202020204" pitchFamily="34" charset="0"/>
              <a:buChar char="•"/>
            </a:pPr>
            <a:r>
              <a:rPr lang="en-US" sz="2300" dirty="0"/>
              <a:t>Law Enforcement</a:t>
            </a:r>
          </a:p>
          <a:p>
            <a:pPr lvl="1">
              <a:buFont typeface="Arial" panose="020B0604020202020204" pitchFamily="34" charset="0"/>
              <a:buChar char="•"/>
            </a:pPr>
            <a:r>
              <a:rPr lang="en-US" sz="2300" dirty="0"/>
              <a:t>Other local partners you wish to include, such as Disaster and Emergency Services Staff</a:t>
            </a:r>
          </a:p>
          <a:p>
            <a:pPr marL="0" indent="0">
              <a:buNone/>
            </a:pPr>
            <a:endParaRPr lang="en-US" b="1" cap="all" dirty="0"/>
          </a:p>
          <a:p>
            <a:endParaRPr lang="en-US" dirty="0"/>
          </a:p>
        </p:txBody>
      </p:sp>
    </p:spTree>
    <p:extLst>
      <p:ext uri="{BB962C8B-B14F-4D97-AF65-F5344CB8AC3E}">
        <p14:creationId xmlns:p14="http://schemas.microsoft.com/office/powerpoint/2010/main" val="167679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Montana Code Annotated (MCA)</a:t>
            </a:r>
          </a:p>
        </p:txBody>
      </p:sp>
      <p:sp>
        <p:nvSpPr>
          <p:cNvPr id="3" name="Content Placeholder 2"/>
          <p:cNvSpPr>
            <a:spLocks noGrp="1"/>
          </p:cNvSpPr>
          <p:nvPr>
            <p:ph idx="1"/>
          </p:nvPr>
        </p:nvSpPr>
        <p:spPr>
          <a:xfrm>
            <a:off x="677334" y="1305097"/>
            <a:ext cx="8596668" cy="4736265"/>
          </a:xfrm>
        </p:spPr>
        <p:txBody>
          <a:bodyPr>
            <a:normAutofit lnSpcReduction="10000"/>
          </a:bodyPr>
          <a:lstStyle/>
          <a:p>
            <a:r>
              <a:rPr lang="en-US" dirty="0"/>
              <a:t>50-1-202, General Powers and </a:t>
            </a:r>
            <a:r>
              <a:rPr lang="en-US" dirty="0" smtClean="0"/>
              <a:t>Duties (MT DPHHS Powers)</a:t>
            </a:r>
            <a:endParaRPr lang="en-US" dirty="0"/>
          </a:p>
          <a:p>
            <a:r>
              <a:rPr lang="en-US" dirty="0"/>
              <a:t>50-1-204, Quarantine and Isolation </a:t>
            </a:r>
            <a:r>
              <a:rPr lang="en-US" dirty="0" smtClean="0"/>
              <a:t>Measures (MT DPHHS Powers)</a:t>
            </a:r>
            <a:endParaRPr lang="en-US" dirty="0"/>
          </a:p>
          <a:p>
            <a:r>
              <a:rPr lang="en-US" dirty="0"/>
              <a:t>50-2-115, Legal Adviser to Local Boards of Health</a:t>
            </a:r>
          </a:p>
          <a:p>
            <a:pPr lvl="1"/>
            <a:r>
              <a:rPr lang="en-US" dirty="0"/>
              <a:t>County Attorney</a:t>
            </a:r>
          </a:p>
          <a:p>
            <a:r>
              <a:rPr lang="en-US" dirty="0"/>
              <a:t>50-2-116 Powers and Duties of Local Boards of Health</a:t>
            </a:r>
          </a:p>
          <a:p>
            <a:pPr marL="457200" lvl="1" indent="0">
              <a:buNone/>
            </a:pPr>
            <a:r>
              <a:rPr lang="en-US" dirty="0"/>
              <a:t>(</a:t>
            </a:r>
            <a:r>
              <a:rPr lang="en-US" dirty="0" err="1"/>
              <a:t>i</a:t>
            </a:r>
            <a:r>
              <a:rPr lang="en-US" dirty="0"/>
              <a:t>) epidemiological tracking and investigation; </a:t>
            </a:r>
          </a:p>
          <a:p>
            <a:pPr marL="457200" lvl="1" indent="0">
              <a:buNone/>
            </a:pPr>
            <a:r>
              <a:rPr lang="en-US" dirty="0"/>
              <a:t>(ii) screening and testing; </a:t>
            </a:r>
          </a:p>
          <a:p>
            <a:pPr marL="457200" lvl="1" indent="0">
              <a:buNone/>
            </a:pPr>
            <a:r>
              <a:rPr lang="en-US" dirty="0"/>
              <a:t>(iii) isolation and quarantine measures;</a:t>
            </a:r>
          </a:p>
          <a:p>
            <a:r>
              <a:rPr lang="en-US" dirty="0"/>
              <a:t>50-2-118 Powers and Duties of Local Health Officers (or Authorized Representative)</a:t>
            </a:r>
          </a:p>
          <a:p>
            <a:pPr marL="400050" lvl="1" indent="0">
              <a:buNone/>
            </a:pPr>
            <a:r>
              <a:rPr lang="en-US" dirty="0"/>
              <a:t>(4) establish and maintain quarantine and isolation measures as adopted by the local board of health</a:t>
            </a:r>
          </a:p>
          <a:p>
            <a:pPr marL="285750"/>
            <a:r>
              <a:rPr lang="en-US" dirty="0"/>
              <a:t>50-2-120 Assistance from Law Enforcement Officials</a:t>
            </a:r>
          </a:p>
          <a:p>
            <a:pPr marL="0" indent="0">
              <a:buNone/>
            </a:pPr>
            <a:endParaRPr lang="en-US" dirty="0"/>
          </a:p>
          <a:p>
            <a:pPr lvl="1"/>
            <a:endParaRPr lang="en-US" dirty="0"/>
          </a:p>
        </p:txBody>
      </p:sp>
    </p:spTree>
    <p:extLst>
      <p:ext uri="{BB962C8B-B14F-4D97-AF65-F5344CB8AC3E}">
        <p14:creationId xmlns:p14="http://schemas.microsoft.com/office/powerpoint/2010/main" val="1076104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Rules of Montana (ARM) Pertaining to TB</a:t>
            </a:r>
          </a:p>
        </p:txBody>
      </p:sp>
      <p:sp>
        <p:nvSpPr>
          <p:cNvPr id="3" name="Content Placeholder 2"/>
          <p:cNvSpPr>
            <a:spLocks noGrp="1"/>
          </p:cNvSpPr>
          <p:nvPr>
            <p:ph idx="1"/>
          </p:nvPr>
        </p:nvSpPr>
        <p:spPr/>
        <p:txBody>
          <a:bodyPr/>
          <a:lstStyle/>
          <a:p>
            <a:r>
              <a:rPr lang="en-US" dirty="0"/>
              <a:t>37.114.1001-Tuberculosis Diagnosis</a:t>
            </a:r>
          </a:p>
          <a:p>
            <a:r>
              <a:rPr lang="en-US" dirty="0"/>
              <a:t>37.114.1002-Tuberculosis: Active Disease</a:t>
            </a:r>
          </a:p>
          <a:p>
            <a:r>
              <a:rPr lang="en-US" dirty="0"/>
              <a:t>37.114.1005-Tuberculosis: Isolation of Case Testing and Quarantine of Contacts</a:t>
            </a:r>
          </a:p>
          <a:p>
            <a:r>
              <a:rPr lang="en-US" dirty="0"/>
              <a:t>37.114.1006-Treatment Standards</a:t>
            </a:r>
          </a:p>
          <a:p>
            <a:r>
              <a:rPr lang="en-US" dirty="0"/>
              <a:t>37.114.1015-Case Follow-Up, Reporting, and Contact Investigation</a:t>
            </a:r>
          </a:p>
          <a:p>
            <a:r>
              <a:rPr lang="en-US" dirty="0"/>
              <a:t>37.114.1016-Submission of a Specimen or Culture</a:t>
            </a:r>
          </a:p>
        </p:txBody>
      </p:sp>
    </p:spTree>
    <p:extLst>
      <p:ext uri="{BB962C8B-B14F-4D97-AF65-F5344CB8AC3E}">
        <p14:creationId xmlns:p14="http://schemas.microsoft.com/office/powerpoint/2010/main" val="7304441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7300</TotalTime>
  <Words>4535</Words>
  <Application>Microsoft Office PowerPoint</Application>
  <PresentationFormat>Widescreen</PresentationFormat>
  <Paragraphs>375</Paragraphs>
  <Slides>49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Trebuchet MS</vt:lpstr>
      <vt:lpstr>Wingdings 3</vt:lpstr>
      <vt:lpstr>Facet</vt:lpstr>
      <vt:lpstr>Instructions-Please Read Carefully</vt:lpstr>
      <vt:lpstr>Resources-Review</vt:lpstr>
      <vt:lpstr>Communicable Disease Table Top Exercise</vt:lpstr>
      <vt:lpstr>Objectives</vt:lpstr>
      <vt:lpstr>Why is DPHHS asking us to conduct this exercise?</vt:lpstr>
      <vt:lpstr>A few things to consider…</vt:lpstr>
      <vt:lpstr>Partners and Applicable Plans</vt:lpstr>
      <vt:lpstr>Montana Code Annotated (MCA)</vt:lpstr>
      <vt:lpstr>Administrative Rules of Montana (ARM) Pertaining to TB</vt:lpstr>
      <vt:lpstr>Scenario</vt:lpstr>
      <vt:lpstr>Gather information</vt:lpstr>
      <vt:lpstr>Initial Findings</vt:lpstr>
      <vt:lpstr>Provider Assessment</vt:lpstr>
      <vt:lpstr>Pubic Health Notification</vt:lpstr>
      <vt:lpstr>Assessment, Continued</vt:lpstr>
      <vt:lpstr>Why is the Patient Leaving?</vt:lpstr>
      <vt:lpstr>Isolation of a Suspect TB Case</vt:lpstr>
      <vt:lpstr>Isolation of Infectious TB Patients:</vt:lpstr>
      <vt:lpstr>Isolation of Infectious TB Patients:</vt:lpstr>
      <vt:lpstr>When can the patient return to work and other social settings?</vt:lpstr>
      <vt:lpstr>Resources Available to Support this Patient</vt:lpstr>
      <vt:lpstr>Current Status of this Scenario</vt:lpstr>
      <vt:lpstr>Laboratory Testing</vt:lpstr>
      <vt:lpstr>Laboratory testing</vt:lpstr>
      <vt:lpstr>Laboratory Testing</vt:lpstr>
      <vt:lpstr>Laboratory Sample Transport Plan</vt:lpstr>
      <vt:lpstr>Also remember when cultures are positive for TB, they must be sent to MTPHL for further analysis: </vt:lpstr>
      <vt:lpstr>Testing Results</vt:lpstr>
      <vt:lpstr>Assess what you have now…</vt:lpstr>
      <vt:lpstr>Activate EPI Team</vt:lpstr>
      <vt:lpstr>Messaging</vt:lpstr>
      <vt:lpstr>Messaging to Public Health Partners and Affected Facilities</vt:lpstr>
      <vt:lpstr>Contact Investigation</vt:lpstr>
      <vt:lpstr>Contact Investigation</vt:lpstr>
      <vt:lpstr>Contact Investigation</vt:lpstr>
      <vt:lpstr>Contact Investigation</vt:lpstr>
      <vt:lpstr>Contact Investigation</vt:lpstr>
      <vt:lpstr>Options to Perform Large Numbers of Screenings</vt:lpstr>
      <vt:lpstr>New Information</vt:lpstr>
      <vt:lpstr>Identifying Visitors to the Healthcare Facilities</vt:lpstr>
      <vt:lpstr>Recommended Testing</vt:lpstr>
      <vt:lpstr>TB Contacts and Disease vs. Latent TB Infection</vt:lpstr>
      <vt:lpstr>Public Messaging</vt:lpstr>
      <vt:lpstr>Messaging: What?</vt:lpstr>
      <vt:lpstr>Messaging: How?</vt:lpstr>
      <vt:lpstr>Control Measures</vt:lpstr>
      <vt:lpstr>Reporting</vt:lpstr>
      <vt:lpstr>Summarize results</vt:lpstr>
      <vt:lpstr>Tabletop Completion</vt:lpstr>
    </vt:vector>
  </TitlesOfParts>
  <Company>DPHHS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Communicable Disease Table Top Exercise</dc:title>
  <dc:creator>Fladager, Jen</dc:creator>
  <cp:lastModifiedBy>Fladager, Jen</cp:lastModifiedBy>
  <cp:revision>155</cp:revision>
  <dcterms:created xsi:type="dcterms:W3CDTF">2018-03-07T21:29:13Z</dcterms:created>
  <dcterms:modified xsi:type="dcterms:W3CDTF">2018-08-22T22:30:45Z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VT@JAWS2</vt:lpwstr>
  </property>
  <property fmtid="{D5CDD505-2E9C-101B-9397-08002B2CF9AE}" pid="5" name="MSIP_Label_f42aa342-8706-4288-bd11-ebb85995028c_SetDate">
    <vt:lpwstr>2018-02-23T06:16:02.8823307Z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