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83" r:id="rId6"/>
    <p:sldId id="284" r:id="rId7"/>
    <p:sldId id="260" r:id="rId8"/>
    <p:sldId id="268" r:id="rId9"/>
    <p:sldId id="261" r:id="rId10"/>
    <p:sldId id="262" r:id="rId11"/>
    <p:sldId id="263" r:id="rId12"/>
    <p:sldId id="271" r:id="rId13"/>
    <p:sldId id="270" r:id="rId14"/>
    <p:sldId id="273" r:id="rId15"/>
    <p:sldId id="274" r:id="rId16"/>
    <p:sldId id="272" r:id="rId17"/>
    <p:sldId id="269" r:id="rId18"/>
    <p:sldId id="266" r:id="rId19"/>
    <p:sldId id="282" r:id="rId20"/>
    <p:sldId id="265" r:id="rId21"/>
    <p:sldId id="264" r:id="rId22"/>
    <p:sldId id="278" r:id="rId23"/>
    <p:sldId id="275" r:id="rId24"/>
    <p:sldId id="276" r:id="rId25"/>
    <p:sldId id="277" r:id="rId26"/>
    <p:sldId id="281" r:id="rId27"/>
    <p:sldId id="280" r:id="rId28"/>
    <p:sldId id="286" r:id="rId29"/>
    <p:sldId id="285" r:id="rId30"/>
  </p:sldIdLst>
  <p:sldSz cx="9144000" cy="6858000" type="screen4x3"/>
  <p:notesSz cx="6858000" cy="9144000"/>
  <p:custDataLst>
    <p:tags r:id="rId3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151F9"/>
    <a:srgbClr val="6C6C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357" autoAdjust="0"/>
  </p:normalViewPr>
  <p:slideViewPr>
    <p:cSldViewPr>
      <p:cViewPr varScale="1">
        <p:scale>
          <a:sx n="110" d="100"/>
          <a:sy n="110" d="100"/>
        </p:scale>
        <p:origin x="164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68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7FB4CD-B438-44A7-A18F-8086B5B9D466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0B90BB-15CD-44AA-A245-501A76329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08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0B90BB-15CD-44AA-A245-501A76329C9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5164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B90BB-15CD-44AA-A245-501A76329C9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1228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B90BB-15CD-44AA-A245-501A76329C9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1228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B90BB-15CD-44AA-A245-501A76329C9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1228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B90BB-15CD-44AA-A245-501A76329C9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1228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B90BB-15CD-44AA-A245-501A76329C9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1228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B90BB-15CD-44AA-A245-501A76329C93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6072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B90BB-15CD-44AA-A245-501A76329C93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97179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B90BB-15CD-44AA-A245-501A76329C93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7050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B90BB-15CD-44AA-A245-501A76329C93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70502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B90BB-15CD-44AA-A245-501A76329C93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7050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B90BB-15CD-44AA-A245-501A76329C9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50535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B90BB-15CD-44AA-A245-501A76329C93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13306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B90BB-15CD-44AA-A245-501A76329C93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2991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B90BB-15CD-44AA-A245-501A76329C9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6691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B90BB-15CD-44AA-A245-501A76329C9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4735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B90BB-15CD-44AA-A245-501A76329C9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7488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B90BB-15CD-44AA-A245-501A76329C9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1620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B90BB-15CD-44AA-A245-501A76329C9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8227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B90BB-15CD-44AA-A245-501A76329C9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1228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B90BB-15CD-44AA-A245-501A76329C9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122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70B2A19-B8B0-457D-8B00-81E3C8FEE8E0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AA05F9E-F0DF-4916-AC3C-13B32352A13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B2A19-B8B0-457D-8B00-81E3C8FEE8E0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05F9E-F0DF-4916-AC3C-13B32352A1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970B2A19-B8B0-457D-8B00-81E3C8FEE8E0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AA05F9E-F0DF-4916-AC3C-13B32352A1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B2A19-B8B0-457D-8B00-81E3C8FEE8E0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05F9E-F0DF-4916-AC3C-13B32352A1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70B2A19-B8B0-457D-8B00-81E3C8FEE8E0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DAA05F9E-F0DF-4916-AC3C-13B32352A13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B2A19-B8B0-457D-8B00-81E3C8FEE8E0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05F9E-F0DF-4916-AC3C-13B32352A1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B2A19-B8B0-457D-8B00-81E3C8FEE8E0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05F9E-F0DF-4916-AC3C-13B32352A1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B2A19-B8B0-457D-8B00-81E3C8FEE8E0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05F9E-F0DF-4916-AC3C-13B32352A1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70B2A19-B8B0-457D-8B00-81E3C8FEE8E0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05F9E-F0DF-4916-AC3C-13B32352A1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B2A19-B8B0-457D-8B00-81E3C8FEE8E0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05F9E-F0DF-4916-AC3C-13B32352A1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B2A19-B8B0-457D-8B00-81E3C8FEE8E0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05F9E-F0DF-4916-AC3C-13B32352A13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970B2A19-B8B0-457D-8B00-81E3C8FEE8E0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AA05F9E-F0DF-4916-AC3C-13B32352A13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.wikipedia.org/wiki/File:Crystal_Clear_app_Internet_Connection_Tools.sv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an.mt.gov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71800" y="304800"/>
            <a:ext cx="5805268" cy="401146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dirty="0"/>
              <a:t>HAN</a:t>
            </a:r>
            <a:br>
              <a:rPr lang="en-US" sz="7200" dirty="0"/>
            </a:br>
            <a:r>
              <a:rPr lang="en-US" sz="7200" dirty="0"/>
              <a:t>Response and  Forwarding 2019 - 2020</a:t>
            </a:r>
            <a:endParaRPr lang="en-US" sz="7200" dirty="0"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4316269"/>
            <a:ext cx="5114778" cy="457200"/>
          </a:xfrm>
        </p:spPr>
        <p:txBody>
          <a:bodyPr>
            <a:noAutofit/>
          </a:bodyPr>
          <a:lstStyle/>
          <a:p>
            <a:r>
              <a:rPr lang="en-US" sz="2000" dirty="0"/>
              <a:t>Gerry Wheat </a:t>
            </a:r>
          </a:p>
          <a:p>
            <a:r>
              <a:rPr lang="en-US" sz="2000" dirty="0"/>
              <a:t>Health Alert Network Coordinator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73469"/>
            <a:ext cx="2667000" cy="2084531"/>
          </a:xfrm>
          <a:prstGeom prst="rect">
            <a:avLst/>
          </a:prstGeom>
          <a:effectLst>
            <a:innerShdw blurRad="25400" dist="12700" dir="8400000">
              <a:prstClr val="black"/>
            </a:innerShdw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C66093B-C3D0-4963-9932-5F07880EBB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00" y="609600"/>
            <a:ext cx="2286000" cy="110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9519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Guidance for </a:t>
            </a:r>
            <a:br>
              <a:rPr lang="en-US" dirty="0"/>
            </a:br>
            <a:r>
              <a:rPr lang="en-US" dirty="0"/>
              <a:t>LHJ Improvement Plan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066800" y="0"/>
            <a:ext cx="6255488" cy="2648507"/>
          </a:xfrm>
        </p:spPr>
        <p:txBody>
          <a:bodyPr>
            <a:normAutofit/>
          </a:bodyPr>
          <a:lstStyle/>
          <a:p>
            <a:r>
              <a:rPr lang="en-US" dirty="0"/>
              <a:t>HAN Development Guidance</a:t>
            </a:r>
          </a:p>
          <a:p>
            <a:r>
              <a:rPr lang="en-US" dirty="0"/>
              <a:t>Forwarding Rates</a:t>
            </a:r>
          </a:p>
          <a:p>
            <a:r>
              <a:rPr lang="en-US" dirty="0"/>
              <a:t>Turnaround Time</a:t>
            </a:r>
          </a:p>
          <a:p>
            <a:r>
              <a:rPr lang="en-US" dirty="0"/>
              <a:t>Cover Sheets</a:t>
            </a:r>
          </a:p>
          <a:p>
            <a:r>
              <a:rPr lang="en-US" dirty="0"/>
              <a:t>Target Audience Selection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BF2D45A-3E96-4BF0-B6DF-3BF98CD517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1094" y="2856642"/>
            <a:ext cx="1341236" cy="646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91234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1143000"/>
          </a:xfrm>
        </p:spPr>
        <p:txBody>
          <a:bodyPr/>
          <a:lstStyle/>
          <a:p>
            <a:r>
              <a:rPr lang="en-US" dirty="0"/>
              <a:t>HAN Development Guidance</a:t>
            </a:r>
          </a:p>
        </p:txBody>
      </p:sp>
      <p:sp>
        <p:nvSpPr>
          <p:cNvPr id="21" name="Content Placeholder 20"/>
          <p:cNvSpPr>
            <a:spLocks noGrp="1"/>
          </p:cNvSpPr>
          <p:nvPr>
            <p:ph idx="1"/>
          </p:nvPr>
        </p:nvSpPr>
        <p:spPr>
          <a:xfrm>
            <a:off x="0" y="1295400"/>
            <a:ext cx="8153400" cy="5562600"/>
          </a:xfrm>
        </p:spPr>
        <p:txBody>
          <a:bodyPr>
            <a:noAutofit/>
          </a:bodyPr>
          <a:lstStyle/>
          <a:p>
            <a:pPr marL="914400" indent="-688975">
              <a:buNone/>
            </a:pPr>
            <a:r>
              <a:rPr lang="en-US" sz="2800" b="1" dirty="0"/>
              <a:t>Q: 	</a:t>
            </a:r>
            <a:r>
              <a:rPr lang="en-US" sz="2200" dirty="0"/>
              <a:t>What is your 24/7 procedure for the receipt, review, creation (if necessary), and forwarding of HAN messages?</a:t>
            </a:r>
          </a:p>
          <a:p>
            <a:pPr marL="914400" indent="-688975" algn="ctr">
              <a:buNone/>
            </a:pPr>
            <a:endParaRPr lang="en-US" sz="2200" dirty="0"/>
          </a:p>
          <a:p>
            <a:pPr marL="631825" indent="-406400"/>
            <a:r>
              <a:rPr lang="en-US" sz="2400" dirty="0"/>
              <a:t>24/7 Receipt, Review and Forwarding</a:t>
            </a:r>
          </a:p>
          <a:p>
            <a:pPr marL="631825" indent="-406400"/>
            <a:r>
              <a:rPr lang="en-US" sz="2400" dirty="0"/>
              <a:t>Content Evaluation and Target Audience Selection</a:t>
            </a:r>
          </a:p>
          <a:p>
            <a:pPr marL="631825" indent="-406400"/>
            <a:r>
              <a:rPr lang="en-US" sz="2400" dirty="0"/>
              <a:t>Creation and Development</a:t>
            </a:r>
          </a:p>
          <a:p>
            <a:pPr marL="0" indent="0">
              <a:buNone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5634833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1143000"/>
          </a:xfrm>
        </p:spPr>
        <p:txBody>
          <a:bodyPr/>
          <a:lstStyle/>
          <a:p>
            <a:r>
              <a:rPr lang="en-US" dirty="0"/>
              <a:t>HAN Development Guidance</a:t>
            </a:r>
          </a:p>
        </p:txBody>
      </p:sp>
      <p:sp>
        <p:nvSpPr>
          <p:cNvPr id="21" name="Content Placeholder 20"/>
          <p:cNvSpPr>
            <a:spLocks noGrp="1"/>
          </p:cNvSpPr>
          <p:nvPr>
            <p:ph idx="1"/>
          </p:nvPr>
        </p:nvSpPr>
        <p:spPr>
          <a:xfrm>
            <a:off x="0" y="1295400"/>
            <a:ext cx="8153400" cy="5562600"/>
          </a:xfrm>
        </p:spPr>
        <p:txBody>
          <a:bodyPr>
            <a:normAutofit/>
          </a:bodyPr>
          <a:lstStyle/>
          <a:p>
            <a:pPr marL="225425" indent="0">
              <a:buSzPct val="100000"/>
              <a:buNone/>
            </a:pPr>
            <a:r>
              <a:rPr lang="en-US" b="1" dirty="0">
                <a:solidFill>
                  <a:schemeClr val="accent1"/>
                </a:solidFill>
              </a:rPr>
              <a:t>1.</a:t>
            </a:r>
            <a:r>
              <a:rPr lang="en-US" dirty="0"/>
              <a:t>	24/7 Receipt, Review and Forwarding of HAN 	messages received from the State or Federal 	Level</a:t>
            </a:r>
          </a:p>
          <a:p>
            <a:pPr marL="688975" lvl="1" indent="-463550">
              <a:buNone/>
            </a:pPr>
            <a:endParaRPr lang="en-US" sz="1900" dirty="0">
              <a:solidFill>
                <a:schemeClr val="tx1"/>
              </a:solidFill>
            </a:endParaRPr>
          </a:p>
          <a:p>
            <a:pPr marL="688975" lvl="1" indent="-463550">
              <a:buNone/>
            </a:pPr>
            <a:r>
              <a:rPr lang="en-US" sz="2400" b="1" u="sng" dirty="0">
                <a:solidFill>
                  <a:schemeClr val="tx1"/>
                </a:solidFill>
              </a:rPr>
              <a:t>Work Hour Coverage</a:t>
            </a:r>
          </a:p>
          <a:p>
            <a:pPr marL="711200" indent="-428625"/>
            <a:r>
              <a:rPr lang="en-US" sz="2400" dirty="0">
                <a:solidFill>
                  <a:schemeClr val="tx1"/>
                </a:solidFill>
              </a:rPr>
              <a:t>Work hours (8:00am to 5:00pm M-F)</a:t>
            </a:r>
          </a:p>
          <a:p>
            <a:pPr marL="711200" indent="-428625"/>
            <a:r>
              <a:rPr lang="en-US" sz="2400" dirty="0"/>
              <a:t>Mobile Email Device Use</a:t>
            </a:r>
            <a:endParaRPr lang="en-US" sz="2400" dirty="0">
              <a:solidFill>
                <a:schemeClr val="tx1"/>
              </a:solidFill>
            </a:endParaRPr>
          </a:p>
          <a:p>
            <a:pPr marL="711200" indent="-428625"/>
            <a:r>
              <a:rPr lang="en-US" sz="2400" dirty="0">
                <a:solidFill>
                  <a:schemeClr val="tx1"/>
                </a:solidFill>
              </a:rPr>
              <a:t>Email account will be regularly monitored</a:t>
            </a:r>
          </a:p>
          <a:p>
            <a:pPr marL="711200" lvl="1" indent="-428625">
              <a:buNone/>
            </a:pPr>
            <a:endParaRPr lang="en-US" sz="1900" u="sng" dirty="0">
              <a:solidFill>
                <a:schemeClr val="tx1"/>
              </a:solidFill>
            </a:endParaRPr>
          </a:p>
          <a:p>
            <a:pPr marL="711200" lvl="1" indent="-428625">
              <a:buNone/>
            </a:pPr>
            <a:r>
              <a:rPr lang="en-US" sz="2400" b="1" u="sng" dirty="0">
                <a:solidFill>
                  <a:schemeClr val="tx1"/>
                </a:solidFill>
              </a:rPr>
              <a:t>After Hours Coverage  </a:t>
            </a:r>
          </a:p>
          <a:p>
            <a:pPr marL="711200" indent="-428625"/>
            <a:r>
              <a:rPr lang="en-US" sz="2400" dirty="0"/>
              <a:t>HAN Alerts will be sent to all HAN identified devices listed in the Montana Public Health Directory (MPHD). </a:t>
            </a:r>
          </a:p>
        </p:txBody>
      </p:sp>
    </p:spTree>
    <p:extLst>
      <p:ext uri="{BB962C8B-B14F-4D97-AF65-F5344CB8AC3E}">
        <p14:creationId xmlns:p14="http://schemas.microsoft.com/office/powerpoint/2010/main" val="2316979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1143000"/>
          </a:xfrm>
        </p:spPr>
        <p:txBody>
          <a:bodyPr/>
          <a:lstStyle/>
          <a:p>
            <a:r>
              <a:rPr lang="en-US" dirty="0"/>
              <a:t>HAN Development Guidance</a:t>
            </a:r>
          </a:p>
        </p:txBody>
      </p:sp>
      <p:sp>
        <p:nvSpPr>
          <p:cNvPr id="21" name="Content Placeholder 20"/>
          <p:cNvSpPr>
            <a:spLocks noGrp="1"/>
          </p:cNvSpPr>
          <p:nvPr>
            <p:ph idx="1"/>
          </p:nvPr>
        </p:nvSpPr>
        <p:spPr>
          <a:xfrm>
            <a:off x="0" y="1295400"/>
            <a:ext cx="8153400" cy="5562600"/>
          </a:xfrm>
        </p:spPr>
        <p:txBody>
          <a:bodyPr>
            <a:noAutofit/>
          </a:bodyPr>
          <a:lstStyle/>
          <a:p>
            <a:pPr marL="225425" indent="0">
              <a:buSzPct val="100000"/>
              <a:buNone/>
            </a:pPr>
            <a:r>
              <a:rPr lang="en-US" b="1" dirty="0">
                <a:solidFill>
                  <a:schemeClr val="accent1"/>
                </a:solidFill>
              </a:rPr>
              <a:t>2. </a:t>
            </a:r>
            <a:r>
              <a:rPr lang="en-US" dirty="0"/>
              <a:t>	Evaluating the content of a HAN message 	received from DPHHS and developing an 	approval process for forwarding and/or 	creation of Local HAN Messages</a:t>
            </a:r>
          </a:p>
          <a:p>
            <a:pPr marL="1027113" lvl="1" indent="-450850"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Message Forwarding - Work Hours</a:t>
            </a:r>
          </a:p>
          <a:p>
            <a:pPr marL="1027113" lvl="1" indent="-450850"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Message Targeting</a:t>
            </a:r>
          </a:p>
          <a:p>
            <a:pPr marL="1027113" lvl="1" indent="-450850"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Message Content  </a:t>
            </a:r>
          </a:p>
        </p:txBody>
      </p:sp>
    </p:spTree>
    <p:extLst>
      <p:ext uri="{BB962C8B-B14F-4D97-AF65-F5344CB8AC3E}">
        <p14:creationId xmlns:p14="http://schemas.microsoft.com/office/powerpoint/2010/main" val="33621006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1143000"/>
          </a:xfrm>
        </p:spPr>
        <p:txBody>
          <a:bodyPr/>
          <a:lstStyle/>
          <a:p>
            <a:r>
              <a:rPr lang="en-US" dirty="0"/>
              <a:t>HAN Development Guidance</a:t>
            </a:r>
          </a:p>
        </p:txBody>
      </p:sp>
      <p:sp>
        <p:nvSpPr>
          <p:cNvPr id="21" name="Content Placeholder 20"/>
          <p:cNvSpPr>
            <a:spLocks noGrp="1"/>
          </p:cNvSpPr>
          <p:nvPr>
            <p:ph idx="1"/>
          </p:nvPr>
        </p:nvSpPr>
        <p:spPr>
          <a:xfrm>
            <a:off x="12826" y="1295400"/>
            <a:ext cx="8153400" cy="5562600"/>
          </a:xfrm>
        </p:spPr>
        <p:txBody>
          <a:bodyPr>
            <a:noAutofit/>
          </a:bodyPr>
          <a:lstStyle/>
          <a:p>
            <a:pPr marL="576263" indent="-350838">
              <a:buSzPct val="75000"/>
              <a:buNone/>
            </a:pPr>
            <a:r>
              <a:rPr lang="en-US" sz="2500" b="1" dirty="0">
                <a:solidFill>
                  <a:schemeClr val="tx2"/>
                </a:solidFill>
              </a:rPr>
              <a:t>2a.</a:t>
            </a:r>
            <a:r>
              <a:rPr lang="en-US" dirty="0"/>
              <a:t>	Message Forwarding - Work Hours</a:t>
            </a:r>
          </a:p>
          <a:p>
            <a:pPr marL="463550" indent="-238125">
              <a:buSzPct val="75000"/>
              <a:buNone/>
            </a:pPr>
            <a:endParaRPr lang="en-US" sz="1400" dirty="0"/>
          </a:p>
          <a:p>
            <a:pPr marL="463550" indent="-238125">
              <a:buSzPct val="75000"/>
              <a:buNone/>
            </a:pPr>
            <a:r>
              <a:rPr lang="en-US" b="1" dirty="0"/>
              <a:t>Q: </a:t>
            </a:r>
            <a:r>
              <a:rPr lang="en-US" dirty="0"/>
              <a:t>	When should the message be forwarded?</a:t>
            </a:r>
          </a:p>
          <a:p>
            <a:pPr marL="463550" indent="-238125">
              <a:buSzPct val="75000"/>
              <a:buNone/>
            </a:pPr>
            <a:endParaRPr lang="en-US" sz="1400" dirty="0"/>
          </a:p>
          <a:p>
            <a:pPr marL="576263" indent="-349250">
              <a:buSzPct val="75000"/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Forward as soon as possible if an Alert. (&lt;1 hour)</a:t>
            </a:r>
          </a:p>
          <a:p>
            <a:pPr marL="576263" indent="-349250">
              <a:buSzPct val="75000"/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Forward during regular work hours if an Advisory </a:t>
            </a:r>
            <a:r>
              <a:rPr lang="en-US" sz="2400" dirty="0"/>
              <a:t>or Update in 7 days or less.</a:t>
            </a:r>
          </a:p>
          <a:p>
            <a:pPr marL="576263" indent="-349250">
              <a:buSzPct val="75000"/>
              <a:buFont typeface="+mj-lt"/>
              <a:buAutoNum type="arabicPeriod"/>
            </a:pPr>
            <a:r>
              <a:rPr lang="en-US" sz="2400" dirty="0"/>
              <a:t>Forward during regular work hours if an Info Service at your discretion.</a:t>
            </a:r>
            <a:endParaRPr lang="en-US" sz="2400" dirty="0">
              <a:solidFill>
                <a:schemeClr val="tx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7338413"/>
              </p:ext>
            </p:extLst>
          </p:nvPr>
        </p:nvGraphicFramePr>
        <p:xfrm>
          <a:off x="-1" y="5334000"/>
          <a:ext cx="8139403" cy="15240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6744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62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62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62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62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Alert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Advisory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Update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Info Service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>
                          <a:solidFill>
                            <a:schemeClr val="bg1"/>
                          </a:solidFill>
                        </a:rPr>
                        <a:t>Distribute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ASAP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7 Days or Less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/>
                        <a:t>7 Days or Less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@Will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>
                          <a:solidFill>
                            <a:schemeClr val="bg1"/>
                          </a:solidFill>
                        </a:rPr>
                        <a:t>Distribute at your Discretion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@</a:t>
                      </a:r>
                      <a:r>
                        <a:rPr lang="en-US" sz="1400" baseline="0" dirty="0"/>
                        <a:t>Will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@</a:t>
                      </a:r>
                      <a:r>
                        <a:rPr lang="en-US" sz="1400" baseline="0" dirty="0"/>
                        <a:t>Will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@</a:t>
                      </a:r>
                      <a:r>
                        <a:rPr lang="en-US" sz="1400" baseline="0" dirty="0"/>
                        <a:t>Will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@</a:t>
                      </a:r>
                      <a:r>
                        <a:rPr lang="en-US" sz="1400" baseline="0" dirty="0"/>
                        <a:t>Will</a:t>
                      </a:r>
                      <a:endParaRPr lang="en-US" sz="14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5120"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>
                          <a:solidFill>
                            <a:schemeClr val="bg1"/>
                          </a:solidFill>
                        </a:rPr>
                        <a:t>Do Not Distribute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X</a:t>
                      </a:r>
                      <a:endParaRPr lang="en-US" sz="1400" b="1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X</a:t>
                      </a:r>
                      <a:endParaRPr lang="en-US" sz="1400" b="1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X</a:t>
                      </a:r>
                      <a:endParaRPr lang="en-US" sz="1400" b="1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X</a:t>
                      </a:r>
                      <a:endParaRPr lang="en-US" sz="1400" b="1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22356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1143000"/>
          </a:xfrm>
        </p:spPr>
        <p:txBody>
          <a:bodyPr/>
          <a:lstStyle/>
          <a:p>
            <a:r>
              <a:rPr lang="en-US" dirty="0"/>
              <a:t>HAN Development Guidance</a:t>
            </a:r>
          </a:p>
        </p:txBody>
      </p:sp>
      <p:sp>
        <p:nvSpPr>
          <p:cNvPr id="21" name="Content Placeholder 20"/>
          <p:cNvSpPr>
            <a:spLocks noGrp="1"/>
          </p:cNvSpPr>
          <p:nvPr>
            <p:ph idx="1"/>
          </p:nvPr>
        </p:nvSpPr>
        <p:spPr>
          <a:xfrm>
            <a:off x="0" y="1295400"/>
            <a:ext cx="8153400" cy="5562600"/>
          </a:xfrm>
        </p:spPr>
        <p:txBody>
          <a:bodyPr/>
          <a:lstStyle/>
          <a:p>
            <a:pPr marL="576263" indent="-350838">
              <a:buNone/>
            </a:pPr>
            <a:r>
              <a:rPr lang="en-US" b="1" dirty="0">
                <a:solidFill>
                  <a:schemeClr val="accent1"/>
                </a:solidFill>
              </a:rPr>
              <a:t>2b.</a:t>
            </a:r>
            <a:r>
              <a:rPr lang="en-US" dirty="0"/>
              <a:t>	Message Targeting</a:t>
            </a:r>
          </a:p>
          <a:p>
            <a:pPr marL="576263" indent="-350838"/>
            <a:endParaRPr lang="en-US" sz="1400" dirty="0"/>
          </a:p>
          <a:p>
            <a:pPr marL="576263" indent="-350838">
              <a:buNone/>
            </a:pPr>
            <a:r>
              <a:rPr lang="en-US" b="1" dirty="0"/>
              <a:t>Q: </a:t>
            </a:r>
            <a:r>
              <a:rPr lang="en-US" dirty="0"/>
              <a:t>	Who should receive the message?</a:t>
            </a:r>
          </a:p>
          <a:p>
            <a:pPr marL="576263" indent="-350838"/>
            <a:endParaRPr lang="en-US" sz="1400" dirty="0"/>
          </a:p>
          <a:p>
            <a:pPr marL="576263" indent="-350838"/>
            <a:r>
              <a:rPr lang="en-US" dirty="0"/>
              <a:t>Use Distribution Lists</a:t>
            </a:r>
          </a:p>
          <a:p>
            <a:pPr marL="576263" indent="-350838"/>
            <a:r>
              <a:rPr lang="en-US" dirty="0"/>
              <a:t>Use Appropriate Method to Send Information out to health partners</a:t>
            </a:r>
          </a:p>
          <a:p>
            <a:pPr marL="576263" indent="-350838"/>
            <a:r>
              <a:rPr lang="en-US" dirty="0"/>
              <a:t>Include your own staff</a:t>
            </a:r>
          </a:p>
        </p:txBody>
      </p:sp>
    </p:spTree>
    <p:extLst>
      <p:ext uri="{BB962C8B-B14F-4D97-AF65-F5344CB8AC3E}">
        <p14:creationId xmlns:p14="http://schemas.microsoft.com/office/powerpoint/2010/main" val="1492615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1143000"/>
          </a:xfrm>
        </p:spPr>
        <p:txBody>
          <a:bodyPr/>
          <a:lstStyle/>
          <a:p>
            <a:r>
              <a:rPr lang="en-US" dirty="0"/>
              <a:t>HAN Development Guidance</a:t>
            </a:r>
          </a:p>
        </p:txBody>
      </p:sp>
      <p:sp>
        <p:nvSpPr>
          <p:cNvPr id="21" name="Content Placeholder 20"/>
          <p:cNvSpPr>
            <a:spLocks noGrp="1"/>
          </p:cNvSpPr>
          <p:nvPr>
            <p:ph idx="1"/>
          </p:nvPr>
        </p:nvSpPr>
        <p:spPr>
          <a:xfrm>
            <a:off x="0" y="1295400"/>
            <a:ext cx="8153400" cy="5562600"/>
          </a:xfrm>
        </p:spPr>
        <p:txBody>
          <a:bodyPr/>
          <a:lstStyle/>
          <a:p>
            <a:pPr marL="225425" indent="0">
              <a:buNone/>
            </a:pPr>
            <a:r>
              <a:rPr lang="en-US" b="1" dirty="0">
                <a:solidFill>
                  <a:schemeClr val="accent1"/>
                </a:solidFill>
              </a:rPr>
              <a:t>2c.</a:t>
            </a:r>
            <a:r>
              <a:rPr lang="en-US" dirty="0"/>
              <a:t>	Message Content</a:t>
            </a:r>
          </a:p>
          <a:p>
            <a:pPr marL="225425" indent="0"/>
            <a:endParaRPr lang="en-US" sz="1400" dirty="0"/>
          </a:p>
          <a:p>
            <a:pPr marL="225425" indent="0">
              <a:buNone/>
            </a:pPr>
            <a:r>
              <a:rPr lang="en-US" b="1" dirty="0"/>
              <a:t>Q: </a:t>
            </a:r>
            <a:r>
              <a:rPr lang="en-US" dirty="0"/>
              <a:t>	What should the message say? </a:t>
            </a:r>
          </a:p>
          <a:p>
            <a:endParaRPr lang="en-US" sz="1400" dirty="0"/>
          </a:p>
          <a:p>
            <a:pPr marL="576263" indent="-350838"/>
            <a:r>
              <a:rPr lang="en-US" dirty="0"/>
              <a:t>Do not change the content of the CDC or DPHHS HAN messages</a:t>
            </a:r>
          </a:p>
          <a:p>
            <a:pPr marL="823151" lvl="1" indent="-350838"/>
            <a:r>
              <a:rPr lang="en-US" dirty="0">
                <a:solidFill>
                  <a:schemeClr val="tx1"/>
                </a:solidFill>
              </a:rPr>
              <a:t>DPHHS HAN Messages are sent out as a PDF to help prevent editing and loss of imbedded links to additional information</a:t>
            </a:r>
          </a:p>
          <a:p>
            <a:pPr marL="576263" indent="-350838"/>
            <a:r>
              <a:rPr lang="en-US" dirty="0"/>
              <a:t>Add additional information if necessary to improve/update the content of the message</a:t>
            </a:r>
          </a:p>
          <a:p>
            <a:pPr marL="576263" indent="-350838"/>
            <a:r>
              <a:rPr lang="en-US" dirty="0"/>
              <a:t>Add local contact information</a:t>
            </a:r>
          </a:p>
          <a:p>
            <a:pPr marL="576263" indent="-350838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9050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1143000"/>
          </a:xfrm>
        </p:spPr>
        <p:txBody>
          <a:bodyPr/>
          <a:lstStyle/>
          <a:p>
            <a:r>
              <a:rPr lang="en-US" dirty="0"/>
              <a:t>HAN Development Guidance</a:t>
            </a:r>
          </a:p>
        </p:txBody>
      </p:sp>
      <p:sp>
        <p:nvSpPr>
          <p:cNvPr id="21" name="Content Placeholder 20"/>
          <p:cNvSpPr>
            <a:spLocks noGrp="1"/>
          </p:cNvSpPr>
          <p:nvPr>
            <p:ph idx="1"/>
          </p:nvPr>
        </p:nvSpPr>
        <p:spPr>
          <a:xfrm>
            <a:off x="0" y="1295400"/>
            <a:ext cx="8153400" cy="4953000"/>
          </a:xfrm>
          <a:noFill/>
        </p:spPr>
        <p:txBody>
          <a:bodyPr>
            <a:normAutofit/>
          </a:bodyPr>
          <a:lstStyle/>
          <a:p>
            <a:pPr marL="576263" indent="-350838">
              <a:buNone/>
            </a:pPr>
            <a:r>
              <a:rPr lang="en-US" b="1" dirty="0">
                <a:solidFill>
                  <a:schemeClr val="accent1"/>
                </a:solidFill>
              </a:rPr>
              <a:t>3.</a:t>
            </a:r>
            <a:r>
              <a:rPr lang="en-US" dirty="0"/>
              <a:t>		Originating a HAN Message Based on a Local 	Situation(s)</a:t>
            </a:r>
          </a:p>
          <a:p>
            <a:pPr marL="576263" indent="-350838"/>
            <a:endParaRPr lang="en-US" sz="1400" dirty="0"/>
          </a:p>
          <a:p>
            <a:pPr marL="576263" indent="-350838">
              <a:buNone/>
            </a:pPr>
            <a:r>
              <a:rPr lang="en-US" b="1" dirty="0"/>
              <a:t>Q: 	</a:t>
            </a:r>
            <a:r>
              <a:rPr lang="en-US" dirty="0"/>
              <a:t>What process will you go through when your 	local health department needs to create its 	own HAN message?</a:t>
            </a:r>
            <a:endParaRPr lang="en-US" sz="1400" dirty="0"/>
          </a:p>
          <a:p>
            <a:pPr marL="576263" indent="-350838"/>
            <a:r>
              <a:rPr lang="en-US" sz="2200" dirty="0"/>
              <a:t>Templates</a:t>
            </a:r>
          </a:p>
          <a:p>
            <a:pPr marL="576263" indent="-350838"/>
            <a:r>
              <a:rPr lang="en-US" sz="2200" dirty="0"/>
              <a:t>Epi Team</a:t>
            </a:r>
          </a:p>
          <a:p>
            <a:pPr marL="576263" indent="-350838"/>
            <a:r>
              <a:rPr lang="en-US" sz="2200" dirty="0"/>
              <a:t>Health Officer Approval</a:t>
            </a:r>
          </a:p>
          <a:p>
            <a:pPr marL="576263" indent="-350838"/>
            <a:r>
              <a:rPr lang="en-US" sz="2200" dirty="0"/>
              <a:t>Delivery Method</a:t>
            </a:r>
          </a:p>
          <a:p>
            <a:pPr marL="576263" indent="-350838"/>
            <a:r>
              <a:rPr lang="en-US" sz="2200" dirty="0"/>
              <a:t>Responses</a:t>
            </a:r>
          </a:p>
          <a:p>
            <a:pPr marL="576263" indent="-350838"/>
            <a:r>
              <a:rPr lang="en-US" sz="2200" dirty="0"/>
              <a:t>Expectations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9150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1143000"/>
          </a:xfrm>
        </p:spPr>
        <p:txBody>
          <a:bodyPr>
            <a:normAutofit/>
          </a:bodyPr>
          <a:lstStyle/>
          <a:p>
            <a:r>
              <a:rPr lang="en-US" dirty="0"/>
              <a:t>Forwarding Rates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8153400" cy="5562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DPHHS has sent you a HAN message. What are some of the things you need to think about?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Level of HAN Message – Alert, Advisory, Update or Info Service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Distribution Recommendation – Distribute, Limited Distribution, Distribute at Your Discretion and Do Not Distribute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Audience – All or a select group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Forwarding – Always send the HAN message to the HAN e-mail box </a:t>
            </a:r>
            <a:r>
              <a:rPr lang="en-US" u="sng" dirty="0"/>
              <a:t>hhshan@mt.gov </a:t>
            </a:r>
            <a:r>
              <a:rPr lang="en-US" dirty="0"/>
              <a:t>otherwise it will NOT count as a forward.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712359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1143000"/>
          </a:xfrm>
        </p:spPr>
        <p:txBody>
          <a:bodyPr>
            <a:normAutofit/>
          </a:bodyPr>
          <a:lstStyle/>
          <a:p>
            <a:r>
              <a:rPr lang="en-US" dirty="0"/>
              <a:t>Forwarding Rates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8153400" cy="5562600"/>
          </a:xfrm>
        </p:spPr>
        <p:txBody>
          <a:bodyPr>
            <a:normAutofit fontScale="92500" lnSpcReduction="10000"/>
          </a:bodyPr>
          <a:lstStyle/>
          <a:p>
            <a:pPr marL="576263" indent="-328613">
              <a:spcAft>
                <a:spcPts val="600"/>
              </a:spcAft>
            </a:pPr>
            <a:r>
              <a:rPr lang="en-US" dirty="0"/>
              <a:t>The current average: </a:t>
            </a:r>
            <a:r>
              <a:rPr lang="en-US" dirty="0">
                <a:solidFill>
                  <a:srgbClr val="FF0000"/>
                </a:solidFill>
              </a:rPr>
              <a:t>84%</a:t>
            </a:r>
          </a:p>
          <a:p>
            <a:pPr marL="576263" indent="-328613">
              <a:spcAft>
                <a:spcPts val="600"/>
              </a:spcAft>
            </a:pPr>
            <a:r>
              <a:rPr lang="en-US" dirty="0"/>
              <a:t>DPHHS only tracks the forwarding of messages which LHJs are asked to forward.</a:t>
            </a:r>
          </a:p>
          <a:p>
            <a:pPr marL="576263" indent="-328613">
              <a:spcAft>
                <a:spcPts val="600"/>
              </a:spcAft>
            </a:pPr>
            <a:r>
              <a:rPr lang="en-US" dirty="0"/>
              <a:t>Replace Coversheet with your LHJs</a:t>
            </a:r>
          </a:p>
          <a:p>
            <a:pPr marL="576263" indent="-328613">
              <a:spcAft>
                <a:spcPts val="600"/>
              </a:spcAft>
            </a:pPr>
            <a:r>
              <a:rPr lang="en-US" dirty="0"/>
              <a:t>Local content can be added</a:t>
            </a:r>
          </a:p>
          <a:p>
            <a:pPr marL="576263" indent="-328613">
              <a:spcAft>
                <a:spcPts val="600"/>
              </a:spcAft>
            </a:pPr>
            <a:r>
              <a:rPr lang="en-US" dirty="0"/>
              <a:t>Include </a:t>
            </a:r>
            <a:r>
              <a:rPr lang="en-US" u="sng" dirty="0">
                <a:solidFill>
                  <a:srgbClr val="5151F9"/>
                </a:solidFill>
              </a:rPr>
              <a:t>hhshan@mt.gov</a:t>
            </a:r>
            <a:r>
              <a:rPr lang="en-US" dirty="0">
                <a:solidFill>
                  <a:srgbClr val="5151F9"/>
                </a:solidFill>
              </a:rPr>
              <a:t> </a:t>
            </a:r>
            <a:r>
              <a:rPr lang="en-US" dirty="0"/>
              <a:t>on all HAN messages.</a:t>
            </a:r>
          </a:p>
          <a:p>
            <a:pPr marL="576263" indent="-328613">
              <a:spcAft>
                <a:spcPts val="600"/>
              </a:spcAft>
            </a:pPr>
            <a:r>
              <a:rPr lang="en-US" dirty="0"/>
              <a:t>Forwarding Rate Time (1 Week) ADVISORIES and UPDATES </a:t>
            </a:r>
          </a:p>
          <a:p>
            <a:pPr marL="576263" indent="-328613">
              <a:spcAft>
                <a:spcPts val="600"/>
              </a:spcAft>
            </a:pPr>
            <a:r>
              <a:rPr lang="en-US" dirty="0"/>
              <a:t>ALERTS – A.S.A.P. </a:t>
            </a:r>
          </a:p>
          <a:p>
            <a:pPr marL="576263" indent="-328613">
              <a:spcAft>
                <a:spcPts val="600"/>
              </a:spcAft>
            </a:pPr>
            <a:r>
              <a:rPr lang="en-US" dirty="0"/>
              <a:t>Rule of Thumb: Forward A.S.A.P.</a:t>
            </a:r>
          </a:p>
          <a:p>
            <a:pPr marL="0" indent="0">
              <a:spcAft>
                <a:spcPts val="600"/>
              </a:spcAft>
              <a:buNone/>
            </a:pPr>
            <a:endParaRPr lang="en-US" dirty="0"/>
          </a:p>
          <a:p>
            <a:pPr marL="0" indent="0" algn="ctr">
              <a:spcAft>
                <a:spcPts val="600"/>
              </a:spcAft>
              <a:buNone/>
            </a:pPr>
            <a:r>
              <a:rPr lang="en-US" b="1" dirty="0">
                <a:solidFill>
                  <a:srgbClr val="FF0000"/>
                </a:solidFill>
              </a:rPr>
              <a:t>Remember to forward to your own staff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38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1143000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8153400" cy="55626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HAN Definition</a:t>
            </a:r>
          </a:p>
          <a:p>
            <a:r>
              <a:rPr lang="en-US" dirty="0"/>
              <a:t>HAN History – (Brief)</a:t>
            </a:r>
          </a:p>
          <a:p>
            <a:r>
              <a:rPr lang="en-US" dirty="0"/>
              <a:t>Montana’s Performance</a:t>
            </a:r>
          </a:p>
          <a:p>
            <a:pPr lvl="1">
              <a:buClr>
                <a:schemeClr val="tx2"/>
              </a:buClr>
            </a:pPr>
            <a:r>
              <a:rPr lang="en-US" dirty="0">
                <a:solidFill>
                  <a:schemeClr val="tx1"/>
                </a:solidFill>
              </a:rPr>
              <a:t>Good News</a:t>
            </a:r>
          </a:p>
          <a:p>
            <a:pPr lvl="1">
              <a:buClr>
                <a:schemeClr val="tx2"/>
              </a:buClr>
            </a:pPr>
            <a:r>
              <a:rPr lang="en-US" dirty="0">
                <a:solidFill>
                  <a:schemeClr val="tx1"/>
                </a:solidFill>
              </a:rPr>
              <a:t>Needs Improvement</a:t>
            </a:r>
          </a:p>
          <a:p>
            <a:r>
              <a:rPr lang="en-US" dirty="0"/>
              <a:t>State Improvement Actions</a:t>
            </a:r>
          </a:p>
          <a:p>
            <a:r>
              <a:rPr lang="en-US" dirty="0"/>
              <a:t>Guidance for LHJ Improvement Actions</a:t>
            </a:r>
          </a:p>
          <a:p>
            <a:pPr lvl="1">
              <a:buClr>
                <a:schemeClr val="tx2"/>
              </a:buClr>
            </a:pPr>
            <a:r>
              <a:rPr lang="en-US" dirty="0">
                <a:solidFill>
                  <a:schemeClr val="tx1"/>
                </a:solidFill>
              </a:rPr>
              <a:t>HAN Development Guidance</a:t>
            </a:r>
          </a:p>
          <a:p>
            <a:pPr lvl="1">
              <a:buClr>
                <a:schemeClr val="tx2"/>
              </a:buClr>
            </a:pPr>
            <a:r>
              <a:rPr lang="en-US" dirty="0">
                <a:solidFill>
                  <a:schemeClr val="tx1"/>
                </a:solidFill>
              </a:rPr>
              <a:t>Forwarding Rates</a:t>
            </a:r>
          </a:p>
          <a:p>
            <a:pPr lvl="1">
              <a:buClr>
                <a:schemeClr val="tx2"/>
              </a:buClr>
            </a:pPr>
            <a:r>
              <a:rPr lang="en-US" dirty="0">
                <a:solidFill>
                  <a:schemeClr val="tx1"/>
                </a:solidFill>
              </a:rPr>
              <a:t>Turnaround Time</a:t>
            </a:r>
          </a:p>
          <a:p>
            <a:pPr lvl="1">
              <a:buClr>
                <a:schemeClr val="tx2"/>
              </a:buClr>
            </a:pPr>
            <a:r>
              <a:rPr lang="en-US" dirty="0">
                <a:solidFill>
                  <a:schemeClr val="tx1"/>
                </a:solidFill>
              </a:rPr>
              <a:t>Cover Sheet</a:t>
            </a:r>
          </a:p>
          <a:p>
            <a:pPr lvl="1">
              <a:buClr>
                <a:schemeClr val="tx2"/>
              </a:buClr>
            </a:pPr>
            <a:r>
              <a:rPr lang="en-US" dirty="0">
                <a:solidFill>
                  <a:schemeClr val="tx1"/>
                </a:solidFill>
              </a:rPr>
              <a:t>Target Audience Selection</a:t>
            </a:r>
          </a:p>
          <a:p>
            <a:r>
              <a:rPr lang="en-US" dirty="0">
                <a:solidFill>
                  <a:schemeClr val="tx1"/>
                </a:solidFill>
              </a:rPr>
              <a:t>LHJ HAN Plan</a:t>
            </a:r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227301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"/>
            <a:ext cx="7239000" cy="1143000"/>
          </a:xfrm>
        </p:spPr>
        <p:txBody>
          <a:bodyPr>
            <a:normAutofit/>
          </a:bodyPr>
          <a:lstStyle/>
          <a:p>
            <a:r>
              <a:rPr lang="en-US" dirty="0"/>
              <a:t>Turnaround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8153400" cy="5562600"/>
          </a:xfrm>
        </p:spPr>
        <p:txBody>
          <a:bodyPr>
            <a:normAutofit/>
          </a:bodyPr>
          <a:lstStyle/>
          <a:p>
            <a:pPr marL="576263" indent="-328613"/>
            <a:r>
              <a:rPr lang="en-US" dirty="0"/>
              <a:t>Improvements</a:t>
            </a:r>
          </a:p>
          <a:p>
            <a:pPr marL="823151" lvl="1" indent="-328613"/>
            <a:r>
              <a:rPr lang="en-US" sz="2400" dirty="0">
                <a:solidFill>
                  <a:schemeClr val="tx1"/>
                </a:solidFill>
              </a:rPr>
              <a:t>Staff Coverage</a:t>
            </a:r>
          </a:p>
          <a:p>
            <a:pPr marL="823151" lvl="1" indent="-328613"/>
            <a:r>
              <a:rPr lang="en-US" sz="2400" dirty="0">
                <a:solidFill>
                  <a:schemeClr val="tx1"/>
                </a:solidFill>
              </a:rPr>
              <a:t>Template Usage</a:t>
            </a:r>
          </a:p>
          <a:p>
            <a:pPr marL="823151" lvl="1" indent="-328613"/>
            <a:r>
              <a:rPr lang="en-US" sz="2400" dirty="0">
                <a:solidFill>
                  <a:schemeClr val="tx1"/>
                </a:solidFill>
              </a:rPr>
              <a:t>Copy and Paste</a:t>
            </a:r>
          </a:p>
          <a:p>
            <a:pPr marL="823151" lvl="1" indent="-328613"/>
            <a:r>
              <a:rPr lang="en-US" sz="2400" dirty="0">
                <a:solidFill>
                  <a:schemeClr val="tx1"/>
                </a:solidFill>
              </a:rPr>
              <a:t>Predefined Distribution Lists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1500" dirty="0">
                <a:solidFill>
                  <a:schemeClr val="tx1"/>
                </a:solidFill>
              </a:rPr>
              <a:t>(by Pre-identified Target Audiences)</a:t>
            </a:r>
          </a:p>
          <a:p>
            <a:pPr marL="1252538" lvl="2" indent="-328613">
              <a:buClr>
                <a:schemeClr val="tx2"/>
              </a:buClr>
            </a:pPr>
            <a:r>
              <a:rPr lang="en-US" sz="2200" dirty="0">
                <a:solidFill>
                  <a:schemeClr val="tx1"/>
                </a:solidFill>
              </a:rPr>
              <a:t>Clinicians</a:t>
            </a:r>
          </a:p>
          <a:p>
            <a:pPr marL="1252538" lvl="2" indent="-328613">
              <a:buClr>
                <a:schemeClr val="tx2"/>
              </a:buClr>
            </a:pPr>
            <a:r>
              <a:rPr lang="en-US" sz="2200" dirty="0">
                <a:solidFill>
                  <a:schemeClr val="tx1"/>
                </a:solidFill>
              </a:rPr>
              <a:t>Sanitarians</a:t>
            </a:r>
          </a:p>
          <a:p>
            <a:pPr marL="1252538" lvl="2" indent="-328613">
              <a:buClr>
                <a:schemeClr val="tx2"/>
              </a:buClr>
            </a:pPr>
            <a:r>
              <a:rPr lang="en-US" sz="2200" dirty="0">
                <a:solidFill>
                  <a:schemeClr val="tx1"/>
                </a:solidFill>
              </a:rPr>
              <a:t>Pediatricians</a:t>
            </a:r>
          </a:p>
          <a:p>
            <a:pPr marL="1252538" lvl="2" indent="-328613">
              <a:buClr>
                <a:schemeClr val="tx2"/>
              </a:buClr>
            </a:pPr>
            <a:r>
              <a:rPr lang="en-US" sz="2200" dirty="0">
                <a:solidFill>
                  <a:schemeClr val="tx1"/>
                </a:solidFill>
              </a:rPr>
              <a:t>Hospitals</a:t>
            </a:r>
          </a:p>
          <a:p>
            <a:pPr marL="1252538" lvl="2" indent="-328613">
              <a:buClr>
                <a:schemeClr val="tx2"/>
              </a:buClr>
            </a:pPr>
            <a:r>
              <a:rPr lang="en-US" sz="2200" dirty="0">
                <a:solidFill>
                  <a:schemeClr val="tx1"/>
                </a:solidFill>
              </a:rPr>
              <a:t>Schools</a:t>
            </a:r>
          </a:p>
          <a:p>
            <a:pPr marL="1252538" lvl="2" indent="-328613">
              <a:buClr>
                <a:schemeClr val="tx2"/>
              </a:buClr>
            </a:pPr>
            <a:r>
              <a:rPr lang="en-US" sz="2200" dirty="0">
                <a:solidFill>
                  <a:schemeClr val="tx1"/>
                </a:solidFill>
              </a:rPr>
              <a:t>Long-Term Health Care Providers</a:t>
            </a:r>
          </a:p>
          <a:p>
            <a:pPr marL="1252538" lvl="2" indent="-328613">
              <a:buClr>
                <a:schemeClr val="tx2"/>
              </a:buClr>
            </a:pPr>
            <a:r>
              <a:rPr lang="en-US" sz="2200" dirty="0">
                <a:solidFill>
                  <a:schemeClr val="tx1"/>
                </a:solidFill>
              </a:rPr>
              <a:t>Food Establishments</a:t>
            </a:r>
          </a:p>
          <a:p>
            <a:pPr marL="823151" lvl="1" indent="-328613"/>
            <a:r>
              <a:rPr lang="en-US" sz="2400" dirty="0">
                <a:solidFill>
                  <a:schemeClr val="tx1"/>
                </a:solidFill>
              </a:rPr>
              <a:t>Help</a:t>
            </a:r>
          </a:p>
        </p:txBody>
      </p:sp>
    </p:spTree>
    <p:extLst>
      <p:ext uri="{BB962C8B-B14F-4D97-AF65-F5344CB8AC3E}">
        <p14:creationId xmlns:p14="http://schemas.microsoft.com/office/powerpoint/2010/main" val="24616507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1143000"/>
          </a:xfrm>
        </p:spPr>
        <p:txBody>
          <a:bodyPr>
            <a:normAutofit/>
          </a:bodyPr>
          <a:lstStyle/>
          <a:p>
            <a:r>
              <a:rPr lang="en-US" dirty="0"/>
              <a:t>Cover Sheet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8153400" cy="5562600"/>
          </a:xfrm>
        </p:spPr>
        <p:txBody>
          <a:bodyPr/>
          <a:lstStyle/>
          <a:p>
            <a:pPr marL="576263" indent="-350838"/>
            <a:r>
              <a:rPr lang="en-US" dirty="0">
                <a:solidFill>
                  <a:srgbClr val="FF0000"/>
                </a:solidFill>
              </a:rPr>
              <a:t>&lt;40% </a:t>
            </a:r>
            <a:r>
              <a:rPr lang="en-US" dirty="0"/>
              <a:t>of LHJs use Cover Sheets</a:t>
            </a:r>
          </a:p>
          <a:p>
            <a:pPr marL="576263" indent="-350838"/>
            <a:r>
              <a:rPr lang="en-US" dirty="0"/>
              <a:t>All LHJs in Montana have Cover Sheets</a:t>
            </a:r>
          </a:p>
          <a:p>
            <a:pPr marL="576263" indent="-350838"/>
            <a:r>
              <a:rPr lang="en-US" dirty="0"/>
              <a:t>Purpose — Target audience will need this information</a:t>
            </a:r>
          </a:p>
          <a:p>
            <a:pPr marL="845376" lvl="1" indent="-373063"/>
            <a:r>
              <a:rPr lang="en-US" sz="2400" dirty="0">
                <a:solidFill>
                  <a:schemeClr val="tx1"/>
                </a:solidFill>
              </a:rPr>
              <a:t>Priority Level</a:t>
            </a:r>
          </a:p>
          <a:p>
            <a:pPr marL="845376" lvl="1" indent="-373063"/>
            <a:r>
              <a:rPr lang="en-US" sz="2400" dirty="0">
                <a:solidFill>
                  <a:schemeClr val="tx1"/>
                </a:solidFill>
              </a:rPr>
              <a:t>Date/Time</a:t>
            </a:r>
          </a:p>
          <a:p>
            <a:pPr marL="845376" lvl="1" indent="-373063"/>
            <a:r>
              <a:rPr lang="en-US" sz="2400" dirty="0">
                <a:solidFill>
                  <a:schemeClr val="tx1"/>
                </a:solidFill>
              </a:rPr>
              <a:t>HAN Title/Subject</a:t>
            </a:r>
          </a:p>
          <a:p>
            <a:pPr marL="845376" lvl="1" indent="-373063"/>
            <a:r>
              <a:rPr lang="en-US" sz="2400" dirty="0">
                <a:solidFill>
                  <a:schemeClr val="tx1"/>
                </a:solidFill>
              </a:rPr>
              <a:t>Disseminator (w/ logo)</a:t>
            </a:r>
          </a:p>
          <a:p>
            <a:pPr marL="845376" lvl="1" indent="-373063"/>
            <a:r>
              <a:rPr lang="en-US" sz="2400" dirty="0">
                <a:solidFill>
                  <a:schemeClr val="tx1"/>
                </a:solidFill>
              </a:rPr>
              <a:t>Local Contact Information</a:t>
            </a:r>
          </a:p>
          <a:p>
            <a:pPr marL="1083120" lvl="2" indent="-373063"/>
            <a:r>
              <a:rPr lang="en-US" dirty="0">
                <a:solidFill>
                  <a:schemeClr val="tx1"/>
                </a:solidFill>
              </a:rPr>
              <a:t>24/7 Disease Reporting Number</a:t>
            </a:r>
          </a:p>
          <a:p>
            <a:pPr marL="845376" lvl="1" indent="-373063"/>
            <a:r>
              <a:rPr lang="en-US" sz="2400" dirty="0">
                <a:solidFill>
                  <a:schemeClr val="tx1"/>
                </a:solidFill>
              </a:rPr>
              <a:t>Information Sharing Instructions</a:t>
            </a:r>
          </a:p>
          <a:p>
            <a:pPr marL="576263" indent="-350838"/>
            <a:r>
              <a:rPr lang="en-US" dirty="0"/>
              <a:t>All information Should be Local/Tribal </a:t>
            </a:r>
          </a:p>
        </p:txBody>
      </p:sp>
    </p:spTree>
    <p:extLst>
      <p:ext uri="{BB962C8B-B14F-4D97-AF65-F5344CB8AC3E}">
        <p14:creationId xmlns:p14="http://schemas.microsoft.com/office/powerpoint/2010/main" val="22834778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5080"/>
            <a:ext cx="7239000" cy="1143000"/>
          </a:xfrm>
        </p:spPr>
        <p:txBody>
          <a:bodyPr>
            <a:normAutofit/>
          </a:bodyPr>
          <a:lstStyle/>
          <a:p>
            <a:r>
              <a:rPr lang="en-US" dirty="0"/>
              <a:t>Target Audience Selection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8153400" cy="55626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b="1" dirty="0"/>
              <a:t>Q: </a:t>
            </a:r>
            <a:r>
              <a:rPr lang="en-US" dirty="0"/>
              <a:t>Have you considered?</a:t>
            </a:r>
          </a:p>
          <a:p>
            <a:pPr marL="0" indent="0">
              <a:buNone/>
            </a:pPr>
            <a:endParaRPr lang="en-US" sz="1500" dirty="0"/>
          </a:p>
          <a:p>
            <a:pPr marL="520700" indent="-273050"/>
            <a:r>
              <a:rPr lang="en-US" dirty="0"/>
              <a:t>Pharmacies</a:t>
            </a:r>
          </a:p>
          <a:p>
            <a:pPr marL="520700" indent="-273050"/>
            <a:r>
              <a:rPr lang="en-US" dirty="0"/>
              <a:t>School Nurses</a:t>
            </a:r>
          </a:p>
          <a:p>
            <a:pPr marL="520700" indent="-273050"/>
            <a:r>
              <a:rPr lang="en-US" dirty="0"/>
              <a:t>Local Laboratories</a:t>
            </a:r>
          </a:p>
          <a:p>
            <a:pPr marL="520700" indent="-273050"/>
            <a:r>
              <a:rPr lang="en-US" dirty="0"/>
              <a:t>Law Enforcement</a:t>
            </a:r>
          </a:p>
          <a:p>
            <a:pPr marL="520700" indent="-273050"/>
            <a:r>
              <a:rPr lang="en-US" dirty="0"/>
              <a:t>EMS</a:t>
            </a:r>
          </a:p>
          <a:p>
            <a:pPr marL="520700" indent="-273050"/>
            <a:r>
              <a:rPr lang="en-US" dirty="0"/>
              <a:t>Long Term Health Care Facilities</a:t>
            </a:r>
          </a:p>
          <a:p>
            <a:pPr marL="520700" indent="-273050"/>
            <a:r>
              <a:rPr lang="en-US" dirty="0"/>
              <a:t>Higher Education Facilities</a:t>
            </a:r>
          </a:p>
          <a:p>
            <a:pPr marL="520700" indent="-273050"/>
            <a:r>
              <a:rPr lang="en-US" dirty="0"/>
              <a:t>Sanitarians</a:t>
            </a:r>
          </a:p>
          <a:p>
            <a:pPr marL="520700" indent="-273050"/>
            <a:r>
              <a:rPr lang="en-US" dirty="0"/>
              <a:t>Others???</a:t>
            </a:r>
          </a:p>
          <a:p>
            <a:pPr marL="0" indent="0">
              <a:buNone/>
            </a:pPr>
            <a:endParaRPr lang="en-US" sz="1500" dirty="0"/>
          </a:p>
          <a:p>
            <a:pPr marL="225425" indent="0" algn="just">
              <a:buNone/>
              <a:tabLst>
                <a:tab pos="7315200" algn="r"/>
              </a:tabLst>
            </a:pPr>
            <a:r>
              <a:rPr lang="en-US" b="1" dirty="0"/>
              <a:t>Consider</a:t>
            </a:r>
            <a:r>
              <a:rPr lang="en-US" dirty="0"/>
              <a:t> in some events you may want to exclude some audiences; therefore, having some prebuilt target audience lists may be a good idea. Think of a few occasions when you may want to exclude some audiences</a:t>
            </a:r>
          </a:p>
        </p:txBody>
      </p:sp>
    </p:spTree>
    <p:extLst>
      <p:ext uri="{BB962C8B-B14F-4D97-AF65-F5344CB8AC3E}">
        <p14:creationId xmlns:p14="http://schemas.microsoft.com/office/powerpoint/2010/main" val="10840310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5200" y="2821837"/>
            <a:ext cx="3817088" cy="759563"/>
          </a:xfrm>
        </p:spPr>
        <p:txBody>
          <a:bodyPr/>
          <a:lstStyle/>
          <a:p>
            <a:r>
              <a:rPr lang="en-US" dirty="0"/>
              <a:t>LHJ HAN Plan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066800" y="0"/>
            <a:ext cx="6255488" cy="2648507"/>
          </a:xfrm>
        </p:spPr>
        <p:txBody>
          <a:bodyPr>
            <a:normAutofit/>
          </a:bodyPr>
          <a:lstStyle/>
          <a:p>
            <a:r>
              <a:rPr lang="en-US" dirty="0"/>
              <a:t>HAN Plan Structure</a:t>
            </a:r>
          </a:p>
          <a:p>
            <a:r>
              <a:rPr lang="en-US" dirty="0"/>
              <a:t>Essential Elements</a:t>
            </a:r>
          </a:p>
        </p:txBody>
      </p:sp>
    </p:spTree>
    <p:extLst>
      <p:ext uri="{BB962C8B-B14F-4D97-AF65-F5344CB8AC3E}">
        <p14:creationId xmlns:p14="http://schemas.microsoft.com/office/powerpoint/2010/main" val="42905427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5080"/>
            <a:ext cx="7239000" cy="1143000"/>
          </a:xfrm>
        </p:spPr>
        <p:txBody>
          <a:bodyPr>
            <a:normAutofit/>
          </a:bodyPr>
          <a:lstStyle/>
          <a:p>
            <a:r>
              <a:rPr lang="en-US" dirty="0"/>
              <a:t>HAN Plan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8153400" cy="5562600"/>
          </a:xfrm>
        </p:spPr>
        <p:txBody>
          <a:bodyPr>
            <a:normAutofit/>
          </a:bodyPr>
          <a:lstStyle/>
          <a:p>
            <a:pPr marL="566738" indent="-334963"/>
            <a:r>
              <a:rPr lang="en-US" dirty="0"/>
              <a:t>Title Page</a:t>
            </a:r>
          </a:p>
          <a:p>
            <a:pPr marL="566738" indent="-334963"/>
            <a:r>
              <a:rPr lang="en-US" dirty="0"/>
              <a:t>Record of Change</a:t>
            </a:r>
          </a:p>
          <a:p>
            <a:pPr marL="566738" indent="-334963"/>
            <a:r>
              <a:rPr lang="en-US" dirty="0"/>
              <a:t>Record of Distribution</a:t>
            </a:r>
          </a:p>
          <a:p>
            <a:pPr marL="566738" indent="-334963"/>
            <a:r>
              <a:rPr lang="en-US" dirty="0"/>
              <a:t>Section I   — Purpose, Scope, and Assumptions</a:t>
            </a:r>
          </a:p>
          <a:p>
            <a:pPr marL="566738" indent="-334963"/>
            <a:r>
              <a:rPr lang="en-US" dirty="0"/>
              <a:t>Section II  — Concept of Operations</a:t>
            </a:r>
          </a:p>
          <a:p>
            <a:pPr marL="566738" indent="-334963"/>
            <a:r>
              <a:rPr lang="en-US" dirty="0"/>
              <a:t>Section III — Roles &amp; Responsibilities</a:t>
            </a:r>
          </a:p>
          <a:p>
            <a:pPr marL="566738" indent="-334963"/>
            <a:r>
              <a:rPr lang="en-US" dirty="0"/>
              <a:t>Section IV — Maintenance</a:t>
            </a:r>
          </a:p>
          <a:p>
            <a:pPr marL="566738" indent="-334963"/>
            <a:r>
              <a:rPr lang="en-US" dirty="0"/>
              <a:t>Section V  — Appendixes List</a:t>
            </a:r>
          </a:p>
          <a:p>
            <a:pPr marL="813626" lvl="1" indent="-334963"/>
            <a:r>
              <a:rPr lang="en-US" dirty="0">
                <a:solidFill>
                  <a:schemeClr val="tx1"/>
                </a:solidFill>
              </a:rPr>
              <a:t>Appendix A — HAN Standard Operating Procedures</a:t>
            </a:r>
          </a:p>
          <a:p>
            <a:pPr marL="813626" lvl="1" indent="-334963"/>
            <a:r>
              <a:rPr lang="en-US" dirty="0">
                <a:solidFill>
                  <a:schemeClr val="tx1"/>
                </a:solidFill>
              </a:rPr>
              <a:t>Appendix B — HAN Coversheet Template</a:t>
            </a:r>
          </a:p>
          <a:p>
            <a:pPr marL="813626" lvl="1" indent="-334963"/>
            <a:r>
              <a:rPr lang="en-US" dirty="0">
                <a:solidFill>
                  <a:schemeClr val="tx1"/>
                </a:solidFill>
              </a:rPr>
              <a:t>Appendix C — HAN Information Sheet Template</a:t>
            </a:r>
          </a:p>
          <a:p>
            <a:pPr marL="813626" lvl="1" indent="-334963"/>
            <a:r>
              <a:rPr lang="en-US" dirty="0">
                <a:solidFill>
                  <a:schemeClr val="tx1"/>
                </a:solidFill>
              </a:rPr>
              <a:t>Appendix D — Local HAN Contact List</a:t>
            </a:r>
          </a:p>
          <a:p>
            <a:pPr marL="566738" indent="-33496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7670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5080"/>
            <a:ext cx="7239000" cy="1143000"/>
          </a:xfrm>
        </p:spPr>
        <p:txBody>
          <a:bodyPr>
            <a:normAutofit/>
          </a:bodyPr>
          <a:lstStyle/>
          <a:p>
            <a:r>
              <a:rPr lang="en-US" dirty="0"/>
              <a:t>Essential Elements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1ECFB-FA9D-41FE-9366-CA093B9650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9" y="1219200"/>
            <a:ext cx="8153400" cy="4943784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dirty="0"/>
              <a:t>DPHHS Recommends That Local HAN Plans/Protocols Include:</a:t>
            </a:r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en-US" dirty="0"/>
              <a:t>Procedures for Receiving and Responding to the HAN Message.</a:t>
            </a:r>
          </a:p>
          <a:p>
            <a:pPr lvl="0"/>
            <a:r>
              <a:rPr lang="en-US" dirty="0"/>
              <a:t>Procedures for Forwarding the HAN message if Necessary.</a:t>
            </a:r>
          </a:p>
          <a:p>
            <a:pPr lvl="0"/>
            <a:r>
              <a:rPr lang="en-US" dirty="0"/>
              <a:t>List(s) of Local HAN Contacts With Contact Information Updated as Needed. </a:t>
            </a:r>
          </a:p>
          <a:p>
            <a:pPr lvl="1"/>
            <a:r>
              <a:rPr lang="en-US" dirty="0"/>
              <a:t>Local Contacts call DPHHS to be removed from the Local Health Departments List.</a:t>
            </a:r>
          </a:p>
        </p:txBody>
      </p:sp>
    </p:spTree>
    <p:extLst>
      <p:ext uri="{BB962C8B-B14F-4D97-AF65-F5344CB8AC3E}">
        <p14:creationId xmlns:p14="http://schemas.microsoft.com/office/powerpoint/2010/main" val="11208552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5080"/>
            <a:ext cx="7239000" cy="1143000"/>
          </a:xfrm>
        </p:spPr>
        <p:txBody>
          <a:bodyPr>
            <a:normAutofit/>
          </a:bodyPr>
          <a:lstStyle/>
          <a:p>
            <a:r>
              <a:rPr lang="en-US" dirty="0"/>
              <a:t>Essential Elements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1ECFB-FA9D-41FE-9366-CA093B9650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9" y="1219200"/>
            <a:ext cx="8153400" cy="4257984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dirty="0"/>
              <a:t>DPHHS Recommends That Local HAN Plans/Protocols Include:</a:t>
            </a:r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en-US" dirty="0"/>
              <a:t>A List of Communication Equipment Used in Your Local HAN System. Fax Systems</a:t>
            </a:r>
          </a:p>
          <a:p>
            <a:pPr lvl="0"/>
            <a:r>
              <a:rPr lang="en-US" dirty="0"/>
              <a:t>"After-Hours" Contact Information for the Public Health Department or Tribal Health Agency Included in the Plans/Protocols.</a:t>
            </a:r>
          </a:p>
          <a:p>
            <a:pPr lvl="0"/>
            <a:r>
              <a:rPr lang="en-US" dirty="0"/>
              <a:t>A Local Cover Sheet to Forward HAN Messages.</a:t>
            </a:r>
          </a:p>
        </p:txBody>
      </p:sp>
    </p:spTree>
    <p:extLst>
      <p:ext uri="{BB962C8B-B14F-4D97-AF65-F5344CB8AC3E}">
        <p14:creationId xmlns:p14="http://schemas.microsoft.com/office/powerpoint/2010/main" val="3917462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5080"/>
            <a:ext cx="7239000" cy="1143000"/>
          </a:xfrm>
        </p:spPr>
        <p:txBody>
          <a:bodyPr>
            <a:normAutofit/>
          </a:bodyPr>
          <a:lstStyle/>
          <a:p>
            <a:r>
              <a:rPr lang="en-US" dirty="0"/>
              <a:t>Essential Elements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1ECFB-FA9D-41FE-9366-CA093B9650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63804"/>
            <a:ext cx="8153400" cy="5562600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dirty="0"/>
              <a:t>DPHHS Recommends That Local HAN Plans/Protocols Include:</a:t>
            </a:r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en-US" dirty="0"/>
              <a:t>The Four Categories of HAN Messages.</a:t>
            </a:r>
          </a:p>
          <a:p>
            <a:pPr lvl="1"/>
            <a:r>
              <a:rPr lang="en-US" dirty="0"/>
              <a:t>ALERT</a:t>
            </a:r>
          </a:p>
          <a:p>
            <a:pPr lvl="1"/>
            <a:r>
              <a:rPr lang="en-US" dirty="0"/>
              <a:t>ADVISORY</a:t>
            </a:r>
          </a:p>
          <a:p>
            <a:pPr lvl="1"/>
            <a:r>
              <a:rPr lang="en-US" dirty="0"/>
              <a:t>UPDATE</a:t>
            </a:r>
          </a:p>
          <a:p>
            <a:pPr lvl="1"/>
            <a:r>
              <a:rPr lang="en-US" dirty="0"/>
              <a:t>INFOR SERVICE</a:t>
            </a:r>
          </a:p>
          <a:p>
            <a:pPr lvl="0"/>
            <a:r>
              <a:rPr lang="en-US" dirty="0"/>
              <a:t>The Four Levels of Distribution: Distribute, Limited Distribution, Distribute At Your Discretion, and Do Not Distribute.</a:t>
            </a:r>
          </a:p>
          <a:p>
            <a:pPr lvl="0"/>
            <a:r>
              <a:rPr lang="en-US" dirty="0"/>
              <a:t>A Record of Changes Page: To track changes in the document.</a:t>
            </a:r>
          </a:p>
        </p:txBody>
      </p:sp>
    </p:spTree>
    <p:extLst>
      <p:ext uri="{BB962C8B-B14F-4D97-AF65-F5344CB8AC3E}">
        <p14:creationId xmlns:p14="http://schemas.microsoft.com/office/powerpoint/2010/main" val="12311593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C7518-01FF-466B-BD26-7FA988B28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HAN/SNS MCM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8C760-26A6-4030-8F03-045D04006D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Update Contacts before November 18</a:t>
            </a:r>
            <a:r>
              <a:rPr lang="en-US" baseline="30000" dirty="0"/>
              <a:t>th</a:t>
            </a:r>
            <a:r>
              <a:rPr lang="en-US" dirty="0"/>
              <a:t>. </a:t>
            </a:r>
          </a:p>
          <a:p>
            <a:r>
              <a:rPr lang="en-US" dirty="0"/>
              <a:t>HAN Test of the 3 Local HAN Contacts in each jurisdiction.</a:t>
            </a:r>
          </a:p>
          <a:p>
            <a:r>
              <a:rPr lang="en-US" dirty="0"/>
              <a:t>Make sure your 3 Local HAN Contacts are up-to-date on the testing day. </a:t>
            </a:r>
          </a:p>
          <a:p>
            <a:r>
              <a:rPr lang="en-US" dirty="0"/>
              <a:t>Everybody Responds</a:t>
            </a:r>
          </a:p>
          <a:p>
            <a:pPr marL="0" indent="0" algn="ctr">
              <a:buNone/>
            </a:pPr>
            <a:r>
              <a:rPr lang="en-US" sz="7200" dirty="0"/>
              <a:t>November 18th</a:t>
            </a:r>
          </a:p>
          <a:p>
            <a:pPr marL="0" indent="0" algn="ctr">
              <a:buNone/>
            </a:pPr>
            <a:r>
              <a:rPr lang="en-US" sz="7200" dirty="0"/>
              <a:t>TEST </a:t>
            </a:r>
            <a:r>
              <a:rPr lang="en-US" sz="7200" dirty="0" err="1"/>
              <a:t>TEST</a:t>
            </a:r>
            <a:r>
              <a:rPr lang="en-US" sz="7200" dirty="0"/>
              <a:t> </a:t>
            </a:r>
            <a:r>
              <a:rPr lang="en-US" sz="7200" dirty="0" err="1"/>
              <a:t>TEST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34447229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4718FB-BA34-405E-8EB5-70910150F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1752600"/>
            <a:ext cx="4800600" cy="32004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The End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536726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1143000"/>
          </a:xfrm>
        </p:spPr>
        <p:txBody>
          <a:bodyPr/>
          <a:lstStyle/>
          <a:p>
            <a:r>
              <a:rPr lang="en-US" dirty="0"/>
              <a:t>HAN 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8153400" cy="5562600"/>
          </a:xfrm>
        </p:spPr>
        <p:txBody>
          <a:bodyPr>
            <a:normAutofit/>
          </a:bodyPr>
          <a:lstStyle/>
          <a:p>
            <a:r>
              <a:rPr lang="en-US" dirty="0"/>
              <a:t>CDC’s Health Alert Network (HAN) — is CDC’s primary method of sharing cleared information about urgent public health incidents with public information officers; federal, state, territorial, and local public health practitioners; clinicians; and public health laboratories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DPHHS’s Health Alert Network (HAN) — is DPHHS’s primary method of sharing cleared information about urgent public health incidents that could affect people in Montana</a:t>
            </a:r>
          </a:p>
        </p:txBody>
      </p:sp>
    </p:spTree>
    <p:extLst>
      <p:ext uri="{BB962C8B-B14F-4D97-AF65-F5344CB8AC3E}">
        <p14:creationId xmlns:p14="http://schemas.microsoft.com/office/powerpoint/2010/main" val="129817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1143000"/>
          </a:xfrm>
        </p:spPr>
        <p:txBody>
          <a:bodyPr/>
          <a:lstStyle/>
          <a:p>
            <a:r>
              <a:rPr lang="en-US"/>
              <a:t>HAN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8153400" cy="5562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u="sng" dirty="0"/>
              <a:t>CDC HAN</a:t>
            </a:r>
          </a:p>
          <a:p>
            <a:pPr marL="576263" indent="-328613"/>
            <a:r>
              <a:rPr lang="en-US" sz="2400" dirty="0"/>
              <a:t>September 11</a:t>
            </a:r>
            <a:r>
              <a:rPr lang="en-US" sz="2400" baseline="30000" dirty="0"/>
              <a:t>th</a:t>
            </a:r>
            <a:r>
              <a:rPr lang="en-US" sz="2400" dirty="0"/>
              <a:t>, 2001 - First Official CDC HAN Alert </a:t>
            </a:r>
          </a:p>
          <a:p>
            <a:pPr marL="0" indent="0">
              <a:buNone/>
            </a:pPr>
            <a:endParaRPr lang="en-US" sz="2800" u="sng" dirty="0"/>
          </a:p>
          <a:p>
            <a:pPr marL="0" indent="0">
              <a:buNone/>
            </a:pPr>
            <a:endParaRPr lang="en-US" sz="2800" u="sng" dirty="0"/>
          </a:p>
          <a:p>
            <a:pPr marL="0" indent="0">
              <a:buNone/>
            </a:pPr>
            <a:endParaRPr lang="en-US" sz="2800" u="sng" dirty="0"/>
          </a:p>
          <a:p>
            <a:pPr marL="0" indent="0">
              <a:buNone/>
            </a:pPr>
            <a:endParaRPr lang="en-US" sz="2800" u="sng" dirty="0"/>
          </a:p>
          <a:p>
            <a:pPr marL="0" indent="0">
              <a:buNone/>
            </a:pPr>
            <a:r>
              <a:rPr lang="en-US" sz="3200" u="sng" dirty="0"/>
              <a:t>DPHHS HAN</a:t>
            </a:r>
          </a:p>
          <a:p>
            <a:pPr marL="576263" indent="-350838"/>
            <a:r>
              <a:rPr lang="en-US" sz="2400" dirty="0"/>
              <a:t>Before 2010 – Email &amp; </a:t>
            </a:r>
            <a:r>
              <a:rPr lang="en-US" sz="2400" dirty="0" err="1"/>
              <a:t>Biscom</a:t>
            </a:r>
            <a:r>
              <a:rPr lang="en-US" sz="2400" dirty="0"/>
              <a:t> Fax System</a:t>
            </a:r>
          </a:p>
          <a:p>
            <a:pPr marL="576263" indent="-350838"/>
            <a:r>
              <a:rPr lang="en-US" sz="2400" dirty="0"/>
              <a:t>2010 – 2014 </a:t>
            </a:r>
            <a:r>
              <a:rPr lang="en-US" sz="2400" dirty="0" err="1"/>
              <a:t>NotiFind</a:t>
            </a:r>
            <a:endParaRPr lang="en-US" sz="2400" dirty="0"/>
          </a:p>
          <a:p>
            <a:pPr marL="576263" indent="-350838"/>
            <a:r>
              <a:rPr lang="en-US" sz="2400" dirty="0"/>
              <a:t>2015 - ASSURANCE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2354267"/>
            <a:ext cx="7315200" cy="1608133"/>
          </a:xfrm>
          <a:prstGeom prst="rect">
            <a:avLst/>
          </a:prstGeom>
          <a:gradFill>
            <a:gsLst>
              <a:gs pos="0">
                <a:schemeClr val="accent4">
                  <a:tint val="74000"/>
                </a:schemeClr>
              </a:gs>
              <a:gs pos="63000">
                <a:schemeClr val="accent4">
                  <a:tint val="96000"/>
                  <a:shade val="84000"/>
                  <a:satMod val="110000"/>
                </a:schemeClr>
              </a:gs>
              <a:gs pos="24000">
                <a:schemeClr val="accent4">
                  <a:shade val="55000"/>
                  <a:satMod val="150000"/>
                </a:schemeClr>
              </a:gs>
              <a:gs pos="89000">
                <a:schemeClr val="accent4">
                  <a:tint val="98000"/>
                  <a:shade val="90000"/>
                  <a:satMod val="128000"/>
                </a:schemeClr>
              </a:gs>
              <a:gs pos="100000">
                <a:schemeClr val="accent4">
                  <a:tint val="90000"/>
                  <a:shade val="97000"/>
                  <a:satMod val="128000"/>
                </a:schemeClr>
              </a:gs>
            </a:gsLst>
          </a:gra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46888" lvl="1" algn="ctr">
              <a:spcBef>
                <a:spcPts val="500"/>
              </a:spcBef>
              <a:buClr>
                <a:srgbClr val="F9B639"/>
              </a:buClr>
              <a:buSzPct val="80000"/>
            </a:pPr>
            <a:r>
              <a:rPr lang="en-US" sz="1700" b="1" dirty="0">
                <a:solidFill>
                  <a:srgbClr val="FF0000"/>
                </a:solidFill>
              </a:rPr>
              <a:t>This is an official</a:t>
            </a:r>
          </a:p>
          <a:p>
            <a:pPr marL="246888" lvl="1" algn="ctr">
              <a:spcBef>
                <a:spcPts val="500"/>
              </a:spcBef>
              <a:buClr>
                <a:srgbClr val="F9B639"/>
              </a:buClr>
              <a:buSzPct val="80000"/>
            </a:pPr>
            <a:r>
              <a:rPr lang="en-US" sz="1700" b="1" u="sng" dirty="0">
                <a:solidFill>
                  <a:srgbClr val="FF0000"/>
                </a:solidFill>
              </a:rPr>
              <a:t>CDC HEALTH ALERT</a:t>
            </a:r>
            <a:endParaRPr lang="en-US" sz="1700" b="1" dirty="0">
              <a:solidFill>
                <a:prstClr val="black">
                  <a:tint val="85000"/>
                </a:prstClr>
              </a:solidFill>
            </a:endParaRPr>
          </a:p>
          <a:p>
            <a:pPr marL="246888" lvl="1">
              <a:spcBef>
                <a:spcPts val="500"/>
              </a:spcBef>
              <a:buClr>
                <a:srgbClr val="F9B639"/>
              </a:buClr>
              <a:buSzPct val="80000"/>
            </a:pPr>
            <a:r>
              <a:rPr lang="en-US" sz="1300" dirty="0">
                <a:solidFill>
                  <a:schemeClr val="tx1"/>
                </a:solidFill>
              </a:rPr>
              <a:t>Distributed via Health Alert Network</a:t>
            </a:r>
            <a:br>
              <a:rPr lang="en-US" sz="1300" dirty="0">
                <a:solidFill>
                  <a:schemeClr val="tx1"/>
                </a:solidFill>
              </a:rPr>
            </a:br>
            <a:r>
              <a:rPr lang="en-US" sz="1300" dirty="0">
                <a:solidFill>
                  <a:schemeClr val="tx1"/>
                </a:solidFill>
              </a:rPr>
              <a:t>Tuesday, September 11, 2001, 13:25 EDT (01:25 PM EDT)</a:t>
            </a:r>
            <a:br>
              <a:rPr lang="en-US" sz="1300" dirty="0">
                <a:solidFill>
                  <a:schemeClr val="tx1"/>
                </a:solidFill>
              </a:rPr>
            </a:br>
            <a:r>
              <a:rPr lang="en-US" sz="1300" dirty="0">
                <a:solidFill>
                  <a:schemeClr val="tx1"/>
                </a:solidFill>
              </a:rPr>
              <a:t>CDCHAN-00001-2001-09-11-ALT-N</a:t>
            </a:r>
          </a:p>
          <a:p>
            <a:pPr marL="246888" lvl="1">
              <a:spcBef>
                <a:spcPts val="500"/>
              </a:spcBef>
              <a:buClr>
                <a:srgbClr val="F9B639"/>
              </a:buClr>
              <a:buSzPct val="80000"/>
            </a:pPr>
            <a:r>
              <a:rPr lang="en-US" sz="1300" dirty="0">
                <a:solidFill>
                  <a:schemeClr val="tx1"/>
                </a:solidFill>
              </a:rPr>
              <a:t>SUBJECT: ALERT: Terrorist Activity Response</a:t>
            </a:r>
          </a:p>
        </p:txBody>
      </p:sp>
    </p:spTree>
    <p:extLst>
      <p:ext uri="{BB962C8B-B14F-4D97-AF65-F5344CB8AC3E}">
        <p14:creationId xmlns:p14="http://schemas.microsoft.com/office/powerpoint/2010/main" val="3600693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1143000"/>
          </a:xfrm>
        </p:spPr>
        <p:txBody>
          <a:bodyPr/>
          <a:lstStyle/>
          <a:p>
            <a:r>
              <a:rPr lang="en-US" dirty="0"/>
              <a:t>HAN History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8153400" cy="55626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8000" dirty="0"/>
              <a:t>2001</a:t>
            </a:r>
          </a:p>
          <a:p>
            <a:pPr marL="0" indent="0">
              <a:buNone/>
            </a:pPr>
            <a:r>
              <a:rPr lang="en-US" sz="2400" dirty="0"/>
              <a:t>There were 4 Internet connections to </a:t>
            </a:r>
          </a:p>
          <a:p>
            <a:pPr marL="0" indent="0">
              <a:buNone/>
            </a:pPr>
            <a:r>
              <a:rPr lang="en-US" sz="2400" dirty="0"/>
              <a:t>Public Health in Montana.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C69C334-C2A5-40CD-B973-993DDFD05F8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876800" y="609600"/>
            <a:ext cx="2211884" cy="2995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7943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1143000"/>
          </a:xfrm>
        </p:spPr>
        <p:txBody>
          <a:bodyPr>
            <a:normAutofit/>
          </a:bodyPr>
          <a:lstStyle/>
          <a:p>
            <a:r>
              <a:rPr lang="en-US" dirty="0"/>
              <a:t>HAN History </a:t>
            </a:r>
            <a:r>
              <a:rPr lang="en-US" sz="2400" dirty="0"/>
              <a:t>3 Dial-up 1 Frame-Relay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8153400" cy="5562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b="1" u="sng" dirty="0"/>
              <a:t>Montana Internet Connections 2001</a:t>
            </a:r>
          </a:p>
        </p:txBody>
      </p:sp>
      <p:pic>
        <p:nvPicPr>
          <p:cNvPr id="8" name="Picture 10" descr="Form of Connectivity by County1">
            <a:extLst>
              <a:ext uri="{FF2B5EF4-FFF2-40B4-BE49-F238E27FC236}">
                <a16:creationId xmlns:a16="http://schemas.microsoft.com/office/drawing/2014/main" id="{60AACC4B-D13D-408D-BEAC-6256768B32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1813733"/>
            <a:ext cx="8143875" cy="4739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0888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4371"/>
            <a:ext cx="7239000" cy="685800"/>
          </a:xfrm>
        </p:spPr>
        <p:txBody>
          <a:bodyPr>
            <a:normAutofit/>
          </a:bodyPr>
          <a:lstStyle/>
          <a:p>
            <a:r>
              <a:rPr lang="en-US" dirty="0"/>
              <a:t>Montana’s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8153400" cy="5562600"/>
          </a:xfrm>
        </p:spPr>
        <p:txBody>
          <a:bodyPr>
            <a:normAutofit/>
          </a:bodyPr>
          <a:lstStyle/>
          <a:p>
            <a:pPr marL="576263" indent="-328613"/>
            <a:r>
              <a:rPr lang="en-US" sz="3200" dirty="0"/>
              <a:t>Good News</a:t>
            </a:r>
            <a:r>
              <a:rPr lang="en-US" sz="2900" dirty="0"/>
              <a:t> </a:t>
            </a:r>
          </a:p>
          <a:p>
            <a:pPr marL="914400" lvl="1" indent="-452438">
              <a:buClr>
                <a:schemeClr val="tx2"/>
              </a:buClr>
            </a:pPr>
            <a:r>
              <a:rPr lang="en-US" sz="2400" dirty="0">
                <a:solidFill>
                  <a:schemeClr val="tx1"/>
                </a:solidFill>
              </a:rPr>
              <a:t>All Jurisdictions in Montana Have Faster Internet Connections</a:t>
            </a:r>
          </a:p>
          <a:p>
            <a:pPr marL="914400" lvl="1" indent="-452438">
              <a:buClr>
                <a:schemeClr val="tx2"/>
              </a:buClr>
            </a:pPr>
            <a:r>
              <a:rPr lang="en-US" sz="2400" dirty="0">
                <a:solidFill>
                  <a:schemeClr val="tx1"/>
                </a:solidFill>
              </a:rPr>
              <a:t>Response Rate — </a:t>
            </a:r>
            <a:r>
              <a:rPr lang="en-US" sz="2400" dirty="0">
                <a:solidFill>
                  <a:srgbClr val="00B050"/>
                </a:solidFill>
              </a:rPr>
              <a:t>98% in 2019</a:t>
            </a:r>
          </a:p>
          <a:p>
            <a:pPr marL="914400" lvl="1" indent="-452438">
              <a:buClr>
                <a:schemeClr val="tx2"/>
              </a:buClr>
            </a:pPr>
            <a:r>
              <a:rPr lang="en-US" sz="2400" dirty="0">
                <a:solidFill>
                  <a:srgbClr val="00B050"/>
                </a:solidFill>
              </a:rPr>
              <a:t>(5)</a:t>
            </a:r>
            <a:r>
              <a:rPr lang="en-US" sz="2400" dirty="0"/>
              <a:t> </a:t>
            </a:r>
            <a:r>
              <a:rPr lang="en-US" sz="2400" dirty="0">
                <a:solidFill>
                  <a:schemeClr val="tx1"/>
                </a:solidFill>
              </a:rPr>
              <a:t>100% Responses in a row so far in 2019</a:t>
            </a:r>
          </a:p>
          <a:p>
            <a:pPr marL="914400" lvl="1" indent="-452438">
              <a:buClr>
                <a:schemeClr val="tx2"/>
              </a:buClr>
            </a:pPr>
            <a:r>
              <a:rPr lang="en-US" sz="2400" dirty="0">
                <a:solidFill>
                  <a:schemeClr val="tx1"/>
                </a:solidFill>
              </a:rPr>
              <a:t>Montana Public Health Directory (MPHD) Integration (2012) – Local Contact Updates</a:t>
            </a:r>
          </a:p>
          <a:p>
            <a:pPr marL="914400" lvl="1" indent="-452438">
              <a:buClr>
                <a:schemeClr val="tx2"/>
              </a:buClr>
            </a:pPr>
            <a:r>
              <a:rPr lang="en-US" sz="2400" dirty="0">
                <a:solidFill>
                  <a:schemeClr val="tx1"/>
                </a:solidFill>
              </a:rPr>
              <a:t>Tracking – ASSURANCE</a:t>
            </a:r>
          </a:p>
          <a:p>
            <a:pPr marL="1143000" lvl="2">
              <a:buClr>
                <a:schemeClr val="tx2"/>
              </a:buClr>
            </a:pPr>
            <a:r>
              <a:rPr lang="en-US" sz="2100" dirty="0"/>
              <a:t>Response Times</a:t>
            </a:r>
          </a:p>
          <a:p>
            <a:pPr marL="1143000" lvl="2">
              <a:buClr>
                <a:schemeClr val="tx2"/>
              </a:buClr>
            </a:pPr>
            <a:r>
              <a:rPr lang="en-US" sz="2100" dirty="0"/>
              <a:t>Forwarding Rates</a:t>
            </a:r>
          </a:p>
        </p:txBody>
      </p:sp>
    </p:spTree>
    <p:extLst>
      <p:ext uri="{BB962C8B-B14F-4D97-AF65-F5344CB8AC3E}">
        <p14:creationId xmlns:p14="http://schemas.microsoft.com/office/powerpoint/2010/main" val="406390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"/>
            <a:ext cx="7239000" cy="1143000"/>
          </a:xfrm>
        </p:spPr>
        <p:txBody>
          <a:bodyPr/>
          <a:lstStyle/>
          <a:p>
            <a:r>
              <a:rPr lang="en-US" dirty="0"/>
              <a:t>Montana’s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8153400" cy="5562600"/>
          </a:xfrm>
        </p:spPr>
        <p:txBody>
          <a:bodyPr/>
          <a:lstStyle/>
          <a:p>
            <a:pPr marL="576263" indent="-328613"/>
            <a:r>
              <a:rPr lang="en-US" sz="3200" dirty="0"/>
              <a:t>Needs Improvement</a:t>
            </a:r>
          </a:p>
          <a:p>
            <a:pPr marL="914400" lvl="1" indent="-450850">
              <a:buClr>
                <a:schemeClr val="tx2"/>
              </a:buClr>
            </a:pPr>
            <a:r>
              <a:rPr lang="en-US" sz="2700" dirty="0">
                <a:solidFill>
                  <a:schemeClr val="tx1"/>
                </a:solidFill>
              </a:rPr>
              <a:t>Local Staff Coverage/Updating (3)</a:t>
            </a:r>
          </a:p>
          <a:p>
            <a:pPr marL="914400" lvl="1" indent="-450850">
              <a:buClr>
                <a:schemeClr val="tx2"/>
              </a:buClr>
            </a:pPr>
            <a:r>
              <a:rPr lang="en-US" sz="2700" dirty="0">
                <a:solidFill>
                  <a:schemeClr val="tx1"/>
                </a:solidFill>
              </a:rPr>
              <a:t>Local Cover Sheet Usage</a:t>
            </a:r>
          </a:p>
          <a:p>
            <a:pPr marL="914400" lvl="1" indent="-450850">
              <a:buClr>
                <a:schemeClr val="tx2"/>
              </a:buClr>
            </a:pPr>
            <a:r>
              <a:rPr lang="en-US" sz="2700" dirty="0">
                <a:solidFill>
                  <a:schemeClr val="tx1"/>
                </a:solidFill>
              </a:rPr>
              <a:t>Update Local HAN Lists</a:t>
            </a:r>
          </a:p>
          <a:p>
            <a:pPr marL="914400" lvl="1" indent="-450850">
              <a:buClr>
                <a:schemeClr val="tx2"/>
              </a:buClr>
            </a:pPr>
            <a:r>
              <a:rPr lang="en-US" sz="2700" dirty="0">
                <a:solidFill>
                  <a:schemeClr val="tx1"/>
                </a:solidFill>
              </a:rPr>
              <a:t>HAN Message Turnaround Time (1 Week for Advisories and Updates ALERTS – A.S.A.P.)</a:t>
            </a:r>
          </a:p>
          <a:p>
            <a:pPr marL="914400" lvl="1" indent="-450850">
              <a:buClr>
                <a:schemeClr val="tx2"/>
              </a:buClr>
            </a:pPr>
            <a:r>
              <a:rPr lang="en-US" sz="2700" dirty="0">
                <a:solidFill>
                  <a:schemeClr val="tx1"/>
                </a:solidFill>
              </a:rPr>
              <a:t>Forwarding Rates</a:t>
            </a:r>
          </a:p>
          <a:p>
            <a:pPr marL="914400" lvl="1" indent="-450850">
              <a:buClr>
                <a:schemeClr val="tx2"/>
              </a:buClr>
            </a:pPr>
            <a:r>
              <a:rPr lang="en-US" sz="2700" dirty="0">
                <a:solidFill>
                  <a:schemeClr val="tx1"/>
                </a:solidFill>
              </a:rPr>
              <a:t>Local HAN Message Format</a:t>
            </a:r>
          </a:p>
          <a:p>
            <a:pPr marL="914400" lvl="1" indent="-450850">
              <a:buClr>
                <a:schemeClr val="tx2"/>
              </a:buClr>
            </a:pPr>
            <a:r>
              <a:rPr lang="en-US" sz="2700" dirty="0">
                <a:solidFill>
                  <a:schemeClr val="tx1"/>
                </a:solidFill>
              </a:rPr>
              <a:t>Target Audience Selection</a:t>
            </a:r>
          </a:p>
          <a:p>
            <a:pPr lvl="2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7338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1143000"/>
          </a:xfrm>
        </p:spPr>
        <p:txBody>
          <a:bodyPr/>
          <a:lstStyle/>
          <a:p>
            <a:r>
              <a:rPr lang="en-US" dirty="0"/>
              <a:t>State Improvement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8153400" cy="5562600"/>
          </a:xfrm>
        </p:spPr>
        <p:txBody>
          <a:bodyPr/>
          <a:lstStyle/>
          <a:p>
            <a:pPr marL="576263" indent="-350838"/>
            <a:r>
              <a:rPr lang="en-US" sz="3200" dirty="0"/>
              <a:t>ASSURANCE</a:t>
            </a:r>
          </a:p>
          <a:p>
            <a:pPr marL="914400" lvl="1" indent="-450850">
              <a:buClr>
                <a:schemeClr val="tx2"/>
              </a:buClr>
            </a:pPr>
            <a:r>
              <a:rPr lang="en-US" sz="2400" dirty="0">
                <a:solidFill>
                  <a:schemeClr val="tx1"/>
                </a:solidFill>
              </a:rPr>
              <a:t>Other Messaging Options available (e.g., Text Messages)</a:t>
            </a:r>
          </a:p>
          <a:p>
            <a:pPr marL="576263" indent="-350838"/>
            <a:r>
              <a:rPr lang="en-US" sz="3200" dirty="0"/>
              <a:t>HAN Hotline Message </a:t>
            </a:r>
          </a:p>
          <a:p>
            <a:pPr marL="914400" lvl="1" indent="-450850">
              <a:buClr>
                <a:schemeClr val="tx2"/>
              </a:buClr>
            </a:pPr>
            <a:r>
              <a:rPr lang="en-US" sz="2400" dirty="0">
                <a:solidFill>
                  <a:schemeClr val="tx1"/>
                </a:solidFill>
              </a:rPr>
              <a:t>Recorded by an SME or the RCC</a:t>
            </a:r>
          </a:p>
          <a:p>
            <a:pPr marL="914400" lvl="1" indent="-450850">
              <a:buClr>
                <a:schemeClr val="tx2"/>
              </a:buClr>
            </a:pPr>
            <a:r>
              <a:rPr lang="en-US" sz="2400" dirty="0">
                <a:solidFill>
                  <a:schemeClr val="tx1"/>
                </a:solidFill>
              </a:rPr>
              <a:t>HAN</a:t>
            </a:r>
          </a:p>
          <a:p>
            <a:pPr marL="914400" lvl="1" indent="-450850">
              <a:buClr>
                <a:schemeClr val="tx2"/>
              </a:buClr>
            </a:pPr>
            <a:r>
              <a:rPr lang="en-US" sz="2400" dirty="0">
                <a:solidFill>
                  <a:schemeClr val="tx1"/>
                </a:solidFill>
              </a:rPr>
              <a:t>HAN Website at </a:t>
            </a:r>
            <a:r>
              <a:rPr lang="en-US" sz="2400" dirty="0">
                <a:solidFill>
                  <a:srgbClr val="00B0F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www.han.mt.gov</a:t>
            </a:r>
            <a:r>
              <a:rPr lang="en-US" sz="2400" dirty="0">
                <a:solidFill>
                  <a:srgbClr val="00B0F0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	     </a:t>
            </a:r>
          </a:p>
          <a:p>
            <a:pPr marL="576263" indent="-350838"/>
            <a:r>
              <a:rPr lang="en-US" sz="3200" dirty="0"/>
              <a:t>Metrics</a:t>
            </a:r>
          </a:p>
          <a:p>
            <a:pPr marL="914400" lvl="1" indent="-450850">
              <a:buClr>
                <a:schemeClr val="tx2"/>
              </a:buClr>
            </a:pPr>
            <a:r>
              <a:rPr lang="en-US" sz="2400" dirty="0">
                <a:solidFill>
                  <a:schemeClr val="tx1"/>
                </a:solidFill>
              </a:rPr>
              <a:t>Forwarding Rate Goal 70% </a:t>
            </a:r>
          </a:p>
          <a:p>
            <a:pPr marL="914400" lvl="1" indent="-450850">
              <a:buClr>
                <a:schemeClr val="tx2"/>
              </a:buClr>
            </a:pPr>
            <a:r>
              <a:rPr lang="en-US" sz="2400" dirty="0">
                <a:solidFill>
                  <a:schemeClr val="tx1"/>
                </a:solidFill>
              </a:rPr>
              <a:t>Current Average </a:t>
            </a:r>
            <a:r>
              <a:rPr lang="en-US" sz="2400" dirty="0">
                <a:solidFill>
                  <a:srgbClr val="FF0000"/>
                </a:solidFill>
              </a:rPr>
              <a:t>84%</a:t>
            </a:r>
          </a:p>
          <a:p>
            <a:pPr marL="914400" lvl="1" indent="-450850">
              <a:buClr>
                <a:schemeClr val="tx2"/>
              </a:buClr>
            </a:pPr>
            <a:r>
              <a:rPr lang="en-US" sz="2400" dirty="0">
                <a:solidFill>
                  <a:schemeClr val="tx1"/>
                </a:solidFill>
              </a:rPr>
              <a:t>Highest Average Forwarding Rate Achieved 84%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0" y="35814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effectLst>
                  <a:glow rad="152400">
                    <a:schemeClr val="accent6">
                      <a:satMod val="175000"/>
                      <a:alpha val="40000"/>
                    </a:schemeClr>
                  </a:glow>
                  <a:outerShdw blurRad="50800" dist="50800" dir="5400000" algn="ctr" rotWithShape="0">
                    <a:schemeClr val="accent6">
                      <a:lumMod val="50000"/>
                    </a:schemeClr>
                  </a:outerShdw>
                </a:effectLst>
                <a:latin typeface="Lucida Sans" panose="020B0602030504020204" pitchFamily="34" charset="0"/>
              </a:rPr>
              <a:t>HOT LINE 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200400" y="3621168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1-800-701-5769</a:t>
            </a:r>
          </a:p>
        </p:txBody>
      </p:sp>
    </p:spTree>
    <p:extLst>
      <p:ext uri="{BB962C8B-B14F-4D97-AF65-F5344CB8AC3E}">
        <p14:creationId xmlns:p14="http://schemas.microsoft.com/office/powerpoint/2010/main" val="68210489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VERSION" val="5"/>
  <p:tag name="TPFULLVERSION" val="5.3.2.24"/>
  <p:tag name="PPTVERSION" val="16"/>
  <p:tag name="TPOS" val="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4957</TotalTime>
  <Words>1042</Words>
  <Application>Microsoft Office PowerPoint</Application>
  <PresentationFormat>On-screen Show (4:3)</PresentationFormat>
  <Paragraphs>283</Paragraphs>
  <Slides>29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6" baseType="lpstr">
      <vt:lpstr>Arial</vt:lpstr>
      <vt:lpstr>Calibri</vt:lpstr>
      <vt:lpstr>Lucida Sans</vt:lpstr>
      <vt:lpstr>Trebuchet MS</vt:lpstr>
      <vt:lpstr>Wingdings</vt:lpstr>
      <vt:lpstr>Wingdings 2</vt:lpstr>
      <vt:lpstr>Opulent</vt:lpstr>
      <vt:lpstr>HAN Response and  Forwarding 2019 - 2020</vt:lpstr>
      <vt:lpstr>Agenda</vt:lpstr>
      <vt:lpstr>HAN Definition</vt:lpstr>
      <vt:lpstr>HAN History</vt:lpstr>
      <vt:lpstr>HAN History</vt:lpstr>
      <vt:lpstr>HAN History 3 Dial-up 1 Frame-Relay</vt:lpstr>
      <vt:lpstr>Montana’s Performance</vt:lpstr>
      <vt:lpstr>Montana’s Performance</vt:lpstr>
      <vt:lpstr>State Improvement Plan</vt:lpstr>
      <vt:lpstr>Guidance for  LHJ Improvement Plan</vt:lpstr>
      <vt:lpstr>HAN Development Guidance</vt:lpstr>
      <vt:lpstr>HAN Development Guidance</vt:lpstr>
      <vt:lpstr>HAN Development Guidance</vt:lpstr>
      <vt:lpstr>HAN Development Guidance</vt:lpstr>
      <vt:lpstr>HAN Development Guidance</vt:lpstr>
      <vt:lpstr>HAN Development Guidance</vt:lpstr>
      <vt:lpstr>HAN Development Guidance</vt:lpstr>
      <vt:lpstr>Forwarding Rates</vt:lpstr>
      <vt:lpstr>Forwarding Rates</vt:lpstr>
      <vt:lpstr>Turnaround Time</vt:lpstr>
      <vt:lpstr>Cover Sheet</vt:lpstr>
      <vt:lpstr>Target Audience Selection</vt:lpstr>
      <vt:lpstr>LHJ HAN Plan </vt:lpstr>
      <vt:lpstr>HAN Plan Structure</vt:lpstr>
      <vt:lpstr>Essential Elements</vt:lpstr>
      <vt:lpstr>Essential Elements</vt:lpstr>
      <vt:lpstr>Essential Elements</vt:lpstr>
      <vt:lpstr>HAN/SNS MCM</vt:lpstr>
      <vt:lpstr>The End    Questions?</vt:lpstr>
    </vt:vector>
  </TitlesOfParts>
  <Company>State of Montana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 WebEx August 2014</dc:title>
  <dc:creator>dphhs;Gwheat@mt.gov;IThigpen@mt.gov</dc:creator>
  <cp:lastModifiedBy>Wheat, Gerry</cp:lastModifiedBy>
  <cp:revision>317</cp:revision>
  <dcterms:created xsi:type="dcterms:W3CDTF">2014-07-14T19:53:32Z</dcterms:created>
  <dcterms:modified xsi:type="dcterms:W3CDTF">2019-10-17T15:24:47Z</dcterms:modified>
  <cp:category>HAN</cp:category>
</cp:coreProperties>
</file>