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Lst>
  <p:notesMasterIdLst>
    <p:notesMasterId r:id="rId29"/>
  </p:notesMasterIdLst>
  <p:handoutMasterIdLst>
    <p:handoutMasterId r:id="rId30"/>
  </p:handoutMasterIdLst>
  <p:sldIdLst>
    <p:sldId id="256" r:id="rId6"/>
    <p:sldId id="294" r:id="rId7"/>
    <p:sldId id="269" r:id="rId8"/>
    <p:sldId id="291" r:id="rId9"/>
    <p:sldId id="285" r:id="rId10"/>
    <p:sldId id="316" r:id="rId11"/>
    <p:sldId id="303" r:id="rId12"/>
    <p:sldId id="260" r:id="rId13"/>
    <p:sldId id="317" r:id="rId14"/>
    <p:sldId id="325" r:id="rId15"/>
    <p:sldId id="318" r:id="rId16"/>
    <p:sldId id="319" r:id="rId17"/>
    <p:sldId id="320" r:id="rId18"/>
    <p:sldId id="321" r:id="rId19"/>
    <p:sldId id="311" r:id="rId20"/>
    <p:sldId id="322" r:id="rId21"/>
    <p:sldId id="323" r:id="rId22"/>
    <p:sldId id="324" r:id="rId23"/>
    <p:sldId id="326" r:id="rId24"/>
    <p:sldId id="280" r:id="rId25"/>
    <p:sldId id="281" r:id="rId26"/>
    <p:sldId id="299" r:id="rId27"/>
    <p:sldId id="29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E06EA8-01B2-D608-4A88-51EDFB130EDA}" name="Hawkins, Katie" initials="HK" userId="S::CS2637@mt.gov::2a1b5d0f-fc32-485d-837c-f847136f1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82961" autoAdjust="0"/>
  </p:normalViewPr>
  <p:slideViewPr>
    <p:cSldViewPr snapToGrid="0" snapToObjects="1">
      <p:cViewPr varScale="1">
        <p:scale>
          <a:sx n="57" d="100"/>
          <a:sy n="57" d="100"/>
        </p:scale>
        <p:origin x="108"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3DABAE-D86A-0DD2-2B51-0D38D4A27DB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CAB9CCDB-62B9-637E-CE30-87FD6DBDD34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21934C-CCF4-41EC-BBAE-74D5591230B8}" type="datetimeFigureOut">
              <a:rPr lang="en-US" smtClean="0"/>
              <a:t>4/22/2024</a:t>
            </a:fld>
            <a:endParaRPr lang="en-US" dirty="0"/>
          </a:p>
        </p:txBody>
      </p:sp>
      <p:sp>
        <p:nvSpPr>
          <p:cNvPr id="4" name="Footer Placeholder 3">
            <a:extLst>
              <a:ext uri="{FF2B5EF4-FFF2-40B4-BE49-F238E27FC236}">
                <a16:creationId xmlns:a16="http://schemas.microsoft.com/office/drawing/2014/main" id="{5CFE79FC-1977-7D96-1007-4BB1D752DE5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1EFA9A0-1382-F051-5A6F-8A32A2A39C2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A96848-087F-412E-9010-E8F7B590FB42}" type="slidenum">
              <a:rPr lang="en-US" smtClean="0"/>
              <a:t>‹#›</a:t>
            </a:fld>
            <a:endParaRPr lang="en-US" dirty="0"/>
          </a:p>
        </p:txBody>
      </p:sp>
    </p:spTree>
    <p:extLst>
      <p:ext uri="{BB962C8B-B14F-4D97-AF65-F5344CB8AC3E}">
        <p14:creationId xmlns:p14="http://schemas.microsoft.com/office/powerpoint/2010/main" val="3503656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D907E0-B5E3-40E2-97B2-90BDAB7BE104}" type="datetimeFigureOut">
              <a:rPr lang="en-US" smtClean="0"/>
              <a:t>4/22/2024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9D9CC3-1955-4A67-BAE5-877BC00E7837}" type="slidenum">
              <a:rPr lang="en-US" smtClean="0"/>
              <a:t>‹#›</a:t>
            </a:fld>
            <a:endParaRPr lang="en-US" dirty="0"/>
          </a:p>
        </p:txBody>
      </p:sp>
    </p:spTree>
    <p:extLst>
      <p:ext uri="{BB962C8B-B14F-4D97-AF65-F5344CB8AC3E}">
        <p14:creationId xmlns:p14="http://schemas.microsoft.com/office/powerpoint/2010/main" val="34821071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9CC3-1955-4A67-BAE5-877BC00E7837}" type="slidenum">
              <a:rPr lang="en-US" smtClean="0"/>
              <a:t>1</a:t>
            </a:fld>
            <a:endParaRPr lang="en-US" dirty="0"/>
          </a:p>
        </p:txBody>
      </p:sp>
    </p:spTree>
    <p:extLst>
      <p:ext uri="{BB962C8B-B14F-4D97-AF65-F5344CB8AC3E}">
        <p14:creationId xmlns:p14="http://schemas.microsoft.com/office/powerpoint/2010/main" val="2332079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FC701-D0AD-DC09-5931-668F2EC70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3E68A-58F6-2B0D-CCDB-FC4EB8674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FFDEB-3506-E391-91ED-D3100E9C35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8553B7-22FE-4C1B-562C-812DBB78DD08}"/>
              </a:ext>
            </a:extLst>
          </p:cNvPr>
          <p:cNvSpPr>
            <a:spLocks noGrp="1"/>
          </p:cNvSpPr>
          <p:nvPr>
            <p:ph type="sldNum" sz="quarter" idx="5"/>
          </p:nvPr>
        </p:nvSpPr>
        <p:spPr/>
        <p:txBody>
          <a:bodyPr/>
          <a:lstStyle/>
          <a:p>
            <a:fld id="{389D9CC3-1955-4A67-BAE5-877BC00E7837}" type="slidenum">
              <a:rPr lang="en-US" smtClean="0"/>
              <a:t>10</a:t>
            </a:fld>
            <a:endParaRPr lang="en-US" dirty="0"/>
          </a:p>
        </p:txBody>
      </p:sp>
    </p:spTree>
    <p:extLst>
      <p:ext uri="{BB962C8B-B14F-4D97-AF65-F5344CB8AC3E}">
        <p14:creationId xmlns:p14="http://schemas.microsoft.com/office/powerpoint/2010/main" val="225913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E3F18-7E6E-ADCA-9FE9-97E66D055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2F0A2-CE4B-344C-9D4E-28D16F5427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17231-F97F-C207-1A7B-1CF5E9F47D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ACEFA0-DA7D-CB2E-25B0-F74ECBA31C4D}"/>
              </a:ext>
            </a:extLst>
          </p:cNvPr>
          <p:cNvSpPr>
            <a:spLocks noGrp="1"/>
          </p:cNvSpPr>
          <p:nvPr>
            <p:ph type="sldNum" sz="quarter" idx="5"/>
          </p:nvPr>
        </p:nvSpPr>
        <p:spPr/>
        <p:txBody>
          <a:bodyPr/>
          <a:lstStyle/>
          <a:p>
            <a:fld id="{389D9CC3-1955-4A67-BAE5-877BC00E7837}" type="slidenum">
              <a:rPr lang="en-US" smtClean="0"/>
              <a:t>11</a:t>
            </a:fld>
            <a:endParaRPr lang="en-US" dirty="0"/>
          </a:p>
        </p:txBody>
      </p:sp>
    </p:spTree>
    <p:extLst>
      <p:ext uri="{BB962C8B-B14F-4D97-AF65-F5344CB8AC3E}">
        <p14:creationId xmlns:p14="http://schemas.microsoft.com/office/powerpoint/2010/main" val="4131399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4B3A9-7921-7724-FF91-7330B5DB0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012529-ED5A-E34D-9453-09DCB391DE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155FD-25AE-0F4F-8AD6-ADAFB75236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31499C-4597-5077-6909-F176D8F07F95}"/>
              </a:ext>
            </a:extLst>
          </p:cNvPr>
          <p:cNvSpPr>
            <a:spLocks noGrp="1"/>
          </p:cNvSpPr>
          <p:nvPr>
            <p:ph type="sldNum" sz="quarter" idx="5"/>
          </p:nvPr>
        </p:nvSpPr>
        <p:spPr/>
        <p:txBody>
          <a:bodyPr/>
          <a:lstStyle/>
          <a:p>
            <a:fld id="{389D9CC3-1955-4A67-BAE5-877BC00E7837}" type="slidenum">
              <a:rPr lang="en-US" smtClean="0"/>
              <a:t>12</a:t>
            </a:fld>
            <a:endParaRPr lang="en-US" dirty="0"/>
          </a:p>
        </p:txBody>
      </p:sp>
    </p:spTree>
    <p:extLst>
      <p:ext uri="{BB962C8B-B14F-4D97-AF65-F5344CB8AC3E}">
        <p14:creationId xmlns:p14="http://schemas.microsoft.com/office/powerpoint/2010/main" val="3642248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5093C-8D3B-21EE-C0EE-C3788EF97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75453-3777-7A0B-7A0B-E8FB2B2DE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D3C18-49DE-EEB3-97FA-42FBF2B4CCC4}"/>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CF27EA7-6C5E-C8E5-40CE-681B7CB30D16}"/>
              </a:ext>
            </a:extLst>
          </p:cNvPr>
          <p:cNvSpPr>
            <a:spLocks noGrp="1"/>
          </p:cNvSpPr>
          <p:nvPr>
            <p:ph type="sldNum" sz="quarter" idx="5"/>
          </p:nvPr>
        </p:nvSpPr>
        <p:spPr/>
        <p:txBody>
          <a:bodyPr/>
          <a:lstStyle/>
          <a:p>
            <a:fld id="{389D9CC3-1955-4A67-BAE5-877BC00E7837}" type="slidenum">
              <a:rPr lang="en-US" smtClean="0"/>
              <a:t>13</a:t>
            </a:fld>
            <a:endParaRPr lang="en-US" dirty="0"/>
          </a:p>
        </p:txBody>
      </p:sp>
    </p:spTree>
    <p:extLst>
      <p:ext uri="{BB962C8B-B14F-4D97-AF65-F5344CB8AC3E}">
        <p14:creationId xmlns:p14="http://schemas.microsoft.com/office/powerpoint/2010/main" val="1053106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72BEB-DF8F-AEA3-B529-943528498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6D21DA-EA66-D9FA-EA22-1D867CECA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090EC-FED8-8006-8952-1C116269D9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DF044E6-B12F-7101-228F-BEA70F847997}"/>
              </a:ext>
            </a:extLst>
          </p:cNvPr>
          <p:cNvSpPr>
            <a:spLocks noGrp="1"/>
          </p:cNvSpPr>
          <p:nvPr>
            <p:ph type="sldNum" sz="quarter" idx="5"/>
          </p:nvPr>
        </p:nvSpPr>
        <p:spPr/>
        <p:txBody>
          <a:bodyPr/>
          <a:lstStyle/>
          <a:p>
            <a:fld id="{389D9CC3-1955-4A67-BAE5-877BC00E7837}" type="slidenum">
              <a:rPr lang="en-US" smtClean="0"/>
              <a:t>14</a:t>
            </a:fld>
            <a:endParaRPr lang="en-US" dirty="0"/>
          </a:p>
        </p:txBody>
      </p:sp>
    </p:spTree>
    <p:extLst>
      <p:ext uri="{BB962C8B-B14F-4D97-AF65-F5344CB8AC3E}">
        <p14:creationId xmlns:p14="http://schemas.microsoft.com/office/powerpoint/2010/main" val="286669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9CC3-1955-4A67-BAE5-877BC00E7837}" type="slidenum">
              <a:rPr lang="en-US" smtClean="0"/>
              <a:t>15</a:t>
            </a:fld>
            <a:endParaRPr lang="en-US" dirty="0"/>
          </a:p>
        </p:txBody>
      </p:sp>
    </p:spTree>
    <p:extLst>
      <p:ext uri="{BB962C8B-B14F-4D97-AF65-F5344CB8AC3E}">
        <p14:creationId xmlns:p14="http://schemas.microsoft.com/office/powerpoint/2010/main" val="3200730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1ABD1-4146-8C57-2212-A74D8045D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6E5A3-3D58-3A1A-8B0E-85E0B88AAC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EEA3C-F16D-64B9-4B30-D1DC266A95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B73C26-FF47-3DD2-6BA4-02D9F9288923}"/>
              </a:ext>
            </a:extLst>
          </p:cNvPr>
          <p:cNvSpPr>
            <a:spLocks noGrp="1"/>
          </p:cNvSpPr>
          <p:nvPr>
            <p:ph type="sldNum" sz="quarter" idx="5"/>
          </p:nvPr>
        </p:nvSpPr>
        <p:spPr/>
        <p:txBody>
          <a:bodyPr/>
          <a:lstStyle/>
          <a:p>
            <a:fld id="{389D9CC3-1955-4A67-BAE5-877BC00E7837}" type="slidenum">
              <a:rPr lang="en-US" smtClean="0"/>
              <a:t>16</a:t>
            </a:fld>
            <a:endParaRPr lang="en-US" dirty="0"/>
          </a:p>
        </p:txBody>
      </p:sp>
    </p:spTree>
    <p:extLst>
      <p:ext uri="{BB962C8B-B14F-4D97-AF65-F5344CB8AC3E}">
        <p14:creationId xmlns:p14="http://schemas.microsoft.com/office/powerpoint/2010/main" val="1968759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8D1CB-6C05-96BF-58D2-D933560C0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D6D79-B8A6-E8BA-4372-CFF13890D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F9F8D-0228-F60A-A7EB-7B56AC6DFC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9B5D26-CBD6-6FAE-4017-7E6336140E57}"/>
              </a:ext>
            </a:extLst>
          </p:cNvPr>
          <p:cNvSpPr>
            <a:spLocks noGrp="1"/>
          </p:cNvSpPr>
          <p:nvPr>
            <p:ph type="sldNum" sz="quarter" idx="5"/>
          </p:nvPr>
        </p:nvSpPr>
        <p:spPr/>
        <p:txBody>
          <a:bodyPr/>
          <a:lstStyle/>
          <a:p>
            <a:fld id="{389D9CC3-1955-4A67-BAE5-877BC00E7837}" type="slidenum">
              <a:rPr lang="en-US" smtClean="0"/>
              <a:t>17</a:t>
            </a:fld>
            <a:endParaRPr lang="en-US" dirty="0"/>
          </a:p>
        </p:txBody>
      </p:sp>
    </p:spTree>
    <p:extLst>
      <p:ext uri="{BB962C8B-B14F-4D97-AF65-F5344CB8AC3E}">
        <p14:creationId xmlns:p14="http://schemas.microsoft.com/office/powerpoint/2010/main" val="2987826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C09D9-C2A8-6E10-332B-001B844B4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E1450-3FAE-B646-4589-02423CE91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5FC8B-D39F-AEFA-CCA6-17111B3F14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517382-F732-D057-F741-B96B4DC4D6F2}"/>
              </a:ext>
            </a:extLst>
          </p:cNvPr>
          <p:cNvSpPr>
            <a:spLocks noGrp="1"/>
          </p:cNvSpPr>
          <p:nvPr>
            <p:ph type="sldNum" sz="quarter" idx="5"/>
          </p:nvPr>
        </p:nvSpPr>
        <p:spPr/>
        <p:txBody>
          <a:bodyPr/>
          <a:lstStyle/>
          <a:p>
            <a:fld id="{389D9CC3-1955-4A67-BAE5-877BC00E7837}" type="slidenum">
              <a:rPr lang="en-US" smtClean="0"/>
              <a:t>18</a:t>
            </a:fld>
            <a:endParaRPr lang="en-US" dirty="0"/>
          </a:p>
        </p:txBody>
      </p:sp>
    </p:spTree>
    <p:extLst>
      <p:ext uri="{BB962C8B-B14F-4D97-AF65-F5344CB8AC3E}">
        <p14:creationId xmlns:p14="http://schemas.microsoft.com/office/powerpoint/2010/main" val="2399698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D9CC3-1955-4A67-BAE5-877BC00E7837}" type="slidenum">
              <a:rPr lang="en-US" smtClean="0"/>
              <a:t>19</a:t>
            </a:fld>
            <a:endParaRPr lang="en-US" dirty="0"/>
          </a:p>
        </p:txBody>
      </p:sp>
    </p:spTree>
    <p:extLst>
      <p:ext uri="{BB962C8B-B14F-4D97-AF65-F5344CB8AC3E}">
        <p14:creationId xmlns:p14="http://schemas.microsoft.com/office/powerpoint/2010/main" val="313402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arenR"/>
            </a:pPr>
            <a:endParaRPr lang="en-US" dirty="0"/>
          </a:p>
        </p:txBody>
      </p:sp>
      <p:sp>
        <p:nvSpPr>
          <p:cNvPr id="4" name="Slide Number Placeholder 3"/>
          <p:cNvSpPr>
            <a:spLocks noGrp="1"/>
          </p:cNvSpPr>
          <p:nvPr>
            <p:ph type="sldNum" sz="quarter" idx="5"/>
          </p:nvPr>
        </p:nvSpPr>
        <p:spPr/>
        <p:txBody>
          <a:bodyPr/>
          <a:lstStyle/>
          <a:p>
            <a:fld id="{389D9CC3-1955-4A67-BAE5-877BC00E7837}" type="slidenum">
              <a:rPr lang="en-US" smtClean="0"/>
              <a:t>2</a:t>
            </a:fld>
            <a:endParaRPr lang="en-US" dirty="0"/>
          </a:p>
        </p:txBody>
      </p:sp>
    </p:spTree>
    <p:extLst>
      <p:ext uri="{BB962C8B-B14F-4D97-AF65-F5344CB8AC3E}">
        <p14:creationId xmlns:p14="http://schemas.microsoft.com/office/powerpoint/2010/main" val="1786658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D9CC3-1955-4A67-BAE5-877BC00E7837}" type="slidenum">
              <a:rPr lang="en-US" smtClean="0"/>
              <a:t>20</a:t>
            </a:fld>
            <a:endParaRPr lang="en-US" dirty="0"/>
          </a:p>
        </p:txBody>
      </p:sp>
    </p:spTree>
    <p:extLst>
      <p:ext uri="{BB962C8B-B14F-4D97-AF65-F5344CB8AC3E}">
        <p14:creationId xmlns:p14="http://schemas.microsoft.com/office/powerpoint/2010/main" val="3708485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D9CC3-1955-4A67-BAE5-877BC00E7837}" type="slidenum">
              <a:rPr lang="en-US" smtClean="0"/>
              <a:t>21</a:t>
            </a:fld>
            <a:endParaRPr lang="en-US" dirty="0"/>
          </a:p>
        </p:txBody>
      </p:sp>
    </p:spTree>
    <p:extLst>
      <p:ext uri="{BB962C8B-B14F-4D97-AF65-F5344CB8AC3E}">
        <p14:creationId xmlns:p14="http://schemas.microsoft.com/office/powerpoint/2010/main" val="2046863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D9CC3-1955-4A67-BAE5-877BC00E7837}" type="slidenum">
              <a:rPr lang="en-US" smtClean="0"/>
              <a:t>22</a:t>
            </a:fld>
            <a:endParaRPr lang="en-US" dirty="0"/>
          </a:p>
        </p:txBody>
      </p:sp>
    </p:spTree>
    <p:extLst>
      <p:ext uri="{BB962C8B-B14F-4D97-AF65-F5344CB8AC3E}">
        <p14:creationId xmlns:p14="http://schemas.microsoft.com/office/powerpoint/2010/main" val="505091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9D9CC3-1955-4A67-BAE5-877BC00E7837}" type="slidenum">
              <a:rPr lang="en-US" smtClean="0"/>
              <a:t>23</a:t>
            </a:fld>
            <a:endParaRPr lang="en-US" dirty="0"/>
          </a:p>
        </p:txBody>
      </p:sp>
    </p:spTree>
    <p:extLst>
      <p:ext uri="{BB962C8B-B14F-4D97-AF65-F5344CB8AC3E}">
        <p14:creationId xmlns:p14="http://schemas.microsoft.com/office/powerpoint/2010/main" val="376269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9CC3-1955-4A67-BAE5-877BC00E7837}" type="slidenum">
              <a:rPr lang="en-US" smtClean="0"/>
              <a:t>3</a:t>
            </a:fld>
            <a:endParaRPr lang="en-US" dirty="0"/>
          </a:p>
        </p:txBody>
      </p:sp>
    </p:spTree>
    <p:extLst>
      <p:ext uri="{BB962C8B-B14F-4D97-AF65-F5344CB8AC3E}">
        <p14:creationId xmlns:p14="http://schemas.microsoft.com/office/powerpoint/2010/main" val="278527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9CC3-1955-4A67-BAE5-877BC00E7837}" type="slidenum">
              <a:rPr lang="en-US" smtClean="0"/>
              <a:t>4</a:t>
            </a:fld>
            <a:endParaRPr lang="en-US" dirty="0"/>
          </a:p>
        </p:txBody>
      </p:sp>
    </p:spTree>
    <p:extLst>
      <p:ext uri="{BB962C8B-B14F-4D97-AF65-F5344CB8AC3E}">
        <p14:creationId xmlns:p14="http://schemas.microsoft.com/office/powerpoint/2010/main" val="429139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9CC3-1955-4A67-BAE5-877BC00E7837}" type="slidenum">
              <a:rPr lang="en-US" smtClean="0"/>
              <a:t>5</a:t>
            </a:fld>
            <a:endParaRPr lang="en-US" dirty="0"/>
          </a:p>
        </p:txBody>
      </p:sp>
    </p:spTree>
    <p:extLst>
      <p:ext uri="{BB962C8B-B14F-4D97-AF65-F5344CB8AC3E}">
        <p14:creationId xmlns:p14="http://schemas.microsoft.com/office/powerpoint/2010/main" val="401563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1E49F-9303-1894-6D98-433F484C3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BABEE-44AE-CBC1-DC90-49CFE208A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F98F8-326F-B170-D204-FCF203E02B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D64E9E-ABC2-36B5-5D67-C62163733638}"/>
              </a:ext>
            </a:extLst>
          </p:cNvPr>
          <p:cNvSpPr>
            <a:spLocks noGrp="1"/>
          </p:cNvSpPr>
          <p:nvPr>
            <p:ph type="sldNum" sz="quarter" idx="5"/>
          </p:nvPr>
        </p:nvSpPr>
        <p:spPr/>
        <p:txBody>
          <a:bodyPr/>
          <a:lstStyle/>
          <a:p>
            <a:fld id="{389D9CC3-1955-4A67-BAE5-877BC00E7837}" type="slidenum">
              <a:rPr lang="en-US" smtClean="0"/>
              <a:t>6</a:t>
            </a:fld>
            <a:endParaRPr lang="en-US" dirty="0"/>
          </a:p>
        </p:txBody>
      </p:sp>
    </p:spTree>
    <p:extLst>
      <p:ext uri="{BB962C8B-B14F-4D97-AF65-F5344CB8AC3E}">
        <p14:creationId xmlns:p14="http://schemas.microsoft.com/office/powerpoint/2010/main" val="184508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9CC3-1955-4A67-BAE5-877BC00E7837}" type="slidenum">
              <a:rPr lang="en-US" smtClean="0"/>
              <a:t>7</a:t>
            </a:fld>
            <a:endParaRPr lang="en-US" dirty="0"/>
          </a:p>
        </p:txBody>
      </p:sp>
    </p:spTree>
    <p:extLst>
      <p:ext uri="{BB962C8B-B14F-4D97-AF65-F5344CB8AC3E}">
        <p14:creationId xmlns:p14="http://schemas.microsoft.com/office/powerpoint/2010/main" val="285157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9CC3-1955-4A67-BAE5-877BC00E7837}" type="slidenum">
              <a:rPr lang="en-US" smtClean="0"/>
              <a:t>8</a:t>
            </a:fld>
            <a:endParaRPr lang="en-US" dirty="0"/>
          </a:p>
        </p:txBody>
      </p:sp>
    </p:spTree>
    <p:extLst>
      <p:ext uri="{BB962C8B-B14F-4D97-AF65-F5344CB8AC3E}">
        <p14:creationId xmlns:p14="http://schemas.microsoft.com/office/powerpoint/2010/main" val="354621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3D573-745F-770E-EB5B-ED955D1F1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7F145-5AFE-D3C3-0988-D819F70D2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080C3-E394-2D12-7276-0963C0AB4B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6976AF30-9506-E3A1-94AC-FA760AEC9F3E}"/>
              </a:ext>
            </a:extLst>
          </p:cNvPr>
          <p:cNvSpPr>
            <a:spLocks noGrp="1"/>
          </p:cNvSpPr>
          <p:nvPr>
            <p:ph type="sldNum" sz="quarter" idx="5"/>
          </p:nvPr>
        </p:nvSpPr>
        <p:spPr/>
        <p:txBody>
          <a:bodyPr/>
          <a:lstStyle/>
          <a:p>
            <a:fld id="{389D9CC3-1955-4A67-BAE5-877BC00E7837}" type="slidenum">
              <a:rPr lang="en-US" smtClean="0"/>
              <a:t>9</a:t>
            </a:fld>
            <a:endParaRPr lang="en-US" dirty="0"/>
          </a:p>
        </p:txBody>
      </p:sp>
    </p:spTree>
    <p:extLst>
      <p:ext uri="{BB962C8B-B14F-4D97-AF65-F5344CB8AC3E}">
        <p14:creationId xmlns:p14="http://schemas.microsoft.com/office/powerpoint/2010/main" val="118310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D5E393-723E-467B-9BA2-035E79421054}" type="datetime1">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B7D7D-9FBC-D643-B66C-6AC31D2EB15F}" type="slidenum">
              <a:rPr lang="en-US" smtClean="0"/>
              <a:t>‹#›</a:t>
            </a:fld>
            <a:endParaRPr lang="en-US" dirty="0"/>
          </a:p>
        </p:txBody>
      </p:sp>
    </p:spTree>
    <p:extLst>
      <p:ext uri="{BB962C8B-B14F-4D97-AF65-F5344CB8AC3E}">
        <p14:creationId xmlns:p14="http://schemas.microsoft.com/office/powerpoint/2010/main" val="106851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4D631-BB82-479F-94FF-2878EC851C0D}" type="datetime1">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B7D7D-9FBC-D643-B66C-6AC31D2EB15F}" type="slidenum">
              <a:rPr lang="en-US" smtClean="0"/>
              <a:t>‹#›</a:t>
            </a:fld>
            <a:endParaRPr lang="en-US" dirty="0"/>
          </a:p>
        </p:txBody>
      </p:sp>
    </p:spTree>
    <p:extLst>
      <p:ext uri="{BB962C8B-B14F-4D97-AF65-F5344CB8AC3E}">
        <p14:creationId xmlns:p14="http://schemas.microsoft.com/office/powerpoint/2010/main" val="371665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F81E0-D6B9-494A-9700-736CDE63C4B9}" type="datetime1">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B7D7D-9FBC-D643-B66C-6AC31D2EB15F}" type="slidenum">
              <a:rPr lang="en-US" smtClean="0"/>
              <a:t>‹#›</a:t>
            </a:fld>
            <a:endParaRPr lang="en-US" dirty="0"/>
          </a:p>
        </p:txBody>
      </p:sp>
    </p:spTree>
    <p:extLst>
      <p:ext uri="{BB962C8B-B14F-4D97-AF65-F5344CB8AC3E}">
        <p14:creationId xmlns:p14="http://schemas.microsoft.com/office/powerpoint/2010/main" val="387037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DE730-3AAA-4975-8416-84CC1E18DC8E}" type="datetime1">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B7D7D-9FBC-D643-B66C-6AC31D2EB15F}" type="slidenum">
              <a:rPr lang="en-US" smtClean="0"/>
              <a:t>‹#›</a:t>
            </a:fld>
            <a:endParaRPr lang="en-US" dirty="0"/>
          </a:p>
        </p:txBody>
      </p:sp>
    </p:spTree>
    <p:extLst>
      <p:ext uri="{BB962C8B-B14F-4D97-AF65-F5344CB8AC3E}">
        <p14:creationId xmlns:p14="http://schemas.microsoft.com/office/powerpoint/2010/main" val="390705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362A7E-6CBE-4291-885E-3002EC535F00}" type="datetime1">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B7D7D-9FBC-D643-B66C-6AC31D2EB15F}" type="slidenum">
              <a:rPr lang="en-US" smtClean="0"/>
              <a:t>‹#›</a:t>
            </a:fld>
            <a:endParaRPr lang="en-US" dirty="0"/>
          </a:p>
        </p:txBody>
      </p:sp>
    </p:spTree>
    <p:extLst>
      <p:ext uri="{BB962C8B-B14F-4D97-AF65-F5344CB8AC3E}">
        <p14:creationId xmlns:p14="http://schemas.microsoft.com/office/powerpoint/2010/main" val="188010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C2D075-3F0A-45DE-8E7A-3A09817CE271}" type="datetime1">
              <a:rPr lang="en-US" smtClean="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0B7D7D-9FBC-D643-B66C-6AC31D2EB15F}" type="slidenum">
              <a:rPr lang="en-US" smtClean="0"/>
              <a:t>‹#›</a:t>
            </a:fld>
            <a:endParaRPr lang="en-US" dirty="0"/>
          </a:p>
        </p:txBody>
      </p:sp>
    </p:spTree>
    <p:extLst>
      <p:ext uri="{BB962C8B-B14F-4D97-AF65-F5344CB8AC3E}">
        <p14:creationId xmlns:p14="http://schemas.microsoft.com/office/powerpoint/2010/main" val="70717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F48881-540C-4B6F-B23A-EC0039F12236}" type="datetime1">
              <a:rPr lang="en-US" smtClean="0"/>
              <a:t>4/22/2024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0B7D7D-9FBC-D643-B66C-6AC31D2EB15F}" type="slidenum">
              <a:rPr lang="en-US" smtClean="0"/>
              <a:t>‹#›</a:t>
            </a:fld>
            <a:endParaRPr lang="en-US" dirty="0"/>
          </a:p>
        </p:txBody>
      </p:sp>
    </p:spTree>
    <p:extLst>
      <p:ext uri="{BB962C8B-B14F-4D97-AF65-F5344CB8AC3E}">
        <p14:creationId xmlns:p14="http://schemas.microsoft.com/office/powerpoint/2010/main" val="55916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779334-2084-4A5E-AC07-2731D2E7BA5B}" type="datetime1">
              <a:rPr lang="en-US" smtClean="0"/>
              <a:t>4/22/2024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0B7D7D-9FBC-D643-B66C-6AC31D2EB15F}" type="slidenum">
              <a:rPr lang="en-US" smtClean="0"/>
              <a:t>‹#›</a:t>
            </a:fld>
            <a:endParaRPr lang="en-US" dirty="0"/>
          </a:p>
        </p:txBody>
      </p:sp>
    </p:spTree>
    <p:extLst>
      <p:ext uri="{BB962C8B-B14F-4D97-AF65-F5344CB8AC3E}">
        <p14:creationId xmlns:p14="http://schemas.microsoft.com/office/powerpoint/2010/main" val="427776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F70F2-B63A-4889-BA8C-A261065CBE13}" type="datetime1">
              <a:rPr lang="en-US" smtClean="0"/>
              <a:t>4/22/2024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0B7D7D-9FBC-D643-B66C-6AC31D2EB15F}" type="slidenum">
              <a:rPr lang="en-US" smtClean="0"/>
              <a:t>‹#›</a:t>
            </a:fld>
            <a:endParaRPr lang="en-US" dirty="0"/>
          </a:p>
        </p:txBody>
      </p:sp>
    </p:spTree>
    <p:extLst>
      <p:ext uri="{BB962C8B-B14F-4D97-AF65-F5344CB8AC3E}">
        <p14:creationId xmlns:p14="http://schemas.microsoft.com/office/powerpoint/2010/main" val="185236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D5D79F-5660-4516-BCBB-A376D98B02AA}" type="datetime1">
              <a:rPr lang="en-US" smtClean="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0B7D7D-9FBC-D643-B66C-6AC31D2EB15F}" type="slidenum">
              <a:rPr lang="en-US" smtClean="0"/>
              <a:t>‹#›</a:t>
            </a:fld>
            <a:endParaRPr lang="en-US" dirty="0"/>
          </a:p>
        </p:txBody>
      </p:sp>
    </p:spTree>
    <p:extLst>
      <p:ext uri="{BB962C8B-B14F-4D97-AF65-F5344CB8AC3E}">
        <p14:creationId xmlns:p14="http://schemas.microsoft.com/office/powerpoint/2010/main" val="406004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24B63A-2E88-43DD-96E6-9E3E428FF685}" type="datetime1">
              <a:rPr lang="en-US" smtClean="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0B7D7D-9FBC-D643-B66C-6AC31D2EB15F}" type="slidenum">
              <a:rPr lang="en-US" smtClean="0"/>
              <a:t>‹#›</a:t>
            </a:fld>
            <a:endParaRPr lang="en-US" dirty="0"/>
          </a:p>
        </p:txBody>
      </p:sp>
    </p:spTree>
    <p:extLst>
      <p:ext uri="{BB962C8B-B14F-4D97-AF65-F5344CB8AC3E}">
        <p14:creationId xmlns:p14="http://schemas.microsoft.com/office/powerpoint/2010/main" val="296937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8F039-00D8-411A-AED4-EFE20AC3B6AB}" type="datetime1">
              <a:rPr lang="en-US" smtClean="0"/>
              <a:t>4/22/2024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B7D7D-9FBC-D643-B66C-6AC31D2EB15F}" type="slidenum">
              <a:rPr lang="en-US" smtClean="0"/>
              <a:t>‹#›</a:t>
            </a:fld>
            <a:endParaRPr lang="en-US" dirty="0"/>
          </a:p>
        </p:txBody>
      </p:sp>
    </p:spTree>
    <p:extLst>
      <p:ext uri="{BB962C8B-B14F-4D97-AF65-F5344CB8AC3E}">
        <p14:creationId xmlns:p14="http://schemas.microsoft.com/office/powerpoint/2010/main" val="52724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mailto:dphhscomments@mt.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6825-5E2B-BD4C-AF2A-AF6B6ADDB34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60F1151-14F0-114C-862F-E2EAC1488859}"/>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4E3D1C32-FF5B-3E44-8196-AD688A692A4E}"/>
              </a:ext>
            </a:extLst>
          </p:cNvPr>
          <p:cNvPicPr>
            <a:picLocks noChangeAspect="1"/>
          </p:cNvPicPr>
          <p:nvPr/>
        </p:nvPicPr>
        <p:blipFill>
          <a:blip r:embed="rId3"/>
          <a:stretch>
            <a:fillRect/>
          </a:stretch>
        </p:blipFill>
        <p:spPr>
          <a:xfrm>
            <a:off x="267128" y="0"/>
            <a:ext cx="12192000" cy="6858000"/>
          </a:xfrm>
          <a:prstGeom prst="rect">
            <a:avLst/>
          </a:prstGeom>
        </p:spPr>
      </p:pic>
      <p:sp>
        <p:nvSpPr>
          <p:cNvPr id="6" name="Rectangle 5">
            <a:extLst>
              <a:ext uri="{FF2B5EF4-FFF2-40B4-BE49-F238E27FC236}">
                <a16:creationId xmlns:a16="http://schemas.microsoft.com/office/drawing/2014/main" id="{4CB1BD58-01B7-F74F-A331-5B492A05CCD8}"/>
              </a:ext>
            </a:extLst>
          </p:cNvPr>
          <p:cNvSpPr/>
          <p:nvPr/>
        </p:nvSpPr>
        <p:spPr>
          <a:xfrm>
            <a:off x="2419564" y="1767414"/>
            <a:ext cx="9144000" cy="2646878"/>
          </a:xfrm>
          <a:prstGeom prst="rect">
            <a:avLst/>
          </a:prstGeom>
        </p:spPr>
        <p:txBody>
          <a:bodyPr wrap="square">
            <a:spAutoFit/>
          </a:bodyPr>
          <a:lstStyle/>
          <a:p>
            <a:r>
              <a:rPr lang="en-US" sz="5000" b="1" dirty="0">
                <a:solidFill>
                  <a:schemeClr val="bg1"/>
                </a:solidFill>
                <a:latin typeface="Roboto" panose="02000000000000000000" pitchFamily="2" charset="0"/>
                <a:ea typeface="Roboto" panose="02000000000000000000" pitchFamily="2" charset="0"/>
                <a:cs typeface="Roboto" panose="02000000000000000000" pitchFamily="2" charset="0"/>
              </a:rPr>
              <a:t>Redesignation of Hill County Older Americans Act Services</a:t>
            </a:r>
          </a:p>
          <a:p>
            <a:r>
              <a:rPr lang="en-US" sz="3800" dirty="0">
                <a:solidFill>
                  <a:schemeClr val="bg1"/>
                </a:solidFill>
                <a:latin typeface="Roboto" panose="02000000000000000000" pitchFamily="2" charset="0"/>
                <a:ea typeface="Roboto" panose="02000000000000000000" pitchFamily="2" charset="0"/>
                <a:cs typeface="Roboto" panose="02000000000000000000" pitchFamily="2" charset="0"/>
              </a:rPr>
              <a:t>Public Hearing</a:t>
            </a:r>
          </a:p>
          <a:p>
            <a:r>
              <a:rPr lang="en-US" sz="2800" dirty="0">
                <a:solidFill>
                  <a:schemeClr val="bg1"/>
                </a:solidFill>
                <a:latin typeface="Roboto" panose="02000000000000000000" pitchFamily="2" charset="0"/>
                <a:ea typeface="Roboto" panose="02000000000000000000" pitchFamily="2" charset="0"/>
                <a:cs typeface="Roboto" panose="02000000000000000000" pitchFamily="2" charset="0"/>
              </a:rPr>
              <a:t>March 21, 2024 </a:t>
            </a:r>
          </a:p>
        </p:txBody>
      </p:sp>
    </p:spTree>
    <p:extLst>
      <p:ext uri="{BB962C8B-B14F-4D97-AF65-F5344CB8AC3E}">
        <p14:creationId xmlns:p14="http://schemas.microsoft.com/office/powerpoint/2010/main" val="169907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DAEC3-94CF-3065-22C3-A93E569135D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C4340A5-670A-5A71-FB48-767A0AEF1E6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9AA856B-F6E5-5A9B-B868-91164AD093F8}"/>
              </a:ext>
            </a:extLst>
          </p:cNvPr>
          <p:cNvSpPr txBox="1"/>
          <p:nvPr/>
        </p:nvSpPr>
        <p:spPr>
          <a:xfrm>
            <a:off x="508713" y="460805"/>
            <a:ext cx="10845087" cy="707886"/>
          </a:xfrm>
          <a:prstGeom prst="rect">
            <a:avLst/>
          </a:prstGeom>
          <a:noFill/>
        </p:spPr>
        <p:txBody>
          <a:bodyPr wrap="square" rtlCol="0">
            <a:spAutoFit/>
          </a:bodyPr>
          <a:lstStyle/>
          <a:p>
            <a:r>
              <a:rPr lang="en-US" sz="4000" dirty="0">
                <a:latin typeface="Roboto Light" panose="02000000000000000000" pitchFamily="2" charset="0"/>
                <a:ea typeface="Roboto Light" panose="02000000000000000000" pitchFamily="2" charset="0"/>
              </a:rPr>
              <a:t>IFF Requirements</a:t>
            </a:r>
          </a:p>
        </p:txBody>
      </p:sp>
      <p:sp>
        <p:nvSpPr>
          <p:cNvPr id="2" name="TextBox 1">
            <a:extLst>
              <a:ext uri="{FF2B5EF4-FFF2-40B4-BE49-F238E27FC236}">
                <a16:creationId xmlns:a16="http://schemas.microsoft.com/office/drawing/2014/main" id="{39B8224A-EA7B-A370-E816-27DC147AEA22}"/>
              </a:ext>
            </a:extLst>
          </p:cNvPr>
          <p:cNvSpPr txBox="1"/>
          <p:nvPr/>
        </p:nvSpPr>
        <p:spPr>
          <a:xfrm>
            <a:off x="292099" y="1629495"/>
            <a:ext cx="11670052" cy="5924699"/>
          </a:xfrm>
          <a:prstGeom prst="rect">
            <a:avLst/>
          </a:prstGeom>
          <a:noFill/>
          <a:ln>
            <a:noFill/>
          </a:ln>
        </p:spPr>
        <p:txBody>
          <a:bodyPr wrap="square" rtlCol="0">
            <a:spAutoFit/>
          </a:bodyPr>
          <a:lstStyle/>
          <a:p>
            <a:r>
              <a:rPr lang="en-US" sz="2800" b="1" u="sng" dirty="0">
                <a:latin typeface="Roboto Light" panose="02000000000000000000" pitchFamily="2" charset="0"/>
                <a:ea typeface="Roboto Light" panose="02000000000000000000" pitchFamily="2" charset="0"/>
              </a:rPr>
              <a:t>Definitions</a:t>
            </a:r>
          </a:p>
          <a:p>
            <a:pPr marL="1828800"/>
            <a:endParaRPr lang="en-US" b="1" i="0" u="none" strike="noStrike" kern="1200" dirty="0">
              <a:solidFill>
                <a:srgbClr val="000000"/>
              </a:solidFill>
              <a:effectLs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latin typeface="Roboto Light" panose="02000000000000000000" pitchFamily="2" charset="0"/>
                <a:ea typeface="Roboto Light" panose="02000000000000000000" pitchFamily="2" charset="0"/>
              </a:rPr>
              <a:t>Greatest Economic Need</a:t>
            </a:r>
            <a:r>
              <a:rPr lang="en-US" sz="2000" dirty="0">
                <a:effectLst/>
                <a:latin typeface="Roboto Light" panose="02000000000000000000" pitchFamily="2" charset="0"/>
                <a:ea typeface="Roboto Light" panose="02000000000000000000" pitchFamily="2" charset="0"/>
              </a:rPr>
              <a:t>–the need resulting from an income level at or below the poverty line.</a:t>
            </a:r>
          </a:p>
          <a:p>
            <a:pPr marL="0" marR="0" lvl="0" indent="0">
              <a:spcBef>
                <a:spcPts val="0"/>
              </a:spcBef>
              <a:spcAft>
                <a:spcPts val="0"/>
              </a:spcAft>
              <a:buFont typeface="+mj-lt"/>
              <a:buNone/>
            </a:pPr>
            <a:endParaRPr lang="en-US" sz="2000" b="1" dirty="0">
              <a:effectLst/>
              <a:latin typeface="Roboto Light" panose="02000000000000000000" pitchFamily="2" charset="0"/>
              <a:ea typeface="Roboto Light" panose="02000000000000000000" pitchFamily="2" charset="0"/>
            </a:endParaRPr>
          </a:p>
          <a:p>
            <a:pPr marL="0" marR="0" lvl="0" indent="0">
              <a:spcBef>
                <a:spcPts val="0"/>
              </a:spcBef>
              <a:spcAft>
                <a:spcPts val="0"/>
              </a:spcAft>
              <a:buFont typeface="+mj-lt"/>
              <a:buNone/>
            </a:pPr>
            <a:r>
              <a:rPr lang="en-US" sz="2000" b="1" dirty="0">
                <a:effectLst/>
                <a:latin typeface="Roboto Light" panose="02000000000000000000" pitchFamily="2" charset="0"/>
                <a:ea typeface="Roboto Light" panose="02000000000000000000" pitchFamily="2" charset="0"/>
              </a:rPr>
              <a:t>Greatest Social Need</a:t>
            </a:r>
            <a:r>
              <a:rPr lang="en-US" sz="2000" dirty="0">
                <a:effectLst/>
                <a:latin typeface="Roboto Light" panose="02000000000000000000" pitchFamily="2" charset="0"/>
                <a:ea typeface="Roboto Light" panose="02000000000000000000" pitchFamily="2" charset="0"/>
              </a:rPr>
              <a:t> – the need caused by non-economic factors, which include—</a:t>
            </a:r>
          </a:p>
          <a:p>
            <a:pPr marL="742950" marR="0" lvl="1" indent="-285750">
              <a:spcBef>
                <a:spcPts val="0"/>
              </a:spcBef>
              <a:spcAft>
                <a:spcPts val="0"/>
              </a:spcAft>
              <a:buFont typeface="+mj-lt"/>
              <a:buAutoNum type="alphaLcPeriod"/>
            </a:pPr>
            <a:r>
              <a:rPr lang="en-US" sz="2000" dirty="0">
                <a:effectLst/>
                <a:latin typeface="Roboto Light" panose="02000000000000000000" pitchFamily="2" charset="0"/>
                <a:ea typeface="Roboto Light" panose="02000000000000000000" pitchFamily="2" charset="0"/>
              </a:rPr>
              <a:t>Physical and mental disabilities;</a:t>
            </a:r>
          </a:p>
          <a:p>
            <a:pPr marL="742950" marR="0" lvl="1" indent="-285750">
              <a:spcBef>
                <a:spcPts val="0"/>
              </a:spcBef>
              <a:spcAft>
                <a:spcPts val="0"/>
              </a:spcAft>
              <a:buFont typeface="+mj-lt"/>
              <a:buAutoNum type="alphaLcPeriod"/>
            </a:pPr>
            <a:r>
              <a:rPr lang="en-US" sz="2000" dirty="0">
                <a:effectLst/>
                <a:latin typeface="Roboto Light" panose="02000000000000000000" pitchFamily="2" charset="0"/>
                <a:ea typeface="Roboto Light" panose="02000000000000000000" pitchFamily="2" charset="0"/>
              </a:rPr>
              <a:t>Language barriers; and</a:t>
            </a:r>
          </a:p>
          <a:p>
            <a:pPr marL="742950" marR="0" lvl="1" indent="-285750">
              <a:spcBef>
                <a:spcPts val="0"/>
              </a:spcBef>
              <a:spcAft>
                <a:spcPts val="0"/>
              </a:spcAft>
              <a:buFont typeface="+mj-lt"/>
              <a:buAutoNum type="alphaLcPeriod"/>
            </a:pPr>
            <a:r>
              <a:rPr lang="en-US" sz="2000" dirty="0">
                <a:effectLst/>
                <a:latin typeface="Roboto Light" panose="02000000000000000000" pitchFamily="2" charset="0"/>
                <a:ea typeface="Roboto Light" panose="02000000000000000000" pitchFamily="2" charset="0"/>
              </a:rPr>
              <a:t>Cultural, social, or geographical isolation, including due to:</a:t>
            </a:r>
          </a:p>
          <a:p>
            <a:pPr marL="1143000" marR="0" lvl="2" indent="-228600">
              <a:spcBef>
                <a:spcPts val="0"/>
              </a:spcBef>
              <a:spcAft>
                <a:spcPts val="0"/>
              </a:spcAft>
              <a:buFont typeface="+mj-lt"/>
              <a:buAutoNum type="romanLcPeriod"/>
            </a:pPr>
            <a:r>
              <a:rPr lang="en-US" sz="2000" dirty="0">
                <a:effectLst/>
                <a:latin typeface="Roboto Light" panose="02000000000000000000" pitchFamily="2" charset="0"/>
                <a:ea typeface="Roboto Light" panose="02000000000000000000" pitchFamily="2" charset="0"/>
              </a:rPr>
              <a:t> Native American identity; </a:t>
            </a:r>
          </a:p>
          <a:p>
            <a:pPr marL="1143000" marR="0" lvl="2" indent="-228600">
              <a:spcBef>
                <a:spcPts val="0"/>
              </a:spcBef>
              <a:spcAft>
                <a:spcPts val="0"/>
              </a:spcAft>
              <a:buFont typeface="+mj-lt"/>
              <a:buAutoNum type="romanLcPeriod"/>
            </a:pPr>
            <a:r>
              <a:rPr lang="en-US" sz="2000" dirty="0">
                <a:effectLst/>
                <a:latin typeface="Roboto Light" panose="02000000000000000000" pitchFamily="2" charset="0"/>
                <a:ea typeface="Roboto Light" panose="02000000000000000000" pitchFamily="2" charset="0"/>
              </a:rPr>
              <a:t> Chronic conditions;</a:t>
            </a:r>
          </a:p>
          <a:p>
            <a:pPr marL="1143000" marR="0" lvl="2" indent="-228600">
              <a:spcBef>
                <a:spcPts val="0"/>
              </a:spcBef>
              <a:spcAft>
                <a:spcPts val="0"/>
              </a:spcAft>
              <a:buFont typeface="+mj-lt"/>
              <a:buAutoNum type="romanLcPeriod"/>
            </a:pPr>
            <a:r>
              <a:rPr lang="en-US" sz="2000" dirty="0">
                <a:latin typeface="Roboto Light" panose="02000000000000000000" pitchFamily="2" charset="0"/>
                <a:ea typeface="Roboto Light" panose="02000000000000000000" pitchFamily="2" charset="0"/>
              </a:rPr>
              <a:t> Housing instability, food insecurity, lack of access to reliable and clean water supply, lack of     transportation, or utility assistance needs.</a:t>
            </a:r>
            <a:endParaRPr lang="en-US" sz="2000" dirty="0">
              <a:effectLst/>
              <a:latin typeface="Roboto Light" panose="02000000000000000000" pitchFamily="2" charset="0"/>
              <a:ea typeface="Roboto Light" panose="02000000000000000000" pitchFamily="2" charset="0"/>
            </a:endParaRPr>
          </a:p>
          <a:p>
            <a:pPr marL="1143000" marR="0" lvl="2" indent="-228600">
              <a:spcBef>
                <a:spcPts val="0"/>
              </a:spcBef>
              <a:spcAft>
                <a:spcPts val="0"/>
              </a:spcAft>
              <a:buFont typeface="+mj-lt"/>
              <a:buAutoNum type="romanLcPeriod"/>
            </a:pPr>
            <a:r>
              <a:rPr lang="en-US" sz="2000" dirty="0">
                <a:effectLst/>
                <a:latin typeface="Roboto Light" panose="02000000000000000000" pitchFamily="2" charset="0"/>
                <a:ea typeface="Roboto Light" panose="02000000000000000000" pitchFamily="2" charset="0"/>
              </a:rPr>
              <a:t> Any other status that threatens the capacity of the individual to live independently. </a:t>
            </a:r>
          </a:p>
          <a:p>
            <a:pPr marL="457200" algn="just"/>
            <a:endPar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algn="just"/>
            <a:r>
              <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			</a:t>
            </a:r>
          </a:p>
          <a:p>
            <a:pPr marL="457200" fontAlgn="ctr"/>
            <a:endParaRPr lang="en-US" sz="2000" b="1"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fontAlgn="ctr"/>
            <a:endParaRPr lang="en-US" sz="2000" b="1" i="0" u="none" strike="noStrike" kern="1200" dirty="0">
              <a:solidFill>
                <a:srgbClr val="000000"/>
              </a:solidFill>
              <a:effectLst/>
              <a:latin typeface="Roboto" panose="02000000000000000000" pitchFamily="2" charset="0"/>
              <a:ea typeface="Roboto" panose="02000000000000000000" pitchFamily="2" charset="0"/>
            </a:endParaRPr>
          </a:p>
          <a:p>
            <a:pPr marL="1828800" algn="l" rtl="0" eaLnBrk="1" fontAlgn="ctr" latinLnBrk="0" hangingPunct="1">
              <a:spcBef>
                <a:spcPts val="0"/>
              </a:spcBef>
              <a:spcAft>
                <a:spcPts val="0"/>
              </a:spcAft>
            </a:pPr>
            <a:r>
              <a:rPr lang="en-US" sz="1800" b="1" i="0" u="none" strike="noStrike" kern="1200" baseline="0" dirty="0">
                <a:solidFill>
                  <a:srgbClr val="000000"/>
                </a:solidFill>
                <a:effectLst/>
                <a:latin typeface="Roboto" panose="02000000000000000000" pitchFamily="2" charset="0"/>
                <a:ea typeface="Roboto" panose="02000000000000000000" pitchFamily="2" charset="0"/>
              </a:rPr>
              <a:t> </a:t>
            </a:r>
            <a:endParaRPr lang="en-US" sz="1800" b="0" i="0" u="none" strike="noStrike" dirty="0">
              <a:effectLst/>
              <a:latin typeface="Roboto" panose="02000000000000000000" pitchFamily="2" charset="0"/>
              <a:ea typeface="Roboto" panose="02000000000000000000" pitchFamily="2" charset="0"/>
            </a:endParaRPr>
          </a:p>
          <a:p>
            <a:endParaRPr lang="en-US" sz="1500" dirty="0">
              <a:latin typeface="Roboto" panose="02000000000000000000" pitchFamily="2" charset="0"/>
              <a:ea typeface="Roboto" panose="02000000000000000000" pitchFamily="2" charset="0"/>
            </a:endParaRPr>
          </a:p>
        </p:txBody>
      </p:sp>
      <p:sp>
        <p:nvSpPr>
          <p:cNvPr id="3" name="Slide Number Placeholder 2">
            <a:extLst>
              <a:ext uri="{FF2B5EF4-FFF2-40B4-BE49-F238E27FC236}">
                <a16:creationId xmlns:a16="http://schemas.microsoft.com/office/drawing/2014/main" id="{FE141004-7803-04D5-BE3A-4800FCC7A0FC}"/>
              </a:ext>
            </a:extLst>
          </p:cNvPr>
          <p:cNvSpPr>
            <a:spLocks noGrp="1"/>
          </p:cNvSpPr>
          <p:nvPr>
            <p:ph type="sldNum" sz="quarter" idx="12"/>
          </p:nvPr>
        </p:nvSpPr>
        <p:spPr/>
        <p:txBody>
          <a:bodyPr/>
          <a:lstStyle/>
          <a:p>
            <a:fld id="{C80B7D7D-9FBC-D643-B66C-6AC31D2EB15F}" type="slidenum">
              <a:rPr lang="en-US" smtClean="0"/>
              <a:t>10</a:t>
            </a:fld>
            <a:endParaRPr lang="en-US" dirty="0"/>
          </a:p>
        </p:txBody>
      </p:sp>
    </p:spTree>
    <p:extLst>
      <p:ext uri="{BB962C8B-B14F-4D97-AF65-F5344CB8AC3E}">
        <p14:creationId xmlns:p14="http://schemas.microsoft.com/office/powerpoint/2010/main" val="141375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2B8E3-E3E1-3B5A-810A-099B7FDF58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6BF63F1-6FD8-1364-E464-751B7C094E39}"/>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21B27BA-464A-F8EF-45FE-163FFFD72394}"/>
              </a:ext>
            </a:extLst>
          </p:cNvPr>
          <p:cNvSpPr txBox="1"/>
          <p:nvPr/>
        </p:nvSpPr>
        <p:spPr>
          <a:xfrm>
            <a:off x="703066" y="381024"/>
            <a:ext cx="10845087" cy="707886"/>
          </a:xfrm>
          <a:prstGeom prst="rect">
            <a:avLst/>
          </a:prstGeom>
          <a:noFill/>
        </p:spPr>
        <p:txBody>
          <a:bodyPr wrap="square" rtlCol="0">
            <a:spAutoFit/>
          </a:bodyPr>
          <a:lstStyle/>
          <a:p>
            <a:r>
              <a:rPr lang="en-US" sz="4000" dirty="0">
                <a:latin typeface="Roboto Light" panose="02000000000000000000" pitchFamily="2" charset="0"/>
                <a:ea typeface="Roboto Light" panose="02000000000000000000" pitchFamily="2" charset="0"/>
              </a:rPr>
              <a:t>IFF Walk Through</a:t>
            </a:r>
          </a:p>
        </p:txBody>
      </p:sp>
      <p:sp>
        <p:nvSpPr>
          <p:cNvPr id="2" name="TextBox 1">
            <a:extLst>
              <a:ext uri="{FF2B5EF4-FFF2-40B4-BE49-F238E27FC236}">
                <a16:creationId xmlns:a16="http://schemas.microsoft.com/office/drawing/2014/main" id="{F24AD416-B839-EB3E-C2B2-8283DD230CD5}"/>
              </a:ext>
            </a:extLst>
          </p:cNvPr>
          <p:cNvSpPr txBox="1"/>
          <p:nvPr/>
        </p:nvSpPr>
        <p:spPr>
          <a:xfrm>
            <a:off x="292099" y="1629495"/>
            <a:ext cx="11256054" cy="4939814"/>
          </a:xfrm>
          <a:prstGeom prst="rect">
            <a:avLst/>
          </a:prstGeom>
          <a:noFill/>
          <a:ln>
            <a:noFill/>
          </a:ln>
        </p:spPr>
        <p:txBody>
          <a:bodyPr wrap="square" rtlCol="0">
            <a:spAutoFit/>
          </a:bodyPr>
          <a:lstStyle/>
          <a:p>
            <a:endParaRPr lang="en-US" dirty="0">
              <a:latin typeface="Roboto" panose="02000000000000000000" pitchFamily="2" charset="0"/>
              <a:ea typeface="Roboto" panose="02000000000000000000" pitchFamily="2" charset="0"/>
            </a:endParaRPr>
          </a:p>
          <a:p>
            <a:pPr marL="457200" algn="just"/>
            <a:endPar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en-US" sz="2400" dirty="0">
                <a:latin typeface="Roboto Light" panose="02000000000000000000" pitchFamily="2" charset="0"/>
                <a:ea typeface="Roboto Light" panose="02000000000000000000" pitchFamily="2" charset="0"/>
              </a:rPr>
              <a:t>Prior to the distribution of OAA funds:</a:t>
            </a:r>
          </a:p>
          <a:p>
            <a:pPr marL="0" indent="0">
              <a:buNone/>
            </a:pPr>
            <a:endParaRPr lang="en-US" sz="2000" dirty="0">
              <a:latin typeface="Roboto Light" panose="02000000000000000000" pitchFamily="2" charset="0"/>
              <a:ea typeface="Roboto Light" panose="02000000000000000000" pitchFamily="2" charset="0"/>
            </a:endParaRPr>
          </a:p>
          <a:p>
            <a:pPr marL="342900" marR="0" lvl="0" indent="-342900">
              <a:spcBef>
                <a:spcPts val="0"/>
              </a:spcBef>
              <a:spcAft>
                <a:spcPts val="0"/>
              </a:spcAft>
              <a:buFont typeface="+mj-lt"/>
              <a:buAutoNum type="arabicPeriod"/>
            </a:pPr>
            <a:r>
              <a:rPr lang="en-US" sz="2000" dirty="0">
                <a:effectLst/>
                <a:latin typeface="Roboto Light" panose="02000000000000000000" pitchFamily="2" charset="0"/>
                <a:ea typeface="Roboto Light" panose="02000000000000000000" pitchFamily="2" charset="0"/>
                <a:cs typeface="Arial" panose="020B0604020202020204" pitchFamily="34" charset="0"/>
              </a:rPr>
              <a:t>SUA Administration Funds-up to $750,000 is allowable and currently Montana is setting aside $625,000.  This is subject to review annually.</a:t>
            </a:r>
            <a:endParaRPr lang="en-US" sz="2000" dirty="0">
              <a:effectLst/>
              <a:latin typeface="Roboto Light" panose="02000000000000000000" pitchFamily="2" charset="0"/>
              <a:ea typeface="Roboto Light" panose="02000000000000000000" pitchFamily="2"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effectLst/>
                <a:latin typeface="Roboto Light" panose="02000000000000000000" pitchFamily="2" charset="0"/>
                <a:ea typeface="Roboto Light" panose="02000000000000000000" pitchFamily="2" charset="0"/>
                <a:cs typeface="Arial" panose="020B0604020202020204" pitchFamily="34" charset="0"/>
              </a:rPr>
              <a:t>Up to 4% of Title IIIB State Plan administration funds are held back for the Legal Developer Program and AAAs have access to refer people to this service. Approximately half of the Title VII Elder Abuse funds are included to support the program.</a:t>
            </a:r>
            <a:endParaRPr lang="en-US" sz="2000" dirty="0">
              <a:effectLst/>
              <a:latin typeface="Roboto Light" panose="02000000000000000000" pitchFamily="2" charset="0"/>
              <a:ea typeface="Roboto Light" panose="02000000000000000000" pitchFamily="2"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effectLst/>
                <a:latin typeface="Roboto Light" panose="02000000000000000000" pitchFamily="2" charset="0"/>
                <a:ea typeface="Roboto Light" panose="02000000000000000000" pitchFamily="2" charset="0"/>
                <a:cs typeface="Arial" panose="020B0604020202020204" pitchFamily="34" charset="0"/>
              </a:rPr>
              <a:t>Title IIIB funds are held back for the Ombudsman Program in the amount of $207,496.</a:t>
            </a:r>
            <a:endParaRPr lang="en-US" sz="2000" dirty="0">
              <a:effectLst/>
              <a:latin typeface="Roboto Light" panose="02000000000000000000" pitchFamily="2" charset="0"/>
              <a:ea typeface="Roboto Light" panose="02000000000000000000" pitchFamily="2"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dirty="0">
                <a:effectLst/>
                <a:latin typeface="Roboto Light" panose="02000000000000000000" pitchFamily="2" charset="0"/>
                <a:ea typeface="Roboto Light" panose="02000000000000000000" pitchFamily="2" charset="0"/>
                <a:cs typeface="Arial" panose="020B0604020202020204" pitchFamily="34" charset="0"/>
              </a:rPr>
              <a:t>Program Base -$7,777 each ($70,000 in Total) for the nine (9) Area Agencies for III-B (Supportive Services) and III-C1 (Congregate Meals). </a:t>
            </a:r>
          </a:p>
          <a:p>
            <a:pPr marL="457200" fontAlgn="ctr"/>
            <a:endParaRPr lang="en-US" sz="2000" b="1"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fontAlgn="ctr"/>
            <a:endParaRPr lang="en-US" sz="2000" b="1" i="0" u="none" strike="noStrike" kern="1200" dirty="0">
              <a:solidFill>
                <a:srgbClr val="000000"/>
              </a:solidFill>
              <a:effectLst/>
              <a:latin typeface="Roboto" panose="02000000000000000000" pitchFamily="2" charset="0"/>
              <a:ea typeface="Roboto" panose="02000000000000000000" pitchFamily="2" charset="0"/>
            </a:endParaRPr>
          </a:p>
          <a:p>
            <a:pPr marL="1828800" algn="l" rtl="0" eaLnBrk="1" fontAlgn="ctr" latinLnBrk="0" hangingPunct="1">
              <a:spcBef>
                <a:spcPts val="0"/>
              </a:spcBef>
              <a:spcAft>
                <a:spcPts val="0"/>
              </a:spcAft>
            </a:pPr>
            <a:r>
              <a:rPr lang="en-US" sz="1800" b="1" i="0" u="none" strike="noStrike" kern="1200" baseline="0" dirty="0">
                <a:solidFill>
                  <a:srgbClr val="000000"/>
                </a:solidFill>
                <a:effectLst/>
                <a:latin typeface="Roboto" panose="02000000000000000000" pitchFamily="2" charset="0"/>
                <a:ea typeface="Roboto" panose="02000000000000000000" pitchFamily="2" charset="0"/>
              </a:rPr>
              <a:t> </a:t>
            </a:r>
            <a:endParaRPr lang="en-US" sz="1800" b="0" i="0" u="none" strike="noStrike" dirty="0">
              <a:effectLst/>
              <a:latin typeface="Roboto" panose="02000000000000000000" pitchFamily="2" charset="0"/>
              <a:ea typeface="Roboto" panose="02000000000000000000" pitchFamily="2" charset="0"/>
            </a:endParaRPr>
          </a:p>
          <a:p>
            <a:endParaRPr lang="en-US" sz="1500" dirty="0">
              <a:latin typeface="Roboto" panose="02000000000000000000" pitchFamily="2" charset="0"/>
              <a:ea typeface="Roboto" panose="02000000000000000000" pitchFamily="2" charset="0"/>
            </a:endParaRPr>
          </a:p>
        </p:txBody>
      </p:sp>
      <p:sp>
        <p:nvSpPr>
          <p:cNvPr id="3" name="Slide Number Placeholder 2">
            <a:extLst>
              <a:ext uri="{FF2B5EF4-FFF2-40B4-BE49-F238E27FC236}">
                <a16:creationId xmlns:a16="http://schemas.microsoft.com/office/drawing/2014/main" id="{0B00A0DF-18DE-D6F0-8DEF-A22922CA8BCD}"/>
              </a:ext>
            </a:extLst>
          </p:cNvPr>
          <p:cNvSpPr>
            <a:spLocks noGrp="1"/>
          </p:cNvSpPr>
          <p:nvPr>
            <p:ph type="sldNum" sz="quarter" idx="12"/>
          </p:nvPr>
        </p:nvSpPr>
        <p:spPr/>
        <p:txBody>
          <a:bodyPr/>
          <a:lstStyle/>
          <a:p>
            <a:fld id="{C80B7D7D-9FBC-D643-B66C-6AC31D2EB15F}" type="slidenum">
              <a:rPr lang="en-US" smtClean="0"/>
              <a:t>11</a:t>
            </a:fld>
            <a:endParaRPr lang="en-US" dirty="0"/>
          </a:p>
        </p:txBody>
      </p:sp>
    </p:spTree>
    <p:extLst>
      <p:ext uri="{BB962C8B-B14F-4D97-AF65-F5344CB8AC3E}">
        <p14:creationId xmlns:p14="http://schemas.microsoft.com/office/powerpoint/2010/main" val="220349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47926-AC65-5FC7-5D54-8DF197D103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C52CFB2-C460-312E-67DD-3D0AAD50F7AE}"/>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DED549E-417F-A009-AF0C-2EE3009E6AC8}"/>
              </a:ext>
            </a:extLst>
          </p:cNvPr>
          <p:cNvSpPr txBox="1"/>
          <p:nvPr/>
        </p:nvSpPr>
        <p:spPr>
          <a:xfrm>
            <a:off x="1047840" y="394569"/>
            <a:ext cx="10845087" cy="707886"/>
          </a:xfrm>
          <a:prstGeom prst="rect">
            <a:avLst/>
          </a:prstGeom>
          <a:noFill/>
        </p:spPr>
        <p:txBody>
          <a:bodyPr wrap="square" rtlCol="0">
            <a:spAutoFit/>
          </a:bodyPr>
          <a:lstStyle/>
          <a:p>
            <a:r>
              <a:rPr lang="en-US" sz="4000" dirty="0">
                <a:latin typeface="Roboto Light" panose="02000000000000000000" pitchFamily="2" charset="0"/>
                <a:ea typeface="Roboto Light" panose="02000000000000000000" pitchFamily="2" charset="0"/>
              </a:rPr>
              <a:t>IFF Walk Through</a:t>
            </a:r>
          </a:p>
        </p:txBody>
      </p:sp>
      <p:sp>
        <p:nvSpPr>
          <p:cNvPr id="2" name="TextBox 1">
            <a:extLst>
              <a:ext uri="{FF2B5EF4-FFF2-40B4-BE49-F238E27FC236}">
                <a16:creationId xmlns:a16="http://schemas.microsoft.com/office/drawing/2014/main" id="{3766AFA7-4DBD-B176-9609-46A131CF09D6}"/>
              </a:ext>
            </a:extLst>
          </p:cNvPr>
          <p:cNvSpPr txBox="1"/>
          <p:nvPr/>
        </p:nvSpPr>
        <p:spPr>
          <a:xfrm>
            <a:off x="292099" y="1629495"/>
            <a:ext cx="11256054" cy="2139047"/>
          </a:xfrm>
          <a:prstGeom prst="rect">
            <a:avLst/>
          </a:prstGeom>
          <a:noFill/>
          <a:ln>
            <a:noFill/>
          </a:ln>
        </p:spPr>
        <p:txBody>
          <a:bodyPr wrap="square" rtlCol="0">
            <a:spAutoFit/>
          </a:bodyPr>
          <a:lstStyle/>
          <a:p>
            <a:pPr marL="457200" algn="just"/>
            <a:r>
              <a:rPr lang="en-US" sz="2000" dirty="0">
                <a:latin typeface="Roboto Light" panose="02000000000000000000" pitchFamily="2" charset="0"/>
                <a:ea typeface="Roboto Light" panose="02000000000000000000" pitchFamily="2" charset="0"/>
                <a:cs typeface="Arial" panose="020B0604020202020204" pitchFamily="34" charset="0"/>
              </a:rPr>
              <a:t>5. Rural Base – To </a:t>
            </a:r>
            <a:r>
              <a:rPr lang="en-US" sz="2000" kern="0" dirty="0">
                <a:effectLst/>
                <a:latin typeface="Roboto Light" panose="02000000000000000000" pitchFamily="2" charset="0"/>
                <a:ea typeface="Roboto Light" panose="02000000000000000000" pitchFamily="2" charset="0"/>
                <a:cs typeface="Arial" panose="020B0604020202020204" pitchFamily="34" charset="0"/>
              </a:rPr>
              <a:t>recognize the cost of providing services in rural areas, a rural base was established by county population from the following chart.</a:t>
            </a:r>
            <a:endParaRPr lang="en-US" sz="2000" dirty="0">
              <a:effectLst/>
              <a:latin typeface="Roboto Light" panose="02000000000000000000" pitchFamily="2" charset="0"/>
              <a:ea typeface="Roboto Light" panose="02000000000000000000" pitchFamily="2" charset="0"/>
              <a:cs typeface="Times New Roman" panose="02020603050405020304" pitchFamily="18" charset="0"/>
            </a:endParaRPr>
          </a:p>
          <a:p>
            <a:pPr marL="457200" algn="just"/>
            <a:endPar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fontAlgn="ctr"/>
            <a:endParaRPr lang="en-US" sz="2000" b="1"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fontAlgn="ctr"/>
            <a:endParaRPr lang="en-US" sz="2000" b="1" i="0" u="none" strike="noStrike" kern="1200" dirty="0">
              <a:solidFill>
                <a:srgbClr val="000000"/>
              </a:solidFill>
              <a:effectLst/>
              <a:latin typeface="Roboto" panose="02000000000000000000" pitchFamily="2" charset="0"/>
              <a:ea typeface="Roboto" panose="02000000000000000000" pitchFamily="2" charset="0"/>
            </a:endParaRPr>
          </a:p>
          <a:p>
            <a:pPr marL="1828800" algn="l" rtl="0" eaLnBrk="1" fontAlgn="ctr" latinLnBrk="0" hangingPunct="1">
              <a:spcBef>
                <a:spcPts val="0"/>
              </a:spcBef>
              <a:spcAft>
                <a:spcPts val="0"/>
              </a:spcAft>
            </a:pPr>
            <a:r>
              <a:rPr lang="en-US" sz="1800" b="1" i="0" u="none" strike="noStrike" kern="1200" baseline="0" dirty="0">
                <a:solidFill>
                  <a:srgbClr val="000000"/>
                </a:solidFill>
                <a:effectLst/>
                <a:latin typeface="Roboto" panose="02000000000000000000" pitchFamily="2" charset="0"/>
                <a:ea typeface="Roboto" panose="02000000000000000000" pitchFamily="2" charset="0"/>
              </a:rPr>
              <a:t> </a:t>
            </a:r>
            <a:endParaRPr lang="en-US" sz="1800" b="0" i="0" u="none" strike="noStrike" dirty="0">
              <a:effectLst/>
              <a:latin typeface="Roboto" panose="02000000000000000000" pitchFamily="2" charset="0"/>
              <a:ea typeface="Roboto" panose="02000000000000000000" pitchFamily="2" charset="0"/>
            </a:endParaRPr>
          </a:p>
          <a:p>
            <a:endParaRPr lang="en-US" sz="1500" dirty="0">
              <a:latin typeface="Roboto" panose="02000000000000000000" pitchFamily="2" charset="0"/>
              <a:ea typeface="Roboto" panose="02000000000000000000" pitchFamily="2" charset="0"/>
            </a:endParaRPr>
          </a:p>
        </p:txBody>
      </p:sp>
      <p:sp>
        <p:nvSpPr>
          <p:cNvPr id="3" name="Slide Number Placeholder 2">
            <a:extLst>
              <a:ext uri="{FF2B5EF4-FFF2-40B4-BE49-F238E27FC236}">
                <a16:creationId xmlns:a16="http://schemas.microsoft.com/office/drawing/2014/main" id="{0E3817B3-5366-93D2-15E2-69522692B587}"/>
              </a:ext>
            </a:extLst>
          </p:cNvPr>
          <p:cNvSpPr>
            <a:spLocks noGrp="1"/>
          </p:cNvSpPr>
          <p:nvPr>
            <p:ph type="sldNum" sz="quarter" idx="12"/>
          </p:nvPr>
        </p:nvSpPr>
        <p:spPr/>
        <p:txBody>
          <a:bodyPr/>
          <a:lstStyle/>
          <a:p>
            <a:fld id="{C80B7D7D-9FBC-D643-B66C-6AC31D2EB15F}" type="slidenum">
              <a:rPr lang="en-US" smtClean="0"/>
              <a:t>12</a:t>
            </a:fld>
            <a:endParaRPr lang="en-US" dirty="0"/>
          </a:p>
        </p:txBody>
      </p:sp>
      <p:pic>
        <p:nvPicPr>
          <p:cNvPr id="4" name="Picture 3" descr="A picture containing text, screenshot, font, number&#10;&#10;Description automatically generated">
            <a:extLst>
              <a:ext uri="{FF2B5EF4-FFF2-40B4-BE49-F238E27FC236}">
                <a16:creationId xmlns:a16="http://schemas.microsoft.com/office/drawing/2014/main" id="{2A7075B1-D2C1-678A-9A24-68CA841D0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648" y="2396359"/>
            <a:ext cx="8912773" cy="3462059"/>
          </a:xfrm>
          <a:prstGeom prst="rect">
            <a:avLst/>
          </a:prstGeom>
        </p:spPr>
      </p:pic>
    </p:spTree>
    <p:extLst>
      <p:ext uri="{BB962C8B-B14F-4D97-AF65-F5344CB8AC3E}">
        <p14:creationId xmlns:p14="http://schemas.microsoft.com/office/powerpoint/2010/main" val="1902384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0FE66-2737-AEB1-A6D3-9252B431784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D3A1FB-FF84-E7F3-CD38-B7DC07D943A5}"/>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0AA91F9-6DA6-FE97-57CB-90CF5B803A80}"/>
              </a:ext>
            </a:extLst>
          </p:cNvPr>
          <p:cNvSpPr txBox="1"/>
          <p:nvPr/>
        </p:nvSpPr>
        <p:spPr>
          <a:xfrm>
            <a:off x="703066" y="381024"/>
            <a:ext cx="10845087" cy="707886"/>
          </a:xfrm>
          <a:prstGeom prst="rect">
            <a:avLst/>
          </a:prstGeom>
          <a:noFill/>
        </p:spPr>
        <p:txBody>
          <a:bodyPr wrap="square" rtlCol="0">
            <a:spAutoFit/>
          </a:bodyPr>
          <a:lstStyle/>
          <a:p>
            <a:r>
              <a:rPr lang="en-US" sz="4000" dirty="0">
                <a:latin typeface="Roboto Light" panose="02000000000000000000" pitchFamily="2" charset="0"/>
                <a:ea typeface="Roboto Light" panose="02000000000000000000" pitchFamily="2" charset="0"/>
              </a:rPr>
              <a:t>IFF Walk Through</a:t>
            </a:r>
          </a:p>
        </p:txBody>
      </p:sp>
      <p:sp>
        <p:nvSpPr>
          <p:cNvPr id="2" name="TextBox 1">
            <a:extLst>
              <a:ext uri="{FF2B5EF4-FFF2-40B4-BE49-F238E27FC236}">
                <a16:creationId xmlns:a16="http://schemas.microsoft.com/office/drawing/2014/main" id="{AB311F6A-551A-9C2B-7FDF-82032EA515AE}"/>
              </a:ext>
            </a:extLst>
          </p:cNvPr>
          <p:cNvSpPr txBox="1"/>
          <p:nvPr/>
        </p:nvSpPr>
        <p:spPr>
          <a:xfrm>
            <a:off x="292098" y="1629495"/>
            <a:ext cx="11899901" cy="5080173"/>
          </a:xfrm>
          <a:prstGeom prst="rect">
            <a:avLst/>
          </a:prstGeom>
          <a:noFill/>
          <a:ln>
            <a:noFill/>
          </a:ln>
        </p:spPr>
        <p:txBody>
          <a:bodyPr wrap="square" rtlCol="0">
            <a:spAutoFit/>
          </a:bodyPr>
          <a:lstStyle/>
          <a:p>
            <a:pPr marR="0" lvl="0">
              <a:lnSpc>
                <a:spcPct val="107000"/>
              </a:lnSpc>
              <a:spcBef>
                <a:spcPts val="0"/>
              </a:spcBef>
              <a:spcAft>
                <a:spcPts val="0"/>
              </a:spcAft>
            </a:pPr>
            <a:r>
              <a:rPr lang="en-US" sz="2000" dirty="0">
                <a:solidFill>
                  <a:srgbClr val="000000"/>
                </a:solidFill>
                <a:effectLst/>
                <a:latin typeface="Roboto Light" panose="02000000000000000000" pitchFamily="2" charset="0"/>
                <a:ea typeface="Roboto Light" panose="02000000000000000000" pitchFamily="2" charset="0"/>
                <a:cs typeface="Arial" panose="020B0604020202020204" pitchFamily="34" charset="0"/>
              </a:rPr>
              <a:t>6. Remaining Funds are distributed through the following formula (factors and weights): </a:t>
            </a:r>
            <a:endParaRPr lang="en-US" sz="2000" dirty="0">
              <a:effectLst/>
              <a:latin typeface="Roboto Light" panose="02000000000000000000" pitchFamily="2" charset="0"/>
              <a:ea typeface="Roboto Light" panose="02000000000000000000" pitchFamily="2"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000" dirty="0">
                <a:solidFill>
                  <a:srgbClr val="000000"/>
                </a:solidFill>
                <a:effectLst/>
                <a:latin typeface="Roboto Light" panose="02000000000000000000" pitchFamily="2" charset="0"/>
                <a:ea typeface="Roboto Light" panose="02000000000000000000" pitchFamily="2" charset="0"/>
                <a:cs typeface="Arial" panose="020B0604020202020204" pitchFamily="34" charset="0"/>
              </a:rPr>
              <a:t>Individuals at or above the age of 60: 60% </a:t>
            </a:r>
            <a:endParaRPr lang="en-US" sz="2000" dirty="0">
              <a:effectLst/>
              <a:latin typeface="Roboto Light" panose="02000000000000000000" pitchFamily="2" charset="0"/>
              <a:ea typeface="Roboto Light" panose="02000000000000000000" pitchFamily="2"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000" dirty="0">
                <a:solidFill>
                  <a:srgbClr val="000000"/>
                </a:solidFill>
                <a:effectLst/>
                <a:latin typeface="Roboto Light" panose="02000000000000000000" pitchFamily="2" charset="0"/>
                <a:ea typeface="Roboto Light" panose="02000000000000000000" pitchFamily="2" charset="0"/>
                <a:cs typeface="Arial" panose="020B0604020202020204" pitchFamily="34" charset="0"/>
              </a:rPr>
              <a:t>Individuals at or above the age of 60 low income: 30% </a:t>
            </a:r>
            <a:endParaRPr lang="en-US" sz="2000" dirty="0">
              <a:effectLst/>
              <a:latin typeface="Roboto Light" panose="02000000000000000000" pitchFamily="2" charset="0"/>
              <a:ea typeface="Roboto Light" panose="02000000000000000000" pitchFamily="2"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000" dirty="0">
                <a:solidFill>
                  <a:srgbClr val="000000"/>
                </a:solidFill>
                <a:effectLst/>
                <a:latin typeface="Roboto Light" panose="02000000000000000000" pitchFamily="2" charset="0"/>
                <a:ea typeface="Roboto Light" panose="02000000000000000000" pitchFamily="2" charset="0"/>
                <a:cs typeface="Arial" panose="020B0604020202020204" pitchFamily="34" charset="0"/>
              </a:rPr>
              <a:t>Individuals at or above the age of 60 minority: 10% </a:t>
            </a:r>
            <a:endParaRPr lang="en-US" sz="200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indent="457200">
              <a:lnSpc>
                <a:spcPct val="107000"/>
              </a:lnSpc>
              <a:spcBef>
                <a:spcPts val="0"/>
              </a:spcBef>
              <a:spcAft>
                <a:spcPts val="0"/>
              </a:spcAft>
            </a:pPr>
            <a:r>
              <a:rPr lang="en-US" sz="2000" dirty="0">
                <a:solidFill>
                  <a:srgbClr val="000000"/>
                </a:solidFill>
                <a:effectLst/>
                <a:latin typeface="Roboto Light" panose="02000000000000000000" pitchFamily="2" charset="0"/>
                <a:ea typeface="Roboto Light" panose="02000000000000000000" pitchFamily="2" charset="0"/>
                <a:cs typeface="Arial" panose="020B0604020202020204" pitchFamily="34" charset="0"/>
              </a:rPr>
              <a:t> </a:t>
            </a:r>
            <a:endParaRPr lang="en-US" sz="2000" dirty="0">
              <a:effectLst/>
              <a:latin typeface="Roboto Light" panose="02000000000000000000" pitchFamily="2" charset="0"/>
              <a:ea typeface="Roboto Light" panose="02000000000000000000" pitchFamily="2" charset="0"/>
              <a:cs typeface="Times New Roman" panose="02020603050405020304" pitchFamily="18" charset="0"/>
            </a:endParaRPr>
          </a:p>
          <a:p>
            <a:pPr marL="457200" marR="0">
              <a:lnSpc>
                <a:spcPct val="107000"/>
              </a:lnSpc>
              <a:spcBef>
                <a:spcPts val="0"/>
              </a:spcBef>
              <a:spcAft>
                <a:spcPts val="0"/>
              </a:spcAft>
            </a:pPr>
            <a:r>
              <a:rPr lang="en-US" sz="2000" dirty="0">
                <a:solidFill>
                  <a:srgbClr val="000000"/>
                </a:solidFill>
                <a:effectLst/>
                <a:latin typeface="Roboto Light" panose="02000000000000000000" pitchFamily="2" charset="0"/>
                <a:ea typeface="Roboto Light" panose="02000000000000000000" pitchFamily="2" charset="0"/>
                <a:cs typeface="Arial" panose="020B0604020202020204" pitchFamily="34" charset="0"/>
              </a:rPr>
              <a:t>For example, each county age 60+ total population divided by the 60+ state total population = % of each three factors(Age 60+, 60+ Low Income and 60+ Minority).</a:t>
            </a:r>
            <a:endParaRPr lang="en-US" sz="2000" dirty="0">
              <a:effectLst/>
              <a:latin typeface="Roboto Light" panose="02000000000000000000" pitchFamily="2" charset="0"/>
              <a:ea typeface="Roboto Light" panose="02000000000000000000" pitchFamily="2" charset="0"/>
              <a:cs typeface="Times New Roman" panose="02020603050405020304" pitchFamily="18" charset="0"/>
            </a:endParaRPr>
          </a:p>
          <a:p>
            <a:pPr marL="457200" marR="0">
              <a:lnSpc>
                <a:spcPct val="107000"/>
              </a:lnSpc>
              <a:spcBef>
                <a:spcPts val="0"/>
              </a:spcBef>
              <a:spcAft>
                <a:spcPts val="0"/>
              </a:spcAft>
            </a:pPr>
            <a:endParaRPr lang="en-US" sz="2000" dirty="0">
              <a:solidFill>
                <a:srgbClr val="000000"/>
              </a:solidFill>
              <a:effectLst/>
              <a:latin typeface="Roboto Light" panose="02000000000000000000" pitchFamily="2" charset="0"/>
              <a:ea typeface="Roboto Light" panose="02000000000000000000" pitchFamily="2" charset="0"/>
              <a:cs typeface="Arial" panose="020B0604020202020204" pitchFamily="34" charset="0"/>
            </a:endParaRPr>
          </a:p>
          <a:p>
            <a:pPr marL="457200" marR="0">
              <a:lnSpc>
                <a:spcPct val="107000"/>
              </a:lnSpc>
              <a:spcBef>
                <a:spcPts val="0"/>
              </a:spcBef>
              <a:spcAft>
                <a:spcPts val="0"/>
              </a:spcAft>
            </a:pPr>
            <a:r>
              <a:rPr lang="en-US" sz="2000" dirty="0">
                <a:solidFill>
                  <a:srgbClr val="000000"/>
                </a:solidFill>
                <a:effectLst/>
                <a:latin typeface="Roboto Light" panose="02000000000000000000" pitchFamily="2" charset="0"/>
                <a:ea typeface="Roboto Light" panose="02000000000000000000" pitchFamily="2" charset="0"/>
                <a:cs typeface="Arial" panose="020B0604020202020204" pitchFamily="34" charset="0"/>
              </a:rPr>
              <a:t>State total of Age 60+ multiplied by the % of each factor = dollar amount per county for each planning and service area.</a:t>
            </a:r>
            <a:endParaRPr lang="en-US" sz="2000" dirty="0">
              <a:solidFill>
                <a:srgbClr val="000000"/>
              </a:solidFill>
              <a:latin typeface="Roboto Light" panose="02000000000000000000" pitchFamily="2" charset="0"/>
              <a:ea typeface="Roboto Light" panose="02000000000000000000" pitchFamily="2" charset="0"/>
              <a:cs typeface="Arial" panose="020B0604020202020204" pitchFamily="34" charset="0"/>
            </a:endParaRPr>
          </a:p>
          <a:p>
            <a:pPr marL="457200" marR="0">
              <a:lnSpc>
                <a:spcPct val="107000"/>
              </a:lnSpc>
              <a:spcBef>
                <a:spcPts val="0"/>
              </a:spcBef>
              <a:spcAft>
                <a:spcPts val="0"/>
              </a:spcAft>
            </a:pPr>
            <a:endParaRPr lang="en-US" sz="1600" dirty="0">
              <a:solidFill>
                <a:srgbClr val="000000"/>
              </a:solidFill>
              <a:effectLst/>
              <a:latin typeface="Robota light"/>
              <a:ea typeface="Calibri" panose="020F0502020204030204" pitchFamily="34" charset="0"/>
              <a:cs typeface="Arial" panose="020B0604020202020204" pitchFamily="34" charset="0"/>
            </a:endParaRPr>
          </a:p>
          <a:p>
            <a:pPr marL="457200" algn="just"/>
            <a:endPar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fontAlgn="ctr"/>
            <a:endParaRPr lang="en-US" sz="2000" b="1"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fontAlgn="ctr"/>
            <a:endParaRPr lang="en-US" sz="2000" b="1" i="0" u="none" strike="noStrike" kern="1200" dirty="0">
              <a:solidFill>
                <a:srgbClr val="000000"/>
              </a:solidFill>
              <a:effectLst/>
              <a:latin typeface="Roboto" panose="02000000000000000000" pitchFamily="2" charset="0"/>
              <a:ea typeface="Roboto" panose="02000000000000000000" pitchFamily="2" charset="0"/>
            </a:endParaRPr>
          </a:p>
          <a:p>
            <a:pPr marL="1828800" algn="l" rtl="0" eaLnBrk="1" fontAlgn="ctr" latinLnBrk="0" hangingPunct="1">
              <a:spcBef>
                <a:spcPts val="0"/>
              </a:spcBef>
              <a:spcAft>
                <a:spcPts val="0"/>
              </a:spcAft>
            </a:pPr>
            <a:r>
              <a:rPr lang="en-US" sz="1800" b="1" i="0" u="none" strike="noStrike" kern="1200" baseline="0" dirty="0">
                <a:solidFill>
                  <a:srgbClr val="000000"/>
                </a:solidFill>
                <a:effectLst/>
                <a:latin typeface="Roboto" panose="02000000000000000000" pitchFamily="2" charset="0"/>
                <a:ea typeface="Roboto" panose="02000000000000000000" pitchFamily="2" charset="0"/>
              </a:rPr>
              <a:t> </a:t>
            </a:r>
            <a:endParaRPr lang="en-US" sz="1800" b="0" i="0" u="none" strike="noStrike" dirty="0">
              <a:effectLst/>
              <a:latin typeface="Roboto" panose="02000000000000000000" pitchFamily="2" charset="0"/>
              <a:ea typeface="Roboto" panose="02000000000000000000" pitchFamily="2" charset="0"/>
            </a:endParaRPr>
          </a:p>
          <a:p>
            <a:endParaRPr lang="en-US" sz="1500" dirty="0">
              <a:latin typeface="Roboto" panose="02000000000000000000" pitchFamily="2" charset="0"/>
              <a:ea typeface="Roboto" panose="02000000000000000000" pitchFamily="2" charset="0"/>
            </a:endParaRPr>
          </a:p>
        </p:txBody>
      </p:sp>
      <p:sp>
        <p:nvSpPr>
          <p:cNvPr id="3" name="Slide Number Placeholder 2">
            <a:extLst>
              <a:ext uri="{FF2B5EF4-FFF2-40B4-BE49-F238E27FC236}">
                <a16:creationId xmlns:a16="http://schemas.microsoft.com/office/drawing/2014/main" id="{81549C7C-4D9F-9275-5293-AACA35DEE406}"/>
              </a:ext>
            </a:extLst>
          </p:cNvPr>
          <p:cNvSpPr>
            <a:spLocks noGrp="1"/>
          </p:cNvSpPr>
          <p:nvPr>
            <p:ph type="sldNum" sz="quarter" idx="12"/>
          </p:nvPr>
        </p:nvSpPr>
        <p:spPr/>
        <p:txBody>
          <a:bodyPr/>
          <a:lstStyle/>
          <a:p>
            <a:fld id="{C80B7D7D-9FBC-D643-B66C-6AC31D2EB15F}" type="slidenum">
              <a:rPr lang="en-US" smtClean="0"/>
              <a:t>13</a:t>
            </a:fld>
            <a:endParaRPr lang="en-US" dirty="0"/>
          </a:p>
        </p:txBody>
      </p:sp>
    </p:spTree>
    <p:extLst>
      <p:ext uri="{BB962C8B-B14F-4D97-AF65-F5344CB8AC3E}">
        <p14:creationId xmlns:p14="http://schemas.microsoft.com/office/powerpoint/2010/main" val="62179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240FA-EBCA-1A53-86BC-5DF772F17D3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C70A314-D0FF-31B0-DF37-8C0A6299713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D4E80FE-E7F9-1906-2B38-1ED9D76DB383}"/>
              </a:ext>
            </a:extLst>
          </p:cNvPr>
          <p:cNvSpPr txBox="1"/>
          <p:nvPr/>
        </p:nvSpPr>
        <p:spPr>
          <a:xfrm>
            <a:off x="703066" y="381024"/>
            <a:ext cx="10845087" cy="707886"/>
          </a:xfrm>
          <a:prstGeom prst="rect">
            <a:avLst/>
          </a:prstGeom>
          <a:noFill/>
        </p:spPr>
        <p:txBody>
          <a:bodyPr wrap="square" rtlCol="0">
            <a:spAutoFit/>
          </a:bodyPr>
          <a:lstStyle/>
          <a:p>
            <a:r>
              <a:rPr lang="en-US" sz="4000" dirty="0">
                <a:latin typeface="Roboto Light" panose="02000000000000000000" pitchFamily="2" charset="0"/>
                <a:ea typeface="Roboto Light" panose="02000000000000000000" pitchFamily="2" charset="0"/>
              </a:rPr>
              <a:t>IFF Walk Through</a:t>
            </a:r>
          </a:p>
        </p:txBody>
      </p:sp>
      <p:sp>
        <p:nvSpPr>
          <p:cNvPr id="2" name="TextBox 1">
            <a:extLst>
              <a:ext uri="{FF2B5EF4-FFF2-40B4-BE49-F238E27FC236}">
                <a16:creationId xmlns:a16="http://schemas.microsoft.com/office/drawing/2014/main" id="{E92ECB82-9583-4E29-574F-59EACA263B91}"/>
              </a:ext>
            </a:extLst>
          </p:cNvPr>
          <p:cNvSpPr txBox="1"/>
          <p:nvPr/>
        </p:nvSpPr>
        <p:spPr>
          <a:xfrm>
            <a:off x="292099" y="1629495"/>
            <a:ext cx="11256054" cy="5738815"/>
          </a:xfrm>
          <a:prstGeom prst="rect">
            <a:avLst/>
          </a:prstGeom>
          <a:noFill/>
          <a:ln>
            <a:noFill/>
          </a:ln>
        </p:spPr>
        <p:txBody>
          <a:bodyPr wrap="square" rtlCol="0">
            <a:spAutoFit/>
          </a:bodyPr>
          <a:lstStyle/>
          <a:p>
            <a:pPr marL="457200" marR="0">
              <a:lnSpc>
                <a:spcPct val="107000"/>
              </a:lnSpc>
              <a:spcBef>
                <a:spcPts val="0"/>
              </a:spcBef>
              <a:spcAft>
                <a:spcPts val="0"/>
              </a:spcAft>
            </a:pPr>
            <a:endParaRPr lang="en-US" sz="1600" dirty="0">
              <a:solidFill>
                <a:srgbClr val="000000"/>
              </a:solidFill>
              <a:effectLst/>
              <a:latin typeface="Robota light"/>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2000" dirty="0">
                <a:solidFill>
                  <a:srgbClr val="000000"/>
                </a:solidFill>
                <a:effectLst/>
                <a:latin typeface="Roboto Light" panose="02000000000000000000" pitchFamily="2" charset="0"/>
                <a:ea typeface="Roboto Light" panose="02000000000000000000" pitchFamily="2" charset="0"/>
                <a:cs typeface="Arial" panose="020B0604020202020204" pitchFamily="34" charset="0"/>
              </a:rPr>
              <a:t>7. Administration Funds – 10% of the allocated amounts for III-B and III-C1 funds are distributed on the 60/30/10 formula. Title III-C2 (Home-delivered meals), Title III-E (Caregiver Supports) and State Program Administration funds are distributed on a straight 10% of allowable funds. </a:t>
            </a:r>
          </a:p>
          <a:p>
            <a:pPr>
              <a:lnSpc>
                <a:spcPct val="107000"/>
              </a:lnSpc>
            </a:pPr>
            <a:r>
              <a:rPr lang="en-US" sz="2000" dirty="0">
                <a:solidFill>
                  <a:srgbClr val="000000"/>
                </a:solidFill>
                <a:latin typeface="Roboto Light" panose="02000000000000000000" pitchFamily="2" charset="0"/>
                <a:ea typeface="Roboto Light" panose="02000000000000000000" pitchFamily="2" charset="0"/>
                <a:cs typeface="Arial" panose="020B0604020202020204" pitchFamily="34" charset="0"/>
              </a:rPr>
              <a:t>           </a:t>
            </a:r>
            <a:r>
              <a:rPr lang="en-US" sz="2000" dirty="0">
                <a:solidFill>
                  <a:srgbClr val="000000"/>
                </a:solidFill>
                <a:effectLst/>
                <a:latin typeface="Roboto Light" panose="02000000000000000000" pitchFamily="2" charset="0"/>
                <a:ea typeface="Roboto Light" panose="02000000000000000000" pitchFamily="2" charset="0"/>
                <a:cs typeface="Arial" panose="020B0604020202020204" pitchFamily="34" charset="0"/>
              </a:rPr>
              <a:t>a. An Administration Base of $12,000 for each of the seven (7) multi-county/reservation Area  Agencies and $1,200 to the two (2) Single County Area Agencies for III-B (Supportive Services) and III-C1 (Congregate Meals). </a:t>
            </a:r>
          </a:p>
          <a:p>
            <a:pPr>
              <a:lnSpc>
                <a:spcPct val="107000"/>
              </a:lnSpc>
            </a:pPr>
            <a:endParaRPr lang="en-US" sz="2000" dirty="0">
              <a:solidFill>
                <a:srgbClr val="000000"/>
              </a:solidFill>
              <a:latin typeface="Roboto Light" panose="02000000000000000000" pitchFamily="2" charset="0"/>
              <a:ea typeface="Roboto Light" panose="02000000000000000000" pitchFamily="2" charset="0"/>
              <a:cs typeface="Arial" panose="020B0604020202020204" pitchFamily="34" charset="0"/>
            </a:endParaRPr>
          </a:p>
          <a:p>
            <a:pPr>
              <a:lnSpc>
                <a:spcPct val="107000"/>
              </a:lnSpc>
            </a:pPr>
            <a:r>
              <a:rPr lang="en-US" sz="2000" dirty="0">
                <a:solidFill>
                  <a:srgbClr val="000000"/>
                </a:solidFill>
                <a:latin typeface="Roboto Light" panose="02000000000000000000" pitchFamily="2" charset="0"/>
                <a:ea typeface="Roboto Light" panose="02000000000000000000" pitchFamily="2" charset="0"/>
                <a:cs typeface="Arial" panose="020B0604020202020204" pitchFamily="34" charset="0"/>
              </a:rPr>
              <a:t>8. And 9. No changes proposed.  (Ombudsman and NSIP)</a:t>
            </a:r>
          </a:p>
          <a:p>
            <a:pPr>
              <a:lnSpc>
                <a:spcPct val="107000"/>
              </a:lnSpc>
            </a:pPr>
            <a:endParaRPr lang="en-US" sz="2000" dirty="0">
              <a:solidFill>
                <a:srgbClr val="000000"/>
              </a:solidFill>
              <a:effectLst/>
              <a:latin typeface="Roboto Light" panose="02000000000000000000" pitchFamily="2" charset="0"/>
              <a:ea typeface="Roboto Light" panose="02000000000000000000" pitchFamily="2" charset="0"/>
              <a:cs typeface="Arial" panose="020B0604020202020204" pitchFamily="34" charset="0"/>
            </a:endParaRPr>
          </a:p>
          <a:p>
            <a:pPr>
              <a:lnSpc>
                <a:spcPct val="107000"/>
              </a:lnSpc>
            </a:pPr>
            <a:r>
              <a:rPr lang="en-US" sz="2000" dirty="0">
                <a:solidFill>
                  <a:srgbClr val="000000"/>
                </a:solidFill>
                <a:effectLst/>
                <a:latin typeface="Roboto Light" panose="02000000000000000000" pitchFamily="2" charset="0"/>
                <a:ea typeface="Roboto Light" panose="02000000000000000000" pitchFamily="2" charset="0"/>
                <a:cs typeface="Arial" panose="020B0604020202020204" pitchFamily="34" charset="0"/>
              </a:rPr>
              <a:t>10. With respect to services for older individuals residing in rural areas, the State will not allocate, nor can an Area Agency spend less than the amount expended for services in rural areas in fiscal year 2019.</a:t>
            </a:r>
            <a:endParaRPr lang="en-US" sz="2000" dirty="0">
              <a:effectLst/>
              <a:latin typeface="Roboto Light" panose="02000000000000000000" pitchFamily="2" charset="0"/>
              <a:ea typeface="Roboto Light" panose="02000000000000000000" pitchFamily="2" charset="0"/>
              <a:cs typeface="Times New Roman" panose="02020603050405020304" pitchFamily="18" charset="0"/>
            </a:endParaRPr>
          </a:p>
          <a:p>
            <a:pPr marL="457200" algn="just"/>
            <a:endPar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fontAlgn="ctr"/>
            <a:endParaRPr lang="en-US" sz="2000" b="1"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fontAlgn="ctr"/>
            <a:endParaRPr lang="en-US" sz="2000" b="1" i="0" u="none" strike="noStrike" kern="1200" dirty="0">
              <a:solidFill>
                <a:srgbClr val="000000"/>
              </a:solidFill>
              <a:effectLst/>
              <a:latin typeface="Roboto" panose="02000000000000000000" pitchFamily="2" charset="0"/>
              <a:ea typeface="Roboto" panose="02000000000000000000" pitchFamily="2" charset="0"/>
            </a:endParaRPr>
          </a:p>
          <a:p>
            <a:pPr marL="1828800" algn="l" rtl="0" eaLnBrk="1" fontAlgn="ctr" latinLnBrk="0" hangingPunct="1">
              <a:spcBef>
                <a:spcPts val="0"/>
              </a:spcBef>
              <a:spcAft>
                <a:spcPts val="0"/>
              </a:spcAft>
            </a:pPr>
            <a:r>
              <a:rPr lang="en-US" sz="1800" b="1" i="0" u="none" strike="noStrike" kern="1200" baseline="0" dirty="0">
                <a:solidFill>
                  <a:srgbClr val="000000"/>
                </a:solidFill>
                <a:effectLst/>
                <a:latin typeface="Roboto" panose="02000000000000000000" pitchFamily="2" charset="0"/>
                <a:ea typeface="Roboto" panose="02000000000000000000" pitchFamily="2" charset="0"/>
              </a:rPr>
              <a:t> </a:t>
            </a:r>
            <a:endParaRPr lang="en-US" sz="1800" b="0" i="0" u="none" strike="noStrike" dirty="0">
              <a:effectLst/>
              <a:latin typeface="Roboto" panose="02000000000000000000" pitchFamily="2" charset="0"/>
              <a:ea typeface="Roboto" panose="02000000000000000000" pitchFamily="2" charset="0"/>
            </a:endParaRPr>
          </a:p>
          <a:p>
            <a:endParaRPr lang="en-US" sz="1500" dirty="0">
              <a:latin typeface="Roboto" panose="02000000000000000000" pitchFamily="2" charset="0"/>
              <a:ea typeface="Roboto" panose="02000000000000000000" pitchFamily="2" charset="0"/>
            </a:endParaRPr>
          </a:p>
        </p:txBody>
      </p:sp>
      <p:sp>
        <p:nvSpPr>
          <p:cNvPr id="3" name="Slide Number Placeholder 2">
            <a:extLst>
              <a:ext uri="{FF2B5EF4-FFF2-40B4-BE49-F238E27FC236}">
                <a16:creationId xmlns:a16="http://schemas.microsoft.com/office/drawing/2014/main" id="{12306422-6EAA-5704-7A14-0A03F2BA0994}"/>
              </a:ext>
            </a:extLst>
          </p:cNvPr>
          <p:cNvSpPr>
            <a:spLocks noGrp="1"/>
          </p:cNvSpPr>
          <p:nvPr>
            <p:ph type="sldNum" sz="quarter" idx="12"/>
          </p:nvPr>
        </p:nvSpPr>
        <p:spPr/>
        <p:txBody>
          <a:bodyPr/>
          <a:lstStyle/>
          <a:p>
            <a:fld id="{C80B7D7D-9FBC-D643-B66C-6AC31D2EB15F}" type="slidenum">
              <a:rPr lang="en-US" smtClean="0"/>
              <a:t>14</a:t>
            </a:fld>
            <a:endParaRPr lang="en-US" dirty="0"/>
          </a:p>
        </p:txBody>
      </p:sp>
    </p:spTree>
    <p:extLst>
      <p:ext uri="{BB962C8B-B14F-4D97-AF65-F5344CB8AC3E}">
        <p14:creationId xmlns:p14="http://schemas.microsoft.com/office/powerpoint/2010/main" val="290039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974D00-66F5-9C3B-A726-D9918F54E4E7}"/>
              </a:ext>
            </a:extLst>
          </p:cNvPr>
          <p:cNvSpPr>
            <a:spLocks noGrp="1"/>
          </p:cNvSpPr>
          <p:nvPr>
            <p:ph type="sldNum" sz="quarter" idx="12"/>
          </p:nvPr>
        </p:nvSpPr>
        <p:spPr/>
        <p:txBody>
          <a:bodyPr/>
          <a:lstStyle/>
          <a:p>
            <a:fld id="{C80B7D7D-9FBC-D643-B66C-6AC31D2EB15F}" type="slidenum">
              <a:rPr lang="en-US" smtClean="0"/>
              <a:t>15</a:t>
            </a:fld>
            <a:endParaRPr lang="en-US" dirty="0"/>
          </a:p>
        </p:txBody>
      </p:sp>
      <p:pic>
        <p:nvPicPr>
          <p:cNvPr id="5" name="Picture 4">
            <a:extLst>
              <a:ext uri="{FF2B5EF4-FFF2-40B4-BE49-F238E27FC236}">
                <a16:creationId xmlns:a16="http://schemas.microsoft.com/office/drawing/2014/main" id="{2FB293F8-C425-5967-AE9D-2860300F0EFF}"/>
              </a:ext>
            </a:extLst>
          </p:cNvPr>
          <p:cNvPicPr>
            <a:picLocks noChangeAspect="1"/>
          </p:cNvPicPr>
          <p:nvPr/>
        </p:nvPicPr>
        <p:blipFill>
          <a:blip r:embed="rId3"/>
          <a:stretch>
            <a:fillRect/>
          </a:stretch>
        </p:blipFill>
        <p:spPr>
          <a:xfrm>
            <a:off x="2012581" y="0"/>
            <a:ext cx="8166837" cy="6858000"/>
          </a:xfrm>
          <a:prstGeom prst="rect">
            <a:avLst/>
          </a:prstGeom>
        </p:spPr>
      </p:pic>
    </p:spTree>
    <p:extLst>
      <p:ext uri="{BB962C8B-B14F-4D97-AF65-F5344CB8AC3E}">
        <p14:creationId xmlns:p14="http://schemas.microsoft.com/office/powerpoint/2010/main" val="169202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67CA5-C4E2-2641-5A17-500F19516E4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8BACA5-EDC6-DF53-358D-BDEC0D0B1A39}"/>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6F13474-8908-EA54-7945-66F002BE53C8}"/>
              </a:ext>
            </a:extLst>
          </p:cNvPr>
          <p:cNvSpPr txBox="1"/>
          <p:nvPr/>
        </p:nvSpPr>
        <p:spPr>
          <a:xfrm>
            <a:off x="703066" y="381024"/>
            <a:ext cx="10845087" cy="707886"/>
          </a:xfrm>
          <a:prstGeom prst="rect">
            <a:avLst/>
          </a:prstGeom>
          <a:noFill/>
        </p:spPr>
        <p:txBody>
          <a:bodyPr wrap="square" rtlCol="0">
            <a:spAutoFit/>
          </a:bodyPr>
          <a:lstStyle/>
          <a:p>
            <a:r>
              <a:rPr lang="en-US" sz="4000" dirty="0">
                <a:latin typeface="Roboto Light" panose="02000000000000000000" pitchFamily="2" charset="0"/>
                <a:ea typeface="Roboto Light" panose="02000000000000000000" pitchFamily="2" charset="0"/>
              </a:rPr>
              <a:t>Impact to the Area Agencies on Aging</a:t>
            </a:r>
          </a:p>
        </p:txBody>
      </p:sp>
      <p:sp>
        <p:nvSpPr>
          <p:cNvPr id="2" name="TextBox 1">
            <a:extLst>
              <a:ext uri="{FF2B5EF4-FFF2-40B4-BE49-F238E27FC236}">
                <a16:creationId xmlns:a16="http://schemas.microsoft.com/office/drawing/2014/main" id="{7DA54A88-E1DC-CDE2-D0C9-3B911BB6D0CF}"/>
              </a:ext>
            </a:extLst>
          </p:cNvPr>
          <p:cNvSpPr txBox="1"/>
          <p:nvPr/>
        </p:nvSpPr>
        <p:spPr>
          <a:xfrm>
            <a:off x="292099" y="1629495"/>
            <a:ext cx="11256054" cy="4249177"/>
          </a:xfrm>
          <a:prstGeom prst="rect">
            <a:avLst/>
          </a:prstGeom>
          <a:noFill/>
          <a:ln>
            <a:noFill/>
          </a:ln>
        </p:spPr>
        <p:txBody>
          <a:bodyPr wrap="square" rtlCol="0">
            <a:spAutoFit/>
          </a:bodyPr>
          <a:lstStyle/>
          <a:p>
            <a:pPr marL="457200" marR="0">
              <a:lnSpc>
                <a:spcPct val="107000"/>
              </a:lnSpc>
              <a:spcBef>
                <a:spcPts val="0"/>
              </a:spcBef>
              <a:spcAft>
                <a:spcPts val="0"/>
              </a:spcAft>
            </a:pPr>
            <a:endParaRPr lang="en-US" sz="1600" dirty="0">
              <a:solidFill>
                <a:srgbClr val="000000"/>
              </a:solidFill>
              <a:effectLst/>
              <a:latin typeface="Robota light"/>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000" b="0" i="0" u="none" strike="noStrike" dirty="0">
                <a:effectLst/>
                <a:latin typeface="Arial" panose="020B0604020202020204" pitchFamily="34" charset="0"/>
              </a:rPr>
              <a:t>Difference between </a:t>
            </a:r>
            <a:r>
              <a:rPr lang="en-US" sz="2000" dirty="0">
                <a:latin typeface="Arial" panose="020B0604020202020204" pitchFamily="34" charset="0"/>
              </a:rPr>
              <a:t>7</a:t>
            </a:r>
            <a:r>
              <a:rPr lang="en-US" sz="2000" b="0" i="0" u="none" strike="noStrike" dirty="0">
                <a:effectLst/>
                <a:latin typeface="Arial" panose="020B0604020202020204" pitchFamily="34" charset="0"/>
              </a:rPr>
              <a:t>0/20/10 method and </a:t>
            </a:r>
            <a:r>
              <a:rPr lang="en-US" sz="2000" dirty="0">
                <a:latin typeface="Arial" panose="020B0604020202020204" pitchFamily="34" charset="0"/>
              </a:rPr>
              <a:t>60</a:t>
            </a:r>
            <a:r>
              <a:rPr lang="en-US" sz="2000" b="0" i="0" u="none" strike="noStrike" dirty="0">
                <a:effectLst/>
                <a:latin typeface="Arial" panose="020B0604020202020204" pitchFamily="34" charset="0"/>
              </a:rPr>
              <a:t>/30/10 method (22 census)</a:t>
            </a:r>
          </a:p>
          <a:p>
            <a:pPr marL="0" indent="0">
              <a:buNone/>
            </a:pPr>
            <a:r>
              <a:rPr lang="en-US" sz="2000" b="0" i="0" u="none" strike="noStrike" dirty="0">
                <a:effectLst/>
                <a:latin typeface="Arial" panose="020B0604020202020204" pitchFamily="34" charset="0"/>
              </a:rPr>
              <a:t>	Area 1 $13,074 </a:t>
            </a:r>
          </a:p>
          <a:p>
            <a:pPr marL="0" indent="0">
              <a:buNone/>
            </a:pPr>
            <a:r>
              <a:rPr lang="en-US" sz="2000" dirty="0">
                <a:latin typeface="Arial" panose="020B0604020202020204" pitchFamily="34" charset="0"/>
              </a:rPr>
              <a:t>	Area 2 </a:t>
            </a:r>
            <a:r>
              <a:rPr lang="en-US" sz="2000" b="0" i="0" u="none" strike="noStrike" dirty="0">
                <a:solidFill>
                  <a:srgbClr val="FF0000"/>
                </a:solidFill>
                <a:effectLst/>
                <a:latin typeface="Arial" panose="020B0604020202020204" pitchFamily="34" charset="0"/>
              </a:rPr>
              <a:t>$(5,000)</a:t>
            </a:r>
            <a:r>
              <a:rPr lang="en-US" sz="2000" dirty="0">
                <a:solidFill>
                  <a:srgbClr val="FF0000"/>
                </a:solidFill>
              </a:rPr>
              <a:t> </a:t>
            </a:r>
            <a:r>
              <a:rPr lang="en-US" sz="2000" b="0" i="0" u="none" strike="noStrike" dirty="0">
                <a:solidFill>
                  <a:srgbClr val="FF0000"/>
                </a:solidFill>
                <a:effectLst/>
                <a:latin typeface="Arial" panose="020B0604020202020204" pitchFamily="34" charset="0"/>
              </a:rPr>
              <a:t> </a:t>
            </a:r>
          </a:p>
          <a:p>
            <a:pPr marL="0" indent="0">
              <a:buNone/>
            </a:pPr>
            <a:r>
              <a:rPr lang="en-US" sz="2000" dirty="0">
                <a:latin typeface="Arial" panose="020B0604020202020204" pitchFamily="34" charset="0"/>
              </a:rPr>
              <a:t>	Area 3 </a:t>
            </a:r>
            <a:r>
              <a:rPr lang="en-US" sz="2000" b="0" i="0" u="none" strike="noStrike" dirty="0">
                <a:effectLst/>
                <a:latin typeface="Arial" panose="020B0604020202020204" pitchFamily="34" charset="0"/>
              </a:rPr>
              <a:t>$11,182  </a:t>
            </a:r>
          </a:p>
          <a:p>
            <a:pPr marL="0" indent="0">
              <a:buNone/>
            </a:pPr>
            <a:r>
              <a:rPr lang="en-US" sz="2000" dirty="0">
                <a:latin typeface="Arial" panose="020B0604020202020204" pitchFamily="34" charset="0"/>
              </a:rPr>
              <a:t>	Area 4 </a:t>
            </a:r>
            <a:r>
              <a:rPr lang="en-US" sz="2000" b="0" i="0" u="none" strike="noStrike" dirty="0">
                <a:solidFill>
                  <a:srgbClr val="FF0000"/>
                </a:solidFill>
                <a:effectLst/>
                <a:latin typeface="Arial" panose="020B0604020202020204" pitchFamily="34" charset="0"/>
              </a:rPr>
              <a:t>$(21,379)</a:t>
            </a:r>
            <a:r>
              <a:rPr lang="en-US" sz="2000" dirty="0">
                <a:solidFill>
                  <a:srgbClr val="FF0000"/>
                </a:solidFill>
              </a:rPr>
              <a:t> </a:t>
            </a:r>
            <a:r>
              <a:rPr lang="en-US" sz="2000" b="0" i="0" u="none" strike="noStrike" dirty="0">
                <a:solidFill>
                  <a:srgbClr val="FF0000"/>
                </a:solidFill>
                <a:effectLst/>
                <a:latin typeface="Arial" panose="020B0604020202020204" pitchFamily="34" charset="0"/>
              </a:rPr>
              <a:t> </a:t>
            </a:r>
          </a:p>
          <a:p>
            <a:pPr marL="0" indent="0">
              <a:buNone/>
            </a:pPr>
            <a:r>
              <a:rPr lang="en-US" sz="2000" dirty="0">
                <a:latin typeface="Arial" panose="020B0604020202020204" pitchFamily="34" charset="0"/>
              </a:rPr>
              <a:t>	Area 5 </a:t>
            </a:r>
            <a:r>
              <a:rPr lang="en-US" sz="2000" b="0" i="0" u="none" strike="noStrike" dirty="0">
                <a:effectLst/>
                <a:latin typeface="Arial" panose="020B0604020202020204" pitchFamily="34" charset="0"/>
              </a:rPr>
              <a:t>$3,474  </a:t>
            </a:r>
          </a:p>
          <a:p>
            <a:pPr marL="0" indent="0">
              <a:buNone/>
            </a:pPr>
            <a:r>
              <a:rPr lang="en-US" sz="2000" dirty="0">
                <a:latin typeface="Arial" panose="020B0604020202020204" pitchFamily="34" charset="0"/>
              </a:rPr>
              <a:t>	Area 6 </a:t>
            </a:r>
            <a:r>
              <a:rPr lang="en-US" sz="2000" b="0" i="0" u="none" strike="noStrike" dirty="0">
                <a:effectLst/>
                <a:latin typeface="Arial" panose="020B0604020202020204" pitchFamily="34" charset="0"/>
              </a:rPr>
              <a:t>$9,914  </a:t>
            </a:r>
          </a:p>
          <a:p>
            <a:pPr marL="0" indent="0">
              <a:buNone/>
            </a:pPr>
            <a:r>
              <a:rPr lang="en-US" sz="2000" dirty="0">
                <a:latin typeface="Arial" panose="020B0604020202020204" pitchFamily="34" charset="0"/>
              </a:rPr>
              <a:t>	Area 7 </a:t>
            </a:r>
            <a:r>
              <a:rPr lang="en-US" sz="2000" b="0" i="0" u="none" strike="noStrike" dirty="0">
                <a:solidFill>
                  <a:srgbClr val="FF0000"/>
                </a:solidFill>
                <a:effectLst/>
                <a:latin typeface="Arial" panose="020B0604020202020204" pitchFamily="34" charset="0"/>
              </a:rPr>
              <a:t>$(11,048)</a:t>
            </a:r>
            <a:r>
              <a:rPr lang="en-US" sz="2000" dirty="0">
                <a:solidFill>
                  <a:srgbClr val="FF0000"/>
                </a:solidFill>
              </a:rPr>
              <a:t> </a:t>
            </a:r>
            <a:r>
              <a:rPr lang="en-US" sz="2000" b="0" i="0" u="none" strike="noStrike" dirty="0">
                <a:solidFill>
                  <a:srgbClr val="FF0000"/>
                </a:solidFill>
                <a:effectLst/>
                <a:latin typeface="Arial" panose="020B0604020202020204" pitchFamily="34" charset="0"/>
              </a:rPr>
              <a:t> </a:t>
            </a:r>
          </a:p>
          <a:p>
            <a:pPr marL="0" indent="0">
              <a:buNone/>
            </a:pPr>
            <a:r>
              <a:rPr lang="en-US" sz="2000" b="0" i="0" u="none" strike="noStrike" dirty="0">
                <a:effectLst/>
                <a:latin typeface="Arial" panose="020B0604020202020204" pitchFamily="34" charset="0"/>
              </a:rPr>
              <a:t>	Area 8 $3,739  </a:t>
            </a:r>
          </a:p>
          <a:p>
            <a:pPr marL="0" indent="0">
              <a:buNone/>
            </a:pPr>
            <a:r>
              <a:rPr lang="en-US" sz="2000" b="0" i="0" u="none" strike="noStrike" dirty="0">
                <a:effectLst/>
                <a:latin typeface="Arial" panose="020B0604020202020204" pitchFamily="34" charset="0"/>
              </a:rPr>
              <a:t>	Area 9 </a:t>
            </a:r>
            <a:r>
              <a:rPr lang="en-US" sz="2000" b="0" i="0" u="none" strike="noStrike" dirty="0">
                <a:solidFill>
                  <a:srgbClr val="FF0000"/>
                </a:solidFill>
                <a:effectLst/>
                <a:latin typeface="Arial" panose="020B0604020202020204" pitchFamily="34" charset="0"/>
              </a:rPr>
              <a:t>$(3,956)</a:t>
            </a:r>
            <a:r>
              <a:rPr lang="en-US" sz="2000" dirty="0">
                <a:solidFill>
                  <a:srgbClr val="FF0000"/>
                </a:solidFill>
              </a:rPr>
              <a:t> </a:t>
            </a:r>
            <a:endParaRPr lang="en-US" sz="2000" b="1" i="0" u="none" strike="noStrike" kern="1200" dirty="0">
              <a:solidFill>
                <a:srgbClr val="FF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fontAlgn="ctr"/>
            <a:endParaRPr lang="en-US" sz="2000" b="1" i="0" u="none" strike="noStrike" kern="1200" dirty="0">
              <a:solidFill>
                <a:srgbClr val="000000"/>
              </a:solidFill>
              <a:effectLst/>
              <a:latin typeface="Roboto" panose="02000000000000000000" pitchFamily="2" charset="0"/>
              <a:ea typeface="Roboto" panose="02000000000000000000" pitchFamily="2" charset="0"/>
            </a:endParaRPr>
          </a:p>
          <a:p>
            <a:pPr marL="1828800" algn="l" rtl="0" eaLnBrk="1" fontAlgn="ctr" latinLnBrk="0" hangingPunct="1">
              <a:spcBef>
                <a:spcPts val="0"/>
              </a:spcBef>
              <a:spcAft>
                <a:spcPts val="0"/>
              </a:spcAft>
            </a:pPr>
            <a:r>
              <a:rPr lang="en-US" sz="1800" b="1" i="0" u="none" strike="noStrike" kern="1200" baseline="0" dirty="0">
                <a:solidFill>
                  <a:srgbClr val="000000"/>
                </a:solidFill>
                <a:effectLst/>
                <a:latin typeface="Roboto" panose="02000000000000000000" pitchFamily="2" charset="0"/>
                <a:ea typeface="Roboto" panose="02000000000000000000" pitchFamily="2" charset="0"/>
              </a:rPr>
              <a:t> </a:t>
            </a:r>
            <a:endParaRPr lang="en-US" sz="1800" b="0" i="0" u="none" strike="noStrike" dirty="0">
              <a:effectLst/>
              <a:latin typeface="Roboto" panose="02000000000000000000" pitchFamily="2" charset="0"/>
              <a:ea typeface="Roboto" panose="02000000000000000000" pitchFamily="2" charset="0"/>
            </a:endParaRPr>
          </a:p>
          <a:p>
            <a:endParaRPr lang="en-US" sz="1500" dirty="0">
              <a:latin typeface="Roboto" panose="02000000000000000000" pitchFamily="2" charset="0"/>
              <a:ea typeface="Roboto" panose="02000000000000000000" pitchFamily="2" charset="0"/>
            </a:endParaRPr>
          </a:p>
        </p:txBody>
      </p:sp>
      <p:sp>
        <p:nvSpPr>
          <p:cNvPr id="3" name="Slide Number Placeholder 2">
            <a:extLst>
              <a:ext uri="{FF2B5EF4-FFF2-40B4-BE49-F238E27FC236}">
                <a16:creationId xmlns:a16="http://schemas.microsoft.com/office/drawing/2014/main" id="{60B10446-5D5D-5039-B516-0786239F9E25}"/>
              </a:ext>
            </a:extLst>
          </p:cNvPr>
          <p:cNvSpPr>
            <a:spLocks noGrp="1"/>
          </p:cNvSpPr>
          <p:nvPr>
            <p:ph type="sldNum" sz="quarter" idx="12"/>
          </p:nvPr>
        </p:nvSpPr>
        <p:spPr/>
        <p:txBody>
          <a:bodyPr/>
          <a:lstStyle/>
          <a:p>
            <a:fld id="{C80B7D7D-9FBC-D643-B66C-6AC31D2EB15F}" type="slidenum">
              <a:rPr lang="en-US" smtClean="0"/>
              <a:t>16</a:t>
            </a:fld>
            <a:endParaRPr lang="en-US" dirty="0"/>
          </a:p>
        </p:txBody>
      </p:sp>
    </p:spTree>
    <p:extLst>
      <p:ext uri="{BB962C8B-B14F-4D97-AF65-F5344CB8AC3E}">
        <p14:creationId xmlns:p14="http://schemas.microsoft.com/office/powerpoint/2010/main" val="123611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ACB2F-62FC-97C8-4919-52403DCD82C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AF9F15D-9393-CFB2-A42E-D073B28FB9D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BC0C2EA-0E2A-B220-5B9A-2FB5E149E451}"/>
              </a:ext>
            </a:extLst>
          </p:cNvPr>
          <p:cNvSpPr txBox="1"/>
          <p:nvPr/>
        </p:nvSpPr>
        <p:spPr>
          <a:xfrm>
            <a:off x="703066" y="381024"/>
            <a:ext cx="10845087" cy="1323439"/>
          </a:xfrm>
          <a:prstGeom prst="rect">
            <a:avLst/>
          </a:prstGeom>
          <a:noFill/>
        </p:spPr>
        <p:txBody>
          <a:bodyPr wrap="square" rtlCol="0">
            <a:spAutoFit/>
          </a:bodyPr>
          <a:lstStyle/>
          <a:p>
            <a:pPr algn="ctr"/>
            <a:r>
              <a:rPr lang="en-US" sz="4000" dirty="0">
                <a:latin typeface="Roboto Light" panose="02000000000000000000" pitchFamily="2" charset="0"/>
                <a:ea typeface="Roboto Light" panose="02000000000000000000" pitchFamily="2" charset="0"/>
              </a:rPr>
              <a:t>Impact to the North Central Area Agency on Aging (Area III)</a:t>
            </a:r>
          </a:p>
        </p:txBody>
      </p:sp>
      <p:sp>
        <p:nvSpPr>
          <p:cNvPr id="2" name="TextBox 1">
            <a:extLst>
              <a:ext uri="{FF2B5EF4-FFF2-40B4-BE49-F238E27FC236}">
                <a16:creationId xmlns:a16="http://schemas.microsoft.com/office/drawing/2014/main" id="{C74D962B-1761-FBC1-A56F-C4ADAF78085F}"/>
              </a:ext>
            </a:extLst>
          </p:cNvPr>
          <p:cNvSpPr txBox="1"/>
          <p:nvPr/>
        </p:nvSpPr>
        <p:spPr>
          <a:xfrm>
            <a:off x="292099" y="1629495"/>
            <a:ext cx="11256054" cy="4803174"/>
          </a:xfrm>
          <a:prstGeom prst="rect">
            <a:avLst/>
          </a:prstGeom>
          <a:noFill/>
          <a:ln>
            <a:noFill/>
          </a:ln>
        </p:spPr>
        <p:txBody>
          <a:bodyPr wrap="square" rtlCol="0">
            <a:spAutoFit/>
          </a:bodyPr>
          <a:lstStyle/>
          <a:p>
            <a:pPr marL="457200" marR="0">
              <a:lnSpc>
                <a:spcPct val="107000"/>
              </a:lnSpc>
              <a:spcBef>
                <a:spcPts val="0"/>
              </a:spcBef>
              <a:spcAft>
                <a:spcPts val="0"/>
              </a:spcAft>
            </a:pPr>
            <a:endParaRPr lang="en-US" sz="1600" dirty="0">
              <a:solidFill>
                <a:srgbClr val="000000"/>
              </a:solidFill>
              <a:effectLst/>
              <a:latin typeface="Robota light"/>
              <a:ea typeface="Calibri" panose="020F0502020204030204" pitchFamily="34" charset="0"/>
              <a:cs typeface="Arial" panose="020B0604020202020204" pitchFamily="34" charset="0"/>
            </a:endParaRPr>
          </a:p>
          <a:p>
            <a:r>
              <a:rPr lang="en-US" sz="2200" dirty="0">
                <a:latin typeface="Roboto Light" panose="02000000000000000000" pitchFamily="2" charset="0"/>
                <a:ea typeface="Roboto Light" panose="02000000000000000000" pitchFamily="2" charset="0"/>
              </a:rPr>
              <a:t>1. Geography change of the Planning and Service Area (PSA)</a:t>
            </a:r>
          </a:p>
          <a:p>
            <a:pPr lvl="1">
              <a:buFont typeface="Wingdings" panose="05000000000000000000" pitchFamily="2" charset="2"/>
              <a:buChar char="Ø"/>
            </a:pPr>
            <a:r>
              <a:rPr lang="en-US" sz="2200" dirty="0">
                <a:latin typeface="Roboto Light" panose="02000000000000000000" pitchFamily="2" charset="0"/>
                <a:ea typeface="Roboto Light" panose="02000000000000000000" pitchFamily="2" charset="0"/>
              </a:rPr>
              <a:t>AAA located in Conrad will include Hill County in their PSA</a:t>
            </a:r>
          </a:p>
          <a:p>
            <a:pPr marL="0" indent="0">
              <a:buNone/>
            </a:pPr>
            <a:endParaRPr lang="en-US" sz="2200" dirty="0">
              <a:latin typeface="Roboto Light" panose="02000000000000000000" pitchFamily="2" charset="0"/>
              <a:ea typeface="Roboto Light" panose="02000000000000000000" pitchFamily="2" charset="0"/>
            </a:endParaRPr>
          </a:p>
          <a:p>
            <a:r>
              <a:rPr lang="en-US" sz="2200" dirty="0">
                <a:latin typeface="Roboto Light" panose="02000000000000000000" pitchFamily="2" charset="0"/>
                <a:ea typeface="Roboto Light" panose="02000000000000000000" pitchFamily="2" charset="0"/>
              </a:rPr>
              <a:t>2. Flexibility to allocate funds throughout the planning and service area based on the needs of older adults in the communities</a:t>
            </a:r>
          </a:p>
          <a:p>
            <a:pPr lvl="1">
              <a:buFont typeface="Wingdings" panose="05000000000000000000" pitchFamily="2" charset="2"/>
              <a:buChar char="Ø"/>
            </a:pPr>
            <a:r>
              <a:rPr lang="en-US" sz="2200" dirty="0">
                <a:latin typeface="Roboto Light" panose="02000000000000000000" pitchFamily="2" charset="0"/>
                <a:ea typeface="Roboto Light" panose="02000000000000000000" pitchFamily="2" charset="0"/>
              </a:rPr>
              <a:t>Increase in  funding for service  provision</a:t>
            </a:r>
          </a:p>
          <a:p>
            <a:pPr marL="0" indent="0">
              <a:buNone/>
            </a:pPr>
            <a:endParaRPr lang="en-US" sz="2200" dirty="0">
              <a:latin typeface="Roboto Light" panose="02000000000000000000" pitchFamily="2" charset="0"/>
              <a:ea typeface="Roboto Light" panose="02000000000000000000" pitchFamily="2" charset="0"/>
            </a:endParaRPr>
          </a:p>
          <a:p>
            <a:r>
              <a:rPr lang="en-US" sz="2200" dirty="0">
                <a:latin typeface="Roboto Light" panose="02000000000000000000" pitchFamily="2" charset="0"/>
                <a:ea typeface="Roboto Light" panose="02000000000000000000" pitchFamily="2" charset="0"/>
              </a:rPr>
              <a:t>3. Additional administrative funding allocated to Area III for oversight of Hill County</a:t>
            </a:r>
          </a:p>
          <a:p>
            <a:endParaRPr lang="en-US" sz="2000" dirty="0"/>
          </a:p>
          <a:p>
            <a:endParaRPr lang="en-US" sz="2000" dirty="0"/>
          </a:p>
          <a:p>
            <a:endParaRPr lang="en-US" sz="2000" dirty="0"/>
          </a:p>
          <a:p>
            <a:pPr marL="457200" fontAlgn="ctr"/>
            <a:endParaRPr lang="en-US" sz="2000" b="1" i="0" u="none" strike="noStrike" kern="1200" dirty="0">
              <a:solidFill>
                <a:srgbClr val="000000"/>
              </a:solidFill>
              <a:effectLst/>
              <a:latin typeface="Roboto" panose="02000000000000000000" pitchFamily="2" charset="0"/>
              <a:ea typeface="Roboto" panose="02000000000000000000" pitchFamily="2" charset="0"/>
            </a:endParaRPr>
          </a:p>
          <a:p>
            <a:pPr marL="1828800" algn="l" rtl="0" eaLnBrk="1" fontAlgn="ctr" latinLnBrk="0" hangingPunct="1">
              <a:spcBef>
                <a:spcPts val="0"/>
              </a:spcBef>
              <a:spcAft>
                <a:spcPts val="0"/>
              </a:spcAft>
            </a:pPr>
            <a:r>
              <a:rPr lang="en-US" sz="1800" b="1" i="0" u="none" strike="noStrike" kern="1200" baseline="0" dirty="0">
                <a:solidFill>
                  <a:srgbClr val="000000"/>
                </a:solidFill>
                <a:effectLst/>
                <a:latin typeface="Roboto" panose="02000000000000000000" pitchFamily="2" charset="0"/>
                <a:ea typeface="Roboto" panose="02000000000000000000" pitchFamily="2" charset="0"/>
              </a:rPr>
              <a:t> </a:t>
            </a:r>
            <a:endParaRPr lang="en-US" sz="1800" b="0" i="0" u="none" strike="noStrike" dirty="0">
              <a:effectLst/>
              <a:latin typeface="Roboto" panose="02000000000000000000" pitchFamily="2" charset="0"/>
              <a:ea typeface="Roboto" panose="02000000000000000000" pitchFamily="2" charset="0"/>
            </a:endParaRPr>
          </a:p>
          <a:p>
            <a:endParaRPr lang="en-US" sz="1500" dirty="0">
              <a:latin typeface="Roboto" panose="02000000000000000000" pitchFamily="2" charset="0"/>
              <a:ea typeface="Roboto" panose="02000000000000000000" pitchFamily="2" charset="0"/>
            </a:endParaRPr>
          </a:p>
        </p:txBody>
      </p:sp>
      <p:sp>
        <p:nvSpPr>
          <p:cNvPr id="3" name="Slide Number Placeholder 2">
            <a:extLst>
              <a:ext uri="{FF2B5EF4-FFF2-40B4-BE49-F238E27FC236}">
                <a16:creationId xmlns:a16="http://schemas.microsoft.com/office/drawing/2014/main" id="{ABE92F20-8EF5-02C8-DB52-67DA70BE3E2C}"/>
              </a:ext>
            </a:extLst>
          </p:cNvPr>
          <p:cNvSpPr>
            <a:spLocks noGrp="1"/>
          </p:cNvSpPr>
          <p:nvPr>
            <p:ph type="sldNum" sz="quarter" idx="12"/>
          </p:nvPr>
        </p:nvSpPr>
        <p:spPr/>
        <p:txBody>
          <a:bodyPr/>
          <a:lstStyle/>
          <a:p>
            <a:fld id="{C80B7D7D-9FBC-D643-B66C-6AC31D2EB15F}" type="slidenum">
              <a:rPr lang="en-US" smtClean="0"/>
              <a:t>17</a:t>
            </a:fld>
            <a:endParaRPr lang="en-US" dirty="0"/>
          </a:p>
        </p:txBody>
      </p:sp>
    </p:spTree>
    <p:extLst>
      <p:ext uri="{BB962C8B-B14F-4D97-AF65-F5344CB8AC3E}">
        <p14:creationId xmlns:p14="http://schemas.microsoft.com/office/powerpoint/2010/main" val="4196931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71344-B9C0-BA45-506E-9339F01E169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DE4D9E6-F81E-1968-0DF1-1E7ED3F61DC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B50006C-55E3-7C3D-295B-DD291A27D698}"/>
              </a:ext>
            </a:extLst>
          </p:cNvPr>
          <p:cNvSpPr txBox="1"/>
          <p:nvPr/>
        </p:nvSpPr>
        <p:spPr>
          <a:xfrm>
            <a:off x="703066" y="381024"/>
            <a:ext cx="10845087" cy="707886"/>
          </a:xfrm>
          <a:prstGeom prst="rect">
            <a:avLst/>
          </a:prstGeom>
          <a:noFill/>
        </p:spPr>
        <p:txBody>
          <a:bodyPr wrap="square" rtlCol="0">
            <a:spAutoFit/>
          </a:bodyPr>
          <a:lstStyle/>
          <a:p>
            <a:pPr algn="ctr"/>
            <a:r>
              <a:rPr lang="en-US" sz="4000" dirty="0">
                <a:latin typeface="Roboto Light" panose="02000000000000000000" pitchFamily="2" charset="0"/>
                <a:ea typeface="Roboto Light" panose="02000000000000000000" pitchFamily="2" charset="0"/>
              </a:rPr>
              <a:t>New Nutrition Flexibilities</a:t>
            </a:r>
          </a:p>
        </p:txBody>
      </p:sp>
      <p:sp>
        <p:nvSpPr>
          <p:cNvPr id="2" name="TextBox 1">
            <a:extLst>
              <a:ext uri="{FF2B5EF4-FFF2-40B4-BE49-F238E27FC236}">
                <a16:creationId xmlns:a16="http://schemas.microsoft.com/office/drawing/2014/main" id="{81B1EA48-1E07-5BC2-69BB-7A31A2364461}"/>
              </a:ext>
            </a:extLst>
          </p:cNvPr>
          <p:cNvSpPr txBox="1"/>
          <p:nvPr/>
        </p:nvSpPr>
        <p:spPr>
          <a:xfrm>
            <a:off x="292099" y="1629495"/>
            <a:ext cx="11256054" cy="5155257"/>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latin typeface="Roboto Light" panose="02000000000000000000" pitchFamily="2" charset="0"/>
                <a:ea typeface="Roboto Light" panose="02000000000000000000" pitchFamily="2" charset="0"/>
                <a:cs typeface="Roboto Light" panose="02000000000000000000" pitchFamily="2" charset="0"/>
              </a:rPr>
              <a:t>The new Older Americans Act regulations now allow states to complement the </a:t>
            </a:r>
            <a:r>
              <a:rPr lang="en-US" sz="2000" i="1" dirty="0">
                <a:latin typeface="Roboto Light" panose="02000000000000000000" pitchFamily="2" charset="0"/>
                <a:ea typeface="Roboto Light" panose="02000000000000000000" pitchFamily="2" charset="0"/>
                <a:cs typeface="Roboto Light" panose="02000000000000000000" pitchFamily="2" charset="0"/>
              </a:rPr>
              <a:t>congregate meals</a:t>
            </a:r>
            <a:r>
              <a:rPr lang="en-US" sz="2000" dirty="0">
                <a:latin typeface="Roboto Light" panose="02000000000000000000" pitchFamily="2" charset="0"/>
                <a:ea typeface="Roboto Light" panose="02000000000000000000" pitchFamily="2" charset="0"/>
                <a:cs typeface="Roboto Light" panose="02000000000000000000" pitchFamily="2" charset="0"/>
              </a:rPr>
              <a:t> program through an approved state plan amendment and area plan amendments.  With policy and procedure updates this allows the use of pick-up, carryout, drive-through or similar meals to be provided under the Title IIIC-1 (§ 1321.87 ).</a:t>
            </a:r>
            <a:r>
              <a:rPr lang="en-US" sz="1800" dirty="0">
                <a:effectLst/>
                <a:latin typeface="Roboto Light" panose="02000000000000000000" pitchFamily="2" charset="0"/>
                <a:ea typeface="Roboto Light" panose="02000000000000000000" pitchFamily="2" charset="0"/>
                <a:cs typeface="Times New Roman" panose="02020603050405020304" pitchFamily="18" charset="0"/>
              </a:rPr>
              <a:t> </a:t>
            </a:r>
            <a:r>
              <a:rPr lang="en-US" sz="2000" dirty="0">
                <a:latin typeface="Roboto Light" panose="02000000000000000000" pitchFamily="2" charset="0"/>
                <a:ea typeface="Roboto Light" panose="02000000000000000000" pitchFamily="2" charset="0"/>
                <a:cs typeface="Roboto Light" panose="02000000000000000000" pitchFamily="2" charset="0"/>
              </a:rPr>
              <a:t>  </a:t>
            </a:r>
          </a:p>
          <a:p>
            <a:pPr lvl="1">
              <a:buFont typeface="Wingdings" panose="05000000000000000000" pitchFamily="2" charset="2"/>
              <a:buChar char="Ø"/>
            </a:pPr>
            <a:r>
              <a:rPr lang="en-US" dirty="0">
                <a:effectLst/>
                <a:latin typeface="Roboto Light" panose="02000000000000000000" pitchFamily="2" charset="0"/>
                <a:ea typeface="Roboto Light" panose="02000000000000000000" pitchFamily="2" charset="0"/>
                <a:cs typeface="Times New Roman" panose="02020603050405020304" pitchFamily="18" charset="0"/>
              </a:rPr>
              <a:t>Not exceed 25 percent of the funds expended by any area agency on aging under Title IIIC–1.</a:t>
            </a:r>
            <a:endParaRPr lang="en-US" dirty="0">
              <a:latin typeface="Roboto Light" panose="02000000000000000000" pitchFamily="2" charset="0"/>
              <a:ea typeface="Roboto Light" panose="02000000000000000000" pitchFamily="2" charset="0"/>
              <a:cs typeface="Roboto Light" panose="02000000000000000000" pitchFamily="2" charset="0"/>
            </a:endParaRPr>
          </a:p>
          <a:p>
            <a:pPr marL="342900" indent="-342900">
              <a:buFont typeface="Arial" panose="020B0604020202020204" pitchFamily="34" charset="0"/>
              <a:buChar char="•"/>
            </a:pPr>
            <a:endParaRPr lang="en-US" sz="2000" dirty="0">
              <a:latin typeface="Roboto Light" panose="02000000000000000000" pitchFamily="2" charset="0"/>
              <a:ea typeface="Roboto Light" panose="02000000000000000000" pitchFamily="2" charset="0"/>
              <a:cs typeface="Roboto Light" panose="02000000000000000000" pitchFamily="2" charset="0"/>
            </a:endParaRPr>
          </a:p>
          <a:p>
            <a:pPr marL="342900" indent="-342900">
              <a:buFont typeface="Arial" panose="020B0604020202020204" pitchFamily="34" charset="0"/>
              <a:buChar char="•"/>
            </a:pPr>
            <a:r>
              <a:rPr lang="en-US" sz="2000" dirty="0">
                <a:latin typeface="Roboto Light" panose="02000000000000000000" pitchFamily="2" charset="0"/>
                <a:ea typeface="Roboto Light" panose="02000000000000000000" pitchFamily="2" charset="0"/>
                <a:cs typeface="Roboto Light" panose="02000000000000000000" pitchFamily="2" charset="0"/>
              </a:rPr>
              <a:t>Home-delivered meals eligibility criteria </a:t>
            </a:r>
            <a:r>
              <a:rPr lang="en-US" sz="2000" u="sng" dirty="0">
                <a:latin typeface="Roboto Light" panose="02000000000000000000" pitchFamily="2" charset="0"/>
                <a:ea typeface="Roboto Light" panose="02000000000000000000" pitchFamily="2" charset="0"/>
                <a:cs typeface="Roboto Light" panose="02000000000000000000" pitchFamily="2" charset="0"/>
              </a:rPr>
              <a:t>may</a:t>
            </a:r>
            <a:r>
              <a:rPr lang="en-US" sz="2000" dirty="0">
                <a:latin typeface="Roboto Light" panose="02000000000000000000" pitchFamily="2" charset="0"/>
                <a:ea typeface="Roboto Light" panose="02000000000000000000" pitchFamily="2" charset="0"/>
                <a:cs typeface="Roboto Light" panose="02000000000000000000" pitchFamily="2" charset="0"/>
              </a:rPr>
              <a:t> include consideration of an individual’s ability to leave home unassisted, ability to shop for and prepare nutritious meals, degree of disability, or other relevant factors pertaining to their need for the service, including social and economic needs (§ 1321.87 and § 1322.27).</a:t>
            </a:r>
          </a:p>
          <a:p>
            <a:pPr marL="342900" indent="-342900">
              <a:buFont typeface="Arial" panose="020B0604020202020204" pitchFamily="34" charset="0"/>
              <a:buChar char="•"/>
            </a:pPr>
            <a:endParaRPr lang="en-US" sz="2000" dirty="0">
              <a:latin typeface="Roboto Light" panose="02000000000000000000" pitchFamily="2" charset="0"/>
              <a:ea typeface="Roboto Light" panose="02000000000000000000" pitchFamily="2" charset="0"/>
              <a:cs typeface="Roboto Light" panose="02000000000000000000" pitchFamily="2" charset="0"/>
            </a:endParaRPr>
          </a:p>
          <a:p>
            <a:pPr marL="342900" indent="-342900">
              <a:buFont typeface="Arial" panose="020B0604020202020204" pitchFamily="34" charset="0"/>
              <a:buChar char="•"/>
            </a:pPr>
            <a:r>
              <a:rPr lang="en-US" sz="2000" dirty="0">
                <a:latin typeface="Roboto Light" panose="02000000000000000000" pitchFamily="2" charset="0"/>
                <a:ea typeface="Roboto Light" panose="02000000000000000000" pitchFamily="2" charset="0"/>
                <a:cs typeface="Roboto Light" panose="02000000000000000000" pitchFamily="2" charset="0"/>
              </a:rPr>
              <a:t>The SUA will work with AAAs to establish policies and procedures to exercise these new flexibilities.</a:t>
            </a:r>
          </a:p>
          <a:p>
            <a:endParaRPr lang="en-US" sz="2000" dirty="0"/>
          </a:p>
          <a:p>
            <a:pPr marL="457200" fontAlgn="ctr"/>
            <a:endParaRPr lang="en-US" sz="2000" b="1" i="0" u="none" strike="noStrike" kern="1200" dirty="0">
              <a:solidFill>
                <a:srgbClr val="000000"/>
              </a:solidFill>
              <a:effectLst/>
              <a:latin typeface="Roboto" panose="02000000000000000000" pitchFamily="2" charset="0"/>
              <a:ea typeface="Roboto" panose="02000000000000000000" pitchFamily="2" charset="0"/>
            </a:endParaRPr>
          </a:p>
          <a:p>
            <a:pPr marL="1828800" algn="l" rtl="0" eaLnBrk="1" fontAlgn="ctr" latinLnBrk="0" hangingPunct="1">
              <a:spcBef>
                <a:spcPts val="0"/>
              </a:spcBef>
              <a:spcAft>
                <a:spcPts val="0"/>
              </a:spcAft>
            </a:pPr>
            <a:r>
              <a:rPr lang="en-US" sz="1800" b="1" i="0" u="none" strike="noStrike" kern="1200" baseline="0" dirty="0">
                <a:solidFill>
                  <a:srgbClr val="000000"/>
                </a:solidFill>
                <a:effectLst/>
                <a:latin typeface="Roboto" panose="02000000000000000000" pitchFamily="2" charset="0"/>
                <a:ea typeface="Roboto" panose="02000000000000000000" pitchFamily="2" charset="0"/>
              </a:rPr>
              <a:t> </a:t>
            </a:r>
            <a:endParaRPr lang="en-US" sz="1800" b="0" i="0" u="none" strike="noStrike" dirty="0">
              <a:effectLst/>
              <a:latin typeface="Roboto" panose="02000000000000000000" pitchFamily="2" charset="0"/>
              <a:ea typeface="Roboto" panose="02000000000000000000" pitchFamily="2" charset="0"/>
            </a:endParaRPr>
          </a:p>
          <a:p>
            <a:endParaRPr lang="en-US" sz="1500" dirty="0">
              <a:latin typeface="Roboto" panose="02000000000000000000" pitchFamily="2" charset="0"/>
              <a:ea typeface="Roboto" panose="02000000000000000000" pitchFamily="2" charset="0"/>
            </a:endParaRPr>
          </a:p>
        </p:txBody>
      </p:sp>
      <p:sp>
        <p:nvSpPr>
          <p:cNvPr id="3" name="Slide Number Placeholder 2">
            <a:extLst>
              <a:ext uri="{FF2B5EF4-FFF2-40B4-BE49-F238E27FC236}">
                <a16:creationId xmlns:a16="http://schemas.microsoft.com/office/drawing/2014/main" id="{0C252D99-1958-8E31-A4B4-68CBB6168CA4}"/>
              </a:ext>
            </a:extLst>
          </p:cNvPr>
          <p:cNvSpPr>
            <a:spLocks noGrp="1"/>
          </p:cNvSpPr>
          <p:nvPr>
            <p:ph type="sldNum" sz="quarter" idx="12"/>
          </p:nvPr>
        </p:nvSpPr>
        <p:spPr/>
        <p:txBody>
          <a:bodyPr/>
          <a:lstStyle/>
          <a:p>
            <a:fld id="{C80B7D7D-9FBC-D643-B66C-6AC31D2EB15F}" type="slidenum">
              <a:rPr lang="en-US" smtClean="0"/>
              <a:t>18</a:t>
            </a:fld>
            <a:endParaRPr lang="en-US" dirty="0"/>
          </a:p>
        </p:txBody>
      </p:sp>
    </p:spTree>
    <p:extLst>
      <p:ext uri="{BB962C8B-B14F-4D97-AF65-F5344CB8AC3E}">
        <p14:creationId xmlns:p14="http://schemas.microsoft.com/office/powerpoint/2010/main" val="340964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E637F-D87A-0815-43D4-A33D759B217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01FCF9-E417-E7BF-EC89-AF20F34FFF32}"/>
              </a:ext>
            </a:extLst>
          </p:cNvPr>
          <p:cNvPicPr>
            <a:picLocks noChangeAspect="1"/>
          </p:cNvPicPr>
          <p:nvPr/>
        </p:nvPicPr>
        <p:blipFill>
          <a:blip r:embed="rId3">
            <a:duotone>
              <a:schemeClr val="accent1">
                <a:shade val="45000"/>
                <a:satMod val="135000"/>
              </a:schemeClr>
              <a:prstClr val="white"/>
            </a:duotone>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01682AD-07C3-9117-E836-1D2ED2D4078B}"/>
              </a:ext>
            </a:extLst>
          </p:cNvPr>
          <p:cNvSpPr txBox="1"/>
          <p:nvPr/>
        </p:nvSpPr>
        <p:spPr>
          <a:xfrm>
            <a:off x="164892" y="1797509"/>
            <a:ext cx="10461677" cy="2893100"/>
          </a:xfrm>
          <a:prstGeom prst="rect">
            <a:avLst/>
          </a:prstGeom>
          <a:noFill/>
        </p:spPr>
        <p:txBody>
          <a:bodyPr wrap="square" rtlCol="0">
            <a:spAutoFit/>
          </a:bodyPr>
          <a:lstStyle/>
          <a:p>
            <a:r>
              <a:rPr lang="en-US" sz="6600" b="1" dirty="0">
                <a:solidFill>
                  <a:schemeClr val="bg1"/>
                </a:solidFill>
                <a:latin typeface="Roboto" panose="02000000000000000000" pitchFamily="2" charset="0"/>
                <a:ea typeface="Roboto" panose="02000000000000000000" pitchFamily="2" charset="0"/>
                <a:cs typeface="Roboto" panose="02000000000000000000" pitchFamily="2" charset="0"/>
              </a:rPr>
              <a:t>Timeline And Submission of Public Comments</a:t>
            </a:r>
          </a:p>
          <a:p>
            <a:endParaRPr lang="en-US" sz="5000" dirty="0"/>
          </a:p>
        </p:txBody>
      </p:sp>
      <p:sp>
        <p:nvSpPr>
          <p:cNvPr id="2" name="Slide Number Placeholder 1">
            <a:extLst>
              <a:ext uri="{FF2B5EF4-FFF2-40B4-BE49-F238E27FC236}">
                <a16:creationId xmlns:a16="http://schemas.microsoft.com/office/drawing/2014/main" id="{5680E0E6-745A-3B75-717A-17128F63C15F}"/>
              </a:ext>
            </a:extLst>
          </p:cNvPr>
          <p:cNvSpPr>
            <a:spLocks noGrp="1"/>
          </p:cNvSpPr>
          <p:nvPr>
            <p:ph type="sldNum" sz="quarter" idx="12"/>
          </p:nvPr>
        </p:nvSpPr>
        <p:spPr/>
        <p:txBody>
          <a:bodyPr/>
          <a:lstStyle/>
          <a:p>
            <a:fld id="{C80B7D7D-9FBC-D643-B66C-6AC31D2EB15F}" type="slidenum">
              <a:rPr lang="en-US" smtClean="0"/>
              <a:t>19</a:t>
            </a:fld>
            <a:endParaRPr lang="en-US" dirty="0"/>
          </a:p>
        </p:txBody>
      </p:sp>
    </p:spTree>
    <p:extLst>
      <p:ext uri="{BB962C8B-B14F-4D97-AF65-F5344CB8AC3E}">
        <p14:creationId xmlns:p14="http://schemas.microsoft.com/office/powerpoint/2010/main" val="221834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22C80-72FE-5044-825B-57D6BAEE0EF2}"/>
              </a:ext>
            </a:extLst>
          </p:cNvPr>
          <p:cNvPicPr>
            <a:picLocks noChangeAspect="1"/>
          </p:cNvPicPr>
          <p:nvPr/>
        </p:nvPicPr>
        <p:blipFill>
          <a:blip r:embed="rId3"/>
          <a:stretch>
            <a:fillRect/>
          </a:stretch>
        </p:blipFill>
        <p:spPr>
          <a:xfrm>
            <a:off x="-585626" y="0"/>
            <a:ext cx="12192000" cy="6858000"/>
          </a:xfrm>
          <a:prstGeom prst="rect">
            <a:avLst/>
          </a:prstGeom>
        </p:spPr>
      </p:pic>
      <p:sp>
        <p:nvSpPr>
          <p:cNvPr id="6" name="TextBox 5">
            <a:extLst>
              <a:ext uri="{FF2B5EF4-FFF2-40B4-BE49-F238E27FC236}">
                <a16:creationId xmlns:a16="http://schemas.microsoft.com/office/drawing/2014/main" id="{24C89BF7-C943-F243-8219-B475879723E9}"/>
              </a:ext>
            </a:extLst>
          </p:cNvPr>
          <p:cNvSpPr txBox="1"/>
          <p:nvPr/>
        </p:nvSpPr>
        <p:spPr>
          <a:xfrm>
            <a:off x="292100" y="365436"/>
            <a:ext cx="6478570" cy="1477328"/>
          </a:xfrm>
          <a:prstGeom prst="rect">
            <a:avLst/>
          </a:prstGeom>
          <a:noFill/>
        </p:spPr>
        <p:txBody>
          <a:bodyPr wrap="square" rtlCol="0">
            <a:spAutoFit/>
          </a:bodyPr>
          <a:lstStyle/>
          <a:p>
            <a:r>
              <a:rPr lang="en-US" sz="4000" b="1" dirty="0">
                <a:latin typeface="Roboto" panose="02000000000000000000" pitchFamily="2" charset="0"/>
                <a:ea typeface="Roboto" panose="02000000000000000000" pitchFamily="2" charset="0"/>
                <a:cs typeface="Roboto" panose="02000000000000000000" pitchFamily="2" charset="0"/>
              </a:rPr>
              <a:t>Agenda	</a:t>
            </a:r>
          </a:p>
          <a:p>
            <a:endParaRPr lang="en-US" sz="5000" dirty="0"/>
          </a:p>
        </p:txBody>
      </p:sp>
      <p:sp>
        <p:nvSpPr>
          <p:cNvPr id="2" name="TextBox 1">
            <a:extLst>
              <a:ext uri="{FF2B5EF4-FFF2-40B4-BE49-F238E27FC236}">
                <a16:creationId xmlns:a16="http://schemas.microsoft.com/office/drawing/2014/main" id="{A1A831FD-A821-395F-087A-EC971239B730}"/>
              </a:ext>
            </a:extLst>
          </p:cNvPr>
          <p:cNvSpPr txBox="1"/>
          <p:nvPr/>
        </p:nvSpPr>
        <p:spPr>
          <a:xfrm>
            <a:off x="292100" y="2208200"/>
            <a:ext cx="10608781" cy="3539430"/>
          </a:xfrm>
          <a:prstGeom prst="rect">
            <a:avLst/>
          </a:prstGeom>
          <a:noFill/>
        </p:spPr>
        <p:txBody>
          <a:bodyPr wrap="square" rtlCol="0">
            <a:spAutoFit/>
          </a:bodyPr>
          <a:lstStyle/>
          <a:p>
            <a:pPr marL="514350" indent="-514350">
              <a:buFont typeface="+mj-lt"/>
              <a:buAutoNum type="arabicPeriod"/>
            </a:pPr>
            <a:r>
              <a:rPr lang="en-US" sz="3200" dirty="0">
                <a:latin typeface="Roboto" panose="02000000000000000000" pitchFamily="2" charset="0"/>
                <a:ea typeface="Roboto" panose="02000000000000000000" pitchFamily="2" charset="0"/>
              </a:rPr>
              <a:t>Older Americans Act (OAA) Background/Overview</a:t>
            </a:r>
          </a:p>
          <a:p>
            <a:pPr marL="514350" indent="-514350">
              <a:buFont typeface="+mj-lt"/>
              <a:buAutoNum type="arabicPeriod"/>
            </a:pPr>
            <a:endParaRPr lang="en-US" sz="3200" dirty="0">
              <a:latin typeface="Roboto" panose="02000000000000000000" pitchFamily="2" charset="0"/>
              <a:ea typeface="Roboto" panose="02000000000000000000" pitchFamily="2" charset="0"/>
            </a:endParaRPr>
          </a:p>
          <a:p>
            <a:pPr marL="514350" indent="-514350">
              <a:buFont typeface="+mj-lt"/>
              <a:buAutoNum type="arabicPeriod"/>
            </a:pPr>
            <a:r>
              <a:rPr lang="en-US" sz="3200" dirty="0">
                <a:latin typeface="Roboto" panose="02000000000000000000" pitchFamily="2" charset="0"/>
                <a:ea typeface="Roboto" panose="02000000000000000000" pitchFamily="2" charset="0"/>
              </a:rPr>
              <a:t>Intrastate Funding Formula for OAA Funds</a:t>
            </a:r>
          </a:p>
          <a:p>
            <a:pPr marL="514350" indent="-514350">
              <a:buFont typeface="+mj-lt"/>
              <a:buAutoNum type="arabicPeriod"/>
            </a:pPr>
            <a:endParaRPr lang="en-US" sz="3200" dirty="0">
              <a:latin typeface="Roboto" panose="02000000000000000000" pitchFamily="2" charset="0"/>
              <a:ea typeface="Roboto" panose="02000000000000000000" pitchFamily="2" charset="0"/>
            </a:endParaRPr>
          </a:p>
          <a:p>
            <a:pPr marL="514350" indent="-514350">
              <a:buFont typeface="+mj-lt"/>
              <a:buAutoNum type="arabicPeriod"/>
            </a:pPr>
            <a:r>
              <a:rPr lang="en-US" sz="3200" dirty="0">
                <a:latin typeface="Roboto" panose="02000000000000000000" pitchFamily="2" charset="0"/>
                <a:ea typeface="Roboto" panose="02000000000000000000" pitchFamily="2" charset="0"/>
              </a:rPr>
              <a:t>New Nutrition Flexibilities</a:t>
            </a:r>
          </a:p>
          <a:p>
            <a:pPr marL="514350" indent="-514350">
              <a:buFont typeface="+mj-lt"/>
              <a:buAutoNum type="arabicPeriod"/>
            </a:pPr>
            <a:endParaRPr lang="en-US" sz="3200" dirty="0">
              <a:latin typeface="Roboto" panose="02000000000000000000" pitchFamily="2" charset="0"/>
              <a:ea typeface="Roboto" panose="02000000000000000000" pitchFamily="2" charset="0"/>
            </a:endParaRPr>
          </a:p>
          <a:p>
            <a:pPr marL="514350" indent="-514350">
              <a:buFont typeface="+mj-lt"/>
              <a:buAutoNum type="arabicPeriod"/>
            </a:pPr>
            <a:r>
              <a:rPr lang="en-US" sz="3200" dirty="0">
                <a:latin typeface="Roboto" panose="02000000000000000000" pitchFamily="2" charset="0"/>
                <a:ea typeface="Roboto" panose="02000000000000000000" pitchFamily="2" charset="0"/>
              </a:rPr>
              <a:t>Timeline and Submission of Public Comment</a:t>
            </a:r>
          </a:p>
        </p:txBody>
      </p:sp>
      <p:sp>
        <p:nvSpPr>
          <p:cNvPr id="3" name="Slide Number Placeholder 2">
            <a:extLst>
              <a:ext uri="{FF2B5EF4-FFF2-40B4-BE49-F238E27FC236}">
                <a16:creationId xmlns:a16="http://schemas.microsoft.com/office/drawing/2014/main" id="{BDE3E8FB-947D-A961-E5BB-45F9901E0A2C}"/>
              </a:ext>
            </a:extLst>
          </p:cNvPr>
          <p:cNvSpPr>
            <a:spLocks noGrp="1"/>
          </p:cNvSpPr>
          <p:nvPr>
            <p:ph type="sldNum" sz="quarter" idx="12"/>
          </p:nvPr>
        </p:nvSpPr>
        <p:spPr/>
        <p:txBody>
          <a:bodyPr/>
          <a:lstStyle/>
          <a:p>
            <a:fld id="{C80B7D7D-9FBC-D643-B66C-6AC31D2EB15F}" type="slidenum">
              <a:rPr lang="en-US" smtClean="0"/>
              <a:t>2</a:t>
            </a:fld>
            <a:endParaRPr lang="en-US" dirty="0"/>
          </a:p>
        </p:txBody>
      </p:sp>
    </p:spTree>
    <p:extLst>
      <p:ext uri="{BB962C8B-B14F-4D97-AF65-F5344CB8AC3E}">
        <p14:creationId xmlns:p14="http://schemas.microsoft.com/office/powerpoint/2010/main" val="336085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22C80-72FE-5044-825B-57D6BAEE0EF2}"/>
              </a:ext>
            </a:extLst>
          </p:cNvPr>
          <p:cNvPicPr>
            <a:picLocks noChangeAspect="1"/>
          </p:cNvPicPr>
          <p:nvPr/>
        </p:nvPicPr>
        <p:blipFill>
          <a:blip r:embed="rId3"/>
          <a:stretch>
            <a:fillRect/>
          </a:stretch>
        </p:blipFill>
        <p:spPr>
          <a:xfrm>
            <a:off x="0" y="13299"/>
            <a:ext cx="12192000" cy="6858000"/>
          </a:xfrm>
          <a:prstGeom prst="rect">
            <a:avLst/>
          </a:prstGeom>
        </p:spPr>
      </p:pic>
      <p:sp>
        <p:nvSpPr>
          <p:cNvPr id="6" name="TextBox 5">
            <a:extLst>
              <a:ext uri="{FF2B5EF4-FFF2-40B4-BE49-F238E27FC236}">
                <a16:creationId xmlns:a16="http://schemas.microsoft.com/office/drawing/2014/main" id="{24C89BF7-C943-F243-8219-B475879723E9}"/>
              </a:ext>
            </a:extLst>
          </p:cNvPr>
          <p:cNvSpPr txBox="1"/>
          <p:nvPr/>
        </p:nvSpPr>
        <p:spPr>
          <a:xfrm>
            <a:off x="292100" y="165046"/>
            <a:ext cx="11061700" cy="707886"/>
          </a:xfrm>
          <a:prstGeom prst="rect">
            <a:avLst/>
          </a:prstGeom>
          <a:noFill/>
        </p:spPr>
        <p:txBody>
          <a:bodyPr wrap="square" rtlCol="0">
            <a:spAutoFit/>
          </a:bodyPr>
          <a:lstStyle/>
          <a:p>
            <a:r>
              <a:rPr lang="en-US" sz="4000" b="1" dirty="0">
                <a:latin typeface="Roboto" panose="02000000000000000000" pitchFamily="2" charset="0"/>
                <a:ea typeface="Roboto" panose="02000000000000000000" pitchFamily="2" charset="0"/>
              </a:rPr>
              <a:t>Timeline And Next Steps</a:t>
            </a:r>
            <a:endParaRPr lang="en-US" sz="5000" b="1" dirty="0">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A1A831FD-A821-395F-087A-EC971239B730}"/>
              </a:ext>
            </a:extLst>
          </p:cNvPr>
          <p:cNvSpPr txBox="1"/>
          <p:nvPr/>
        </p:nvSpPr>
        <p:spPr>
          <a:xfrm>
            <a:off x="292100" y="1745863"/>
            <a:ext cx="10608781"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 </a:t>
            </a:r>
          </a:p>
        </p:txBody>
      </p:sp>
      <p:graphicFrame>
        <p:nvGraphicFramePr>
          <p:cNvPr id="4" name="Table 6">
            <a:extLst>
              <a:ext uri="{FF2B5EF4-FFF2-40B4-BE49-F238E27FC236}">
                <a16:creationId xmlns:a16="http://schemas.microsoft.com/office/drawing/2014/main" id="{3B45BBF8-B2E4-7101-5DE0-505C92EB727A}"/>
              </a:ext>
            </a:extLst>
          </p:cNvPr>
          <p:cNvGraphicFramePr>
            <a:graphicFrameLocks noGrp="1"/>
          </p:cNvGraphicFramePr>
          <p:nvPr>
            <p:extLst>
              <p:ext uri="{D42A27DB-BD31-4B8C-83A1-F6EECF244321}">
                <p14:modId xmlns:p14="http://schemas.microsoft.com/office/powerpoint/2010/main" val="675522532"/>
              </p:ext>
            </p:extLst>
          </p:nvPr>
        </p:nvGraphicFramePr>
        <p:xfrm>
          <a:off x="520495" y="944880"/>
          <a:ext cx="10901039" cy="4968240"/>
        </p:xfrm>
        <a:graphic>
          <a:graphicData uri="http://schemas.openxmlformats.org/drawingml/2006/table">
            <a:tbl>
              <a:tblPr firstRow="1" bandRow="1">
                <a:tableStyleId>{5C22544A-7EE6-4342-B048-85BDC9FD1C3A}</a:tableStyleId>
              </a:tblPr>
              <a:tblGrid>
                <a:gridCol w="6025798">
                  <a:extLst>
                    <a:ext uri="{9D8B030D-6E8A-4147-A177-3AD203B41FA5}">
                      <a16:colId xmlns:a16="http://schemas.microsoft.com/office/drawing/2014/main" val="225686154"/>
                    </a:ext>
                  </a:extLst>
                </a:gridCol>
                <a:gridCol w="4875241">
                  <a:extLst>
                    <a:ext uri="{9D8B030D-6E8A-4147-A177-3AD203B41FA5}">
                      <a16:colId xmlns:a16="http://schemas.microsoft.com/office/drawing/2014/main" val="1788366062"/>
                    </a:ext>
                  </a:extLst>
                </a:gridCol>
              </a:tblGrid>
              <a:tr h="384276">
                <a:tc>
                  <a:txBody>
                    <a:bodyPr/>
                    <a:lstStyle/>
                    <a:p>
                      <a:pPr algn="ctr"/>
                      <a:r>
                        <a:rPr lang="en-US" sz="2000" dirty="0">
                          <a:latin typeface="Roboto" panose="02000000000000000000" pitchFamily="2" charset="0"/>
                          <a:ea typeface="Roboto" panose="02000000000000000000" pitchFamily="2" charset="0"/>
                          <a:cs typeface="Arial" panose="020B0604020202020204" pitchFamily="34" charset="0"/>
                        </a:rPr>
                        <a:t>Milestones</a:t>
                      </a:r>
                    </a:p>
                  </a:txBody>
                  <a:tcPr anchor="ctr">
                    <a:solidFill>
                      <a:schemeClr val="tx2"/>
                    </a:solidFill>
                  </a:tcPr>
                </a:tc>
                <a:tc>
                  <a:txBody>
                    <a:bodyPr/>
                    <a:lstStyle/>
                    <a:p>
                      <a:pPr algn="ctr"/>
                      <a:r>
                        <a:rPr lang="en-US" sz="2000" dirty="0">
                          <a:latin typeface="Roboto" panose="02000000000000000000" pitchFamily="2" charset="0"/>
                          <a:ea typeface="Roboto" panose="02000000000000000000" pitchFamily="2" charset="0"/>
                          <a:cs typeface="Arial" panose="020B0604020202020204" pitchFamily="34" charset="0"/>
                        </a:rPr>
                        <a:t>Proposed Timeline</a:t>
                      </a:r>
                    </a:p>
                  </a:txBody>
                  <a:tcPr anchor="ctr">
                    <a:solidFill>
                      <a:schemeClr val="tx2"/>
                    </a:solidFill>
                  </a:tcPr>
                </a:tc>
                <a:extLst>
                  <a:ext uri="{0D108BD9-81ED-4DB2-BD59-A6C34878D82A}">
                    <a16:rowId xmlns:a16="http://schemas.microsoft.com/office/drawing/2014/main" val="1265618221"/>
                  </a:ext>
                </a:extLst>
              </a:tr>
              <a:tr h="354716">
                <a:tc>
                  <a:txBody>
                    <a:bodyPr/>
                    <a:lstStyle/>
                    <a:p>
                      <a:pPr lvl="0"/>
                      <a:r>
                        <a:rPr lang="en-US" sz="1800" b="0" i="0" dirty="0">
                          <a:solidFill>
                            <a:schemeClr val="tx1"/>
                          </a:solidFill>
                          <a:latin typeface="Roboto" panose="02000000000000000000" pitchFamily="2" charset="0"/>
                          <a:ea typeface="Roboto" panose="02000000000000000000" pitchFamily="2" charset="0"/>
                          <a:cs typeface="Arial" panose="020B0604020202020204" pitchFamily="34" charset="0"/>
                        </a:rPr>
                        <a:t>Conduct 30-day public comment</a:t>
                      </a:r>
                    </a:p>
                  </a:txBody>
                  <a:tcPr anchor="ctr">
                    <a:solidFill>
                      <a:schemeClr val="tx2">
                        <a:lumMod val="20000"/>
                        <a:lumOff val="80000"/>
                      </a:schemeClr>
                    </a:solidFill>
                  </a:tcPr>
                </a:tc>
                <a:tc>
                  <a:txBody>
                    <a:bodyPr/>
                    <a:lstStyle/>
                    <a:p>
                      <a:pPr algn="l"/>
                      <a:r>
                        <a:rPr lang="en-US" sz="1800" b="0" i="0" dirty="0">
                          <a:solidFill>
                            <a:schemeClr val="tx1"/>
                          </a:solidFill>
                          <a:latin typeface="Roboto" panose="02000000000000000000" pitchFamily="2" charset="0"/>
                          <a:ea typeface="Roboto" panose="02000000000000000000" pitchFamily="2" charset="0"/>
                          <a:cs typeface="Arial" panose="020B0604020202020204" pitchFamily="34" charset="0"/>
                        </a:rPr>
                        <a:t>March 11, 2024 – April 10, 2024</a:t>
                      </a:r>
                    </a:p>
                  </a:txBody>
                  <a:tcPr anchor="ctr">
                    <a:solidFill>
                      <a:schemeClr val="tx2">
                        <a:lumMod val="20000"/>
                        <a:lumOff val="80000"/>
                      </a:schemeClr>
                    </a:solidFill>
                  </a:tcPr>
                </a:tc>
                <a:extLst>
                  <a:ext uri="{0D108BD9-81ED-4DB2-BD59-A6C34878D82A}">
                    <a16:rowId xmlns:a16="http://schemas.microsoft.com/office/drawing/2014/main" val="199862695"/>
                  </a:ext>
                </a:extLst>
              </a:tr>
              <a:tr h="168490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cs typeface="Arial" panose="020B0604020202020204" pitchFamily="34" charset="0"/>
                        </a:rPr>
                        <a:t>-Review public comments and finalize designation for Hill County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cs typeface="Arial" panose="020B0604020202020204" pitchFamily="34" charset="0"/>
                        </a:rPr>
                        <a:t>-Review public comments and complete the Intrastate Funding Formula for ACL submission.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cs typeface="Arial" panose="020B0604020202020204" pitchFamily="34" charset="0"/>
                        </a:rPr>
                        <a:t>-Finalize amendment of the State Plan on Aging for ACL submission</a:t>
                      </a:r>
                    </a:p>
                    <a:p>
                      <a:pPr lvl="1" algn="l"/>
                      <a:endParaRPr lang="en-US" sz="1800" i="0" dirty="0">
                        <a:latin typeface="Roboto" panose="02000000000000000000" pitchFamily="2" charset="0"/>
                        <a:ea typeface="Roboto" panose="02000000000000000000" pitchFamily="2" charset="0"/>
                        <a:cs typeface="Arial" panose="020B0604020202020204" pitchFamily="34" charset="0"/>
                      </a:endParaRPr>
                    </a:p>
                  </a:txBody>
                  <a:tcPr anchor="ctr">
                    <a:solidFill>
                      <a:schemeClr val="tx2">
                        <a:lumMod val="40000"/>
                        <a:lumOff val="60000"/>
                      </a:schemeClr>
                    </a:solidFill>
                  </a:tcPr>
                </a:tc>
                <a:tc>
                  <a:txBody>
                    <a:bodyPr/>
                    <a:lstStyle/>
                    <a:p>
                      <a:pPr algn="l"/>
                      <a:r>
                        <a:rPr lang="en-US" sz="1800" i="0" dirty="0">
                          <a:solidFill>
                            <a:schemeClr val="tx1"/>
                          </a:solidFill>
                          <a:latin typeface="Roboto" panose="02000000000000000000" pitchFamily="2" charset="0"/>
                          <a:ea typeface="Roboto" panose="02000000000000000000" pitchFamily="2" charset="0"/>
                          <a:cs typeface="Arial" panose="020B0604020202020204" pitchFamily="34" charset="0"/>
                        </a:rPr>
                        <a:t>April 11, 2024 – May 3, 2024</a:t>
                      </a:r>
                    </a:p>
                    <a:p>
                      <a:pPr algn="l"/>
                      <a:endParaRPr lang="en-US" sz="1800" i="0" dirty="0">
                        <a:solidFill>
                          <a:schemeClr val="tx1"/>
                        </a:solidFill>
                        <a:latin typeface="Roboto" panose="02000000000000000000" pitchFamily="2" charset="0"/>
                        <a:ea typeface="Roboto" panose="02000000000000000000" pitchFamily="2" charset="0"/>
                        <a:cs typeface="Arial" panose="020B0604020202020204" pitchFamily="34" charset="0"/>
                      </a:endParaRPr>
                    </a:p>
                    <a:p>
                      <a:pPr algn="l"/>
                      <a:endParaRPr lang="en-US" sz="1800" i="0" dirty="0">
                        <a:solidFill>
                          <a:schemeClr val="tx1"/>
                        </a:solidFill>
                        <a:latin typeface="Roboto" panose="02000000000000000000" pitchFamily="2" charset="0"/>
                        <a:ea typeface="Roboto" panose="02000000000000000000" pitchFamily="2" charset="0"/>
                        <a:cs typeface="Arial" panose="020B0604020202020204" pitchFamily="34" charset="0"/>
                      </a:endParaRPr>
                    </a:p>
                  </a:txBody>
                  <a:tcPr anchor="ctr">
                    <a:solidFill>
                      <a:schemeClr val="tx2">
                        <a:lumMod val="40000"/>
                        <a:lumOff val="60000"/>
                      </a:schemeClr>
                    </a:solidFill>
                  </a:tcPr>
                </a:tc>
                <a:extLst>
                  <a:ext uri="{0D108BD9-81ED-4DB2-BD59-A6C34878D82A}">
                    <a16:rowId xmlns:a16="http://schemas.microsoft.com/office/drawing/2014/main" val="1848162672"/>
                  </a:ext>
                </a:extLst>
              </a:tr>
              <a:tr h="354716">
                <a:tc>
                  <a:txBody>
                    <a:bodyPr/>
                    <a:lstStyle/>
                    <a:p>
                      <a:pPr lvl="1" algn="l"/>
                      <a:r>
                        <a:rPr lang="en-US" sz="1800" i="0" dirty="0">
                          <a:latin typeface="Roboto" panose="02000000000000000000" pitchFamily="2" charset="0"/>
                          <a:ea typeface="Roboto" panose="02000000000000000000" pitchFamily="2" charset="0"/>
                          <a:cs typeface="Arial" panose="020B0604020202020204" pitchFamily="34" charset="0"/>
                        </a:rPr>
                        <a:t>ACL conducts federal review of amendment</a:t>
                      </a:r>
                    </a:p>
                  </a:txBody>
                  <a:tcPr anchor="ctr">
                    <a:solidFill>
                      <a:schemeClr val="tx2">
                        <a:lumMod val="20000"/>
                        <a:lumOff val="80000"/>
                      </a:schemeClr>
                    </a:solidFill>
                  </a:tcPr>
                </a:tc>
                <a:tc>
                  <a:txBody>
                    <a:bodyPr/>
                    <a:lstStyle/>
                    <a:p>
                      <a:pPr algn="l"/>
                      <a:r>
                        <a:rPr lang="en-US" sz="1800" i="0" dirty="0">
                          <a:solidFill>
                            <a:schemeClr val="tx1"/>
                          </a:solidFill>
                          <a:latin typeface="Roboto" panose="02000000000000000000" pitchFamily="2" charset="0"/>
                          <a:ea typeface="Roboto" panose="02000000000000000000" pitchFamily="2" charset="0"/>
                          <a:cs typeface="Arial" panose="020B0604020202020204" pitchFamily="34" charset="0"/>
                        </a:rPr>
                        <a:t>May 3, 2024 – May 31, 2024</a:t>
                      </a:r>
                    </a:p>
                  </a:txBody>
                  <a:tcPr anchor="ctr">
                    <a:solidFill>
                      <a:schemeClr val="tx2">
                        <a:lumMod val="20000"/>
                        <a:lumOff val="80000"/>
                      </a:schemeClr>
                    </a:solidFill>
                  </a:tcPr>
                </a:tc>
                <a:extLst>
                  <a:ext uri="{0D108BD9-81ED-4DB2-BD59-A6C34878D82A}">
                    <a16:rowId xmlns:a16="http://schemas.microsoft.com/office/drawing/2014/main" val="49494781"/>
                  </a:ext>
                </a:extLst>
              </a:tr>
              <a:tr h="1152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latin typeface="Roboto" panose="02000000000000000000" pitchFamily="2" charset="0"/>
                          <a:ea typeface="Roboto" panose="02000000000000000000" pitchFamily="2" charset="0"/>
                          <a:cs typeface="Arial" panose="020B0604020202020204" pitchFamily="34" charset="0"/>
                        </a:rPr>
                        <a:t>Effective date of Hill County AAA dissolution and transfer of oversight responsibilities and implementation of the new IFF.</a:t>
                      </a:r>
                    </a:p>
                    <a:p>
                      <a:pPr lvl="0" algn="l"/>
                      <a:endParaRPr lang="en-US" sz="1800" b="0" dirty="0">
                        <a:latin typeface="Roboto" panose="02000000000000000000" pitchFamily="2" charset="0"/>
                        <a:ea typeface="Roboto" panose="02000000000000000000" pitchFamily="2" charset="0"/>
                        <a:cs typeface="Arial" panose="020B0604020202020204" pitchFamily="34" charset="0"/>
                      </a:endParaRPr>
                    </a:p>
                  </a:txBody>
                  <a:tcPr anchor="ctr">
                    <a:solidFill>
                      <a:schemeClr val="tx2">
                        <a:lumMod val="40000"/>
                        <a:lumOff val="60000"/>
                      </a:schemeClr>
                    </a:solidFill>
                  </a:tcPr>
                </a:tc>
                <a:tc>
                  <a:txBody>
                    <a:bodyPr/>
                    <a:lstStyle/>
                    <a:p>
                      <a:pPr algn="l"/>
                      <a:r>
                        <a:rPr lang="en-US" sz="1800" b="0" i="0" dirty="0">
                          <a:solidFill>
                            <a:schemeClr val="tx1"/>
                          </a:solidFill>
                          <a:latin typeface="Roboto" panose="02000000000000000000" pitchFamily="2" charset="0"/>
                          <a:ea typeface="Roboto" panose="02000000000000000000" pitchFamily="2" charset="0"/>
                          <a:cs typeface="Arial" panose="020B0604020202020204" pitchFamily="34" charset="0"/>
                        </a:rPr>
                        <a:t>July 1, 2024 (SFY 2025)</a:t>
                      </a:r>
                    </a:p>
                  </a:txBody>
                  <a:tcPr anchor="ctr">
                    <a:solidFill>
                      <a:schemeClr val="tx2">
                        <a:lumMod val="40000"/>
                        <a:lumOff val="60000"/>
                      </a:schemeClr>
                    </a:solidFill>
                  </a:tcPr>
                </a:tc>
                <a:extLst>
                  <a:ext uri="{0D108BD9-81ED-4DB2-BD59-A6C34878D82A}">
                    <a16:rowId xmlns:a16="http://schemas.microsoft.com/office/drawing/2014/main" val="2814042383"/>
                  </a:ext>
                </a:extLst>
              </a:tr>
              <a:tr h="354716">
                <a:tc gridSpan="2">
                  <a:txBody>
                    <a:bodyPr/>
                    <a:lstStyle/>
                    <a:p>
                      <a:pPr lvl="0" algn="l"/>
                      <a:endParaRPr lang="en-US" sz="1800" b="1" i="1" dirty="0">
                        <a:latin typeface="Roboto" panose="02000000000000000000" pitchFamily="2" charset="0"/>
                        <a:ea typeface="Roboto" panose="02000000000000000000" pitchFamily="2" charset="0"/>
                        <a:cs typeface="Arial" panose="020B0604020202020204" pitchFamily="34" charset="0"/>
                      </a:endParaRPr>
                    </a:p>
                  </a:txBody>
                  <a:tcPr anchor="ctr">
                    <a:solidFill>
                      <a:schemeClr val="tx2">
                        <a:lumMod val="20000"/>
                        <a:lumOff val="80000"/>
                      </a:schemeClr>
                    </a:solidFill>
                  </a:tcPr>
                </a:tc>
                <a:tc hMerge="1">
                  <a:txBody>
                    <a:bodyPr/>
                    <a:lstStyle/>
                    <a:p>
                      <a:pPr algn="l"/>
                      <a:endParaRPr lang="en-US" sz="1800" b="1" i="1" dirty="0">
                        <a:solidFill>
                          <a:schemeClr val="tx1"/>
                        </a:solidFill>
                        <a:latin typeface="Roboto" panose="02000000000000000000" pitchFamily="2" charset="0"/>
                        <a:ea typeface="Roboto" panose="02000000000000000000" pitchFamily="2"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val="664258566"/>
                  </a:ext>
                </a:extLst>
              </a:tr>
            </a:tbl>
          </a:graphicData>
        </a:graphic>
      </p:graphicFrame>
      <p:sp>
        <p:nvSpPr>
          <p:cNvPr id="3" name="Slide Number Placeholder 2">
            <a:extLst>
              <a:ext uri="{FF2B5EF4-FFF2-40B4-BE49-F238E27FC236}">
                <a16:creationId xmlns:a16="http://schemas.microsoft.com/office/drawing/2014/main" id="{F71450C6-BF7E-57C3-E85A-145638F029BA}"/>
              </a:ext>
            </a:extLst>
          </p:cNvPr>
          <p:cNvSpPr>
            <a:spLocks noGrp="1"/>
          </p:cNvSpPr>
          <p:nvPr>
            <p:ph type="sldNum" sz="quarter" idx="12"/>
          </p:nvPr>
        </p:nvSpPr>
        <p:spPr/>
        <p:txBody>
          <a:bodyPr/>
          <a:lstStyle/>
          <a:p>
            <a:fld id="{C80B7D7D-9FBC-D643-B66C-6AC31D2EB15F}" type="slidenum">
              <a:rPr lang="en-US" smtClean="0"/>
              <a:t>20</a:t>
            </a:fld>
            <a:endParaRPr lang="en-US" dirty="0"/>
          </a:p>
        </p:txBody>
      </p:sp>
    </p:spTree>
    <p:extLst>
      <p:ext uri="{BB962C8B-B14F-4D97-AF65-F5344CB8AC3E}">
        <p14:creationId xmlns:p14="http://schemas.microsoft.com/office/powerpoint/2010/main" val="219006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22C80-72FE-5044-825B-57D6BAEE0EF2}"/>
              </a:ext>
            </a:extLst>
          </p:cNvPr>
          <p:cNvPicPr>
            <a:picLocks noChangeAspect="1"/>
          </p:cNvPicPr>
          <p:nvPr/>
        </p:nvPicPr>
        <p:blipFill>
          <a:blip r:embed="rId3"/>
          <a:stretch>
            <a:fillRect/>
          </a:stretch>
        </p:blipFill>
        <p:spPr>
          <a:xfrm>
            <a:off x="0" y="13299"/>
            <a:ext cx="12192000" cy="6858000"/>
          </a:xfrm>
          <a:prstGeom prst="rect">
            <a:avLst/>
          </a:prstGeom>
        </p:spPr>
      </p:pic>
      <p:sp>
        <p:nvSpPr>
          <p:cNvPr id="6" name="TextBox 5">
            <a:extLst>
              <a:ext uri="{FF2B5EF4-FFF2-40B4-BE49-F238E27FC236}">
                <a16:creationId xmlns:a16="http://schemas.microsoft.com/office/drawing/2014/main" id="{24C89BF7-C943-F243-8219-B475879723E9}"/>
              </a:ext>
            </a:extLst>
          </p:cNvPr>
          <p:cNvSpPr txBox="1"/>
          <p:nvPr/>
        </p:nvSpPr>
        <p:spPr>
          <a:xfrm>
            <a:off x="292100" y="165046"/>
            <a:ext cx="11061700" cy="707886"/>
          </a:xfrm>
          <a:prstGeom prst="rect">
            <a:avLst/>
          </a:prstGeom>
          <a:noFill/>
        </p:spPr>
        <p:txBody>
          <a:bodyPr wrap="square" rtlCol="0">
            <a:spAutoFit/>
          </a:bodyPr>
          <a:lstStyle/>
          <a:p>
            <a:r>
              <a:rPr lang="en-US" sz="4000" b="1" dirty="0">
                <a:latin typeface="Roboto" panose="02000000000000000000" pitchFamily="2" charset="0"/>
                <a:ea typeface="Roboto" panose="02000000000000000000" pitchFamily="2" charset="0"/>
              </a:rPr>
              <a:t>Ways To Provide Public Comments</a:t>
            </a:r>
            <a:endParaRPr lang="en-US" sz="5000" b="1" dirty="0">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E70F660C-2404-FF47-200A-60CFEAA0F584}"/>
              </a:ext>
            </a:extLst>
          </p:cNvPr>
          <p:cNvSpPr/>
          <p:nvPr/>
        </p:nvSpPr>
        <p:spPr>
          <a:xfrm>
            <a:off x="369870" y="1713515"/>
            <a:ext cx="11373492" cy="1235168"/>
          </a:xfrm>
          <a:prstGeom prst="rect">
            <a:avLst/>
          </a:prstGeom>
          <a:solidFill>
            <a:schemeClr val="bg2"/>
          </a:solidFill>
        </p:spPr>
        <p:txBody>
          <a:bodyPr wrap="square" lIns="182880" tIns="182880" rIns="182880" bIns="182880" rtlCol="0" anchor="ctr">
            <a:noAutofit/>
          </a:bodyPr>
          <a:lstStyle/>
          <a:p>
            <a:pPr algn="ctr"/>
            <a:r>
              <a:rPr lang="en-US" sz="1600" b="1" dirty="0">
                <a:latin typeface="Roboto" panose="02000000000000000000" pitchFamily="2" charset="0"/>
                <a:ea typeface="Roboto" panose="02000000000000000000" pitchFamily="2" charset="0"/>
                <a:cs typeface="Times New Roman"/>
              </a:rPr>
              <a:t>Submit public comments by email, regular mail, or in-person</a:t>
            </a:r>
            <a:br>
              <a:rPr lang="en-US" sz="1600" b="1" dirty="0">
                <a:latin typeface="Roboto" panose="02000000000000000000" pitchFamily="2" charset="0"/>
                <a:ea typeface="Roboto" panose="02000000000000000000" pitchFamily="2" charset="0"/>
                <a:cs typeface="Times New Roman"/>
              </a:rPr>
            </a:br>
            <a:r>
              <a:rPr lang="en-US" sz="1600" b="1" dirty="0">
                <a:latin typeface="Roboto" panose="02000000000000000000" pitchFamily="2" charset="0"/>
                <a:ea typeface="Roboto" panose="02000000000000000000" pitchFamily="2" charset="0"/>
                <a:cs typeface="Times New Roman"/>
              </a:rPr>
              <a:t>until 11:59 pm on April 10,  2024.</a:t>
            </a:r>
          </a:p>
          <a:p>
            <a:pPr algn="ctr"/>
            <a:endParaRPr lang="en-US" sz="1600" b="1" dirty="0">
              <a:latin typeface="Roboto" panose="02000000000000000000" pitchFamily="2" charset="0"/>
              <a:ea typeface="Roboto" panose="02000000000000000000" pitchFamily="2" charset="0"/>
              <a:cs typeface="Times New Roman"/>
            </a:endParaRPr>
          </a:p>
        </p:txBody>
      </p:sp>
      <p:graphicFrame>
        <p:nvGraphicFramePr>
          <p:cNvPr id="4" name="Table 3">
            <a:extLst>
              <a:ext uri="{FF2B5EF4-FFF2-40B4-BE49-F238E27FC236}">
                <a16:creationId xmlns:a16="http://schemas.microsoft.com/office/drawing/2014/main" id="{B529B611-E379-1AA5-B143-E396998C027C}"/>
              </a:ext>
            </a:extLst>
          </p:cNvPr>
          <p:cNvGraphicFramePr>
            <a:graphicFrameLocks noGrp="1"/>
          </p:cNvGraphicFramePr>
          <p:nvPr>
            <p:extLst>
              <p:ext uri="{D42A27DB-BD31-4B8C-83A1-F6EECF244321}">
                <p14:modId xmlns:p14="http://schemas.microsoft.com/office/powerpoint/2010/main" val="3845423275"/>
              </p:ext>
            </p:extLst>
          </p:nvPr>
        </p:nvGraphicFramePr>
        <p:xfrm>
          <a:off x="2640458" y="3082248"/>
          <a:ext cx="5969286" cy="2825392"/>
        </p:xfrm>
        <a:graphic>
          <a:graphicData uri="http://schemas.openxmlformats.org/drawingml/2006/table">
            <a:tbl>
              <a:tblPr bandRow="1">
                <a:tableStyleId>{5940675A-B579-460E-94D1-54222C63F5DA}</a:tableStyleId>
              </a:tblPr>
              <a:tblGrid>
                <a:gridCol w="2347869">
                  <a:extLst>
                    <a:ext uri="{9D8B030D-6E8A-4147-A177-3AD203B41FA5}">
                      <a16:colId xmlns:a16="http://schemas.microsoft.com/office/drawing/2014/main" val="20000"/>
                    </a:ext>
                  </a:extLst>
                </a:gridCol>
                <a:gridCol w="3621417">
                  <a:extLst>
                    <a:ext uri="{9D8B030D-6E8A-4147-A177-3AD203B41FA5}">
                      <a16:colId xmlns:a16="http://schemas.microsoft.com/office/drawing/2014/main" val="20001"/>
                    </a:ext>
                  </a:extLst>
                </a:gridCol>
              </a:tblGrid>
              <a:tr h="526170">
                <a:tc>
                  <a:txBody>
                    <a:bodyPr/>
                    <a:lstStyle/>
                    <a:p>
                      <a:pPr algn="l"/>
                      <a:r>
                        <a:rPr lang="en-US" sz="1600" b="1" dirty="0">
                          <a:solidFill>
                            <a:schemeClr val="bg1"/>
                          </a:solidFill>
                          <a:latin typeface="Roboto" panose="02000000000000000000" pitchFamily="2" charset="0"/>
                          <a:ea typeface="Roboto" panose="02000000000000000000" pitchFamily="2" charset="0"/>
                        </a:rPr>
                        <a:t>By Phone</a:t>
                      </a:r>
                    </a:p>
                  </a:txBody>
                  <a:tcPr anchor="ctr">
                    <a:lnL w="28575" cap="flat" cmpd="sng" algn="ctr">
                      <a:solidFill>
                        <a:schemeClr val="tx2"/>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marL="0" marR="0" indent="0" algn="l" defTabSz="457146" rtl="0" eaLnBrk="1" fontAlgn="auto" latinLnBrk="0" hangingPunct="1">
                        <a:lnSpc>
                          <a:spcPct val="100000"/>
                        </a:lnSpc>
                        <a:spcBef>
                          <a:spcPts val="0"/>
                        </a:spcBef>
                        <a:spcAft>
                          <a:spcPts val="0"/>
                        </a:spcAft>
                        <a:buClrTx/>
                        <a:buSzTx/>
                        <a:buFontTx/>
                        <a:buNone/>
                        <a:tabLst/>
                        <a:defRPr/>
                      </a:pPr>
                      <a:r>
                        <a:rPr lang="en-US" sz="1600" u="none" dirty="0">
                          <a:solidFill>
                            <a:schemeClr val="tx1"/>
                          </a:solidFill>
                          <a:effectLst/>
                          <a:latin typeface="Roboto" panose="02000000000000000000" pitchFamily="2" charset="0"/>
                          <a:ea typeface="Roboto" panose="02000000000000000000" pitchFamily="2" charset="0"/>
                          <a:cs typeface="Times New Roman"/>
                        </a:rPr>
                        <a:t>(406) 444-7788</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3958">
                <a:tc>
                  <a:txBody>
                    <a:bodyPr/>
                    <a:lstStyle/>
                    <a:p>
                      <a:pPr algn="l"/>
                      <a:r>
                        <a:rPr lang="en-US" sz="1600" b="1" dirty="0">
                          <a:solidFill>
                            <a:schemeClr val="bg1"/>
                          </a:solidFill>
                          <a:latin typeface="Roboto" panose="02000000000000000000" pitchFamily="2" charset="0"/>
                          <a:ea typeface="Roboto" panose="02000000000000000000" pitchFamily="2" charset="0"/>
                        </a:rPr>
                        <a:t>By Email</a:t>
                      </a:r>
                    </a:p>
                  </a:txBody>
                  <a:tcPr anchor="ctr">
                    <a:lnL w="28575" cap="flat" cmpd="sng" algn="ctr">
                      <a:solidFill>
                        <a:schemeClr val="tx2"/>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marL="0" marR="0" indent="0" algn="l" defTabSz="457146" rtl="0" eaLnBrk="1" fontAlgn="auto" latinLnBrk="0" hangingPunct="1">
                        <a:lnSpc>
                          <a:spcPct val="100000"/>
                        </a:lnSpc>
                        <a:spcBef>
                          <a:spcPts val="0"/>
                        </a:spcBef>
                        <a:spcAft>
                          <a:spcPts val="0"/>
                        </a:spcAft>
                        <a:buClrTx/>
                        <a:buSzTx/>
                        <a:buFontTx/>
                        <a:buNone/>
                        <a:tabLst/>
                        <a:defRPr/>
                      </a:pPr>
                      <a:r>
                        <a:rPr lang="en-US" sz="1600" u="none" dirty="0">
                          <a:solidFill>
                            <a:schemeClr val="tx1"/>
                          </a:solidFill>
                          <a:effectLst/>
                          <a:latin typeface="Roboto" panose="02000000000000000000" pitchFamily="2" charset="0"/>
                          <a:ea typeface="Roboto" panose="02000000000000000000" pitchFamily="2" charset="0"/>
                          <a:cs typeface="+mn-cs"/>
                          <a:hlinkClick r:id="rId4"/>
                        </a:rPr>
                        <a:t>kreidelbach@mt.gov</a:t>
                      </a:r>
                      <a:endParaRPr lang="en-US" sz="1600" u="none" dirty="0">
                        <a:solidFill>
                          <a:schemeClr val="tx1"/>
                        </a:solidFill>
                        <a:effectLst/>
                        <a:latin typeface="Roboto" panose="02000000000000000000" pitchFamily="2" charset="0"/>
                        <a:ea typeface="Roboto" panose="02000000000000000000" pitchFamily="2" charset="0"/>
                        <a:cs typeface="Times New Roman"/>
                      </a:endParaRP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33723">
                <a:tc>
                  <a:txBody>
                    <a:bodyPr/>
                    <a:lstStyle/>
                    <a:p>
                      <a:pPr marL="0" marR="0" indent="0" algn="l" defTabSz="457146"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latin typeface="Roboto" panose="02000000000000000000" pitchFamily="2" charset="0"/>
                          <a:ea typeface="Roboto" panose="02000000000000000000" pitchFamily="2" charset="0"/>
                        </a:rPr>
                        <a:t>By Regular</a:t>
                      </a:r>
                      <a:r>
                        <a:rPr lang="en-US" sz="1600" b="1" baseline="0" dirty="0">
                          <a:solidFill>
                            <a:schemeClr val="bg1"/>
                          </a:solidFill>
                          <a:effectLst/>
                          <a:latin typeface="Roboto" panose="02000000000000000000" pitchFamily="2" charset="0"/>
                          <a:ea typeface="Roboto" panose="02000000000000000000" pitchFamily="2" charset="0"/>
                        </a:rPr>
                        <a:t> Mail</a:t>
                      </a:r>
                      <a:endParaRPr lang="en-US" sz="1600" b="1" dirty="0">
                        <a:solidFill>
                          <a:schemeClr val="bg1"/>
                        </a:solidFill>
                        <a:effectLst/>
                        <a:latin typeface="Roboto" panose="02000000000000000000" pitchFamily="2" charset="0"/>
                        <a:ea typeface="Roboto" panose="02000000000000000000" pitchFamily="2" charset="0"/>
                        <a:cs typeface="Times New Roman"/>
                      </a:endParaRPr>
                    </a:p>
                  </a:txBody>
                  <a:tcPr marL="68580" marR="68580" marT="0" marB="0" anchor="ctr">
                    <a:lnL w="28575" cap="flat" cmpd="sng" algn="ctr">
                      <a:solidFill>
                        <a:schemeClr val="tx2"/>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marL="0" marR="0" algn="l" defTabSz="457146" rtl="0" eaLnBrk="1" latinLnBrk="0" hangingPunct="1">
                        <a:spcBef>
                          <a:spcPts val="0"/>
                        </a:spcBef>
                        <a:spcAft>
                          <a:spcPts val="0"/>
                        </a:spcAft>
                      </a:pPr>
                      <a:r>
                        <a:rPr lang="en-US" sz="1600" kern="1200" dirty="0">
                          <a:solidFill>
                            <a:schemeClr val="tx1"/>
                          </a:solidFill>
                          <a:effectLst/>
                          <a:latin typeface="Roboto" panose="02000000000000000000" pitchFamily="2" charset="0"/>
                          <a:ea typeface="Roboto" panose="02000000000000000000" pitchFamily="2" charset="0"/>
                          <a:cs typeface="+mn-cs"/>
                        </a:rPr>
                        <a:t>Redesignation for Hill County</a:t>
                      </a:r>
                    </a:p>
                    <a:p>
                      <a:pPr marL="0" marR="0" algn="l" defTabSz="457146" rtl="0" eaLnBrk="1" latinLnBrk="0" hangingPunct="1">
                        <a:spcBef>
                          <a:spcPts val="0"/>
                        </a:spcBef>
                        <a:spcAft>
                          <a:spcPts val="0"/>
                        </a:spcAft>
                      </a:pPr>
                      <a:r>
                        <a:rPr lang="en-US" sz="1600" kern="1200" dirty="0">
                          <a:solidFill>
                            <a:schemeClr val="tx1"/>
                          </a:solidFill>
                          <a:effectLst/>
                          <a:latin typeface="Roboto" panose="02000000000000000000" pitchFamily="2" charset="0"/>
                          <a:ea typeface="Roboto" panose="02000000000000000000" pitchFamily="2" charset="0"/>
                          <a:cs typeface="+mn-cs"/>
                        </a:rPr>
                        <a:t>Director’s Office</a:t>
                      </a:r>
                    </a:p>
                    <a:p>
                      <a:pPr marL="0" marR="0" algn="l" defTabSz="457146" rtl="0" eaLnBrk="1" latinLnBrk="0" hangingPunct="1">
                        <a:spcBef>
                          <a:spcPts val="0"/>
                        </a:spcBef>
                        <a:spcAft>
                          <a:spcPts val="0"/>
                        </a:spcAft>
                      </a:pPr>
                      <a:r>
                        <a:rPr lang="en-US" sz="1600" kern="1200" dirty="0">
                          <a:solidFill>
                            <a:schemeClr val="tx1"/>
                          </a:solidFill>
                          <a:effectLst/>
                          <a:latin typeface="Roboto" panose="02000000000000000000" pitchFamily="2" charset="0"/>
                          <a:ea typeface="Roboto" panose="02000000000000000000" pitchFamily="2" charset="0"/>
                          <a:cs typeface="+mn-cs"/>
                        </a:rPr>
                        <a:t>PO Box 4210</a:t>
                      </a:r>
                    </a:p>
                    <a:p>
                      <a:pPr marL="0" marR="0" algn="l" defTabSz="457146" rtl="0" eaLnBrk="1" latinLnBrk="0" hangingPunct="1">
                        <a:spcBef>
                          <a:spcPts val="0"/>
                        </a:spcBef>
                        <a:spcAft>
                          <a:spcPts val="0"/>
                        </a:spcAft>
                      </a:pPr>
                      <a:r>
                        <a:rPr lang="en-US" sz="1600" kern="1200" dirty="0">
                          <a:solidFill>
                            <a:schemeClr val="tx1"/>
                          </a:solidFill>
                          <a:effectLst/>
                          <a:latin typeface="Roboto" panose="02000000000000000000" pitchFamily="2" charset="0"/>
                          <a:ea typeface="Roboto" panose="02000000000000000000" pitchFamily="2" charset="0"/>
                          <a:cs typeface="+mn-cs"/>
                        </a:rPr>
                        <a:t>Helena, MT 59604-4210</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1541">
                <a:tc>
                  <a:txBody>
                    <a:bodyPr/>
                    <a:lstStyle/>
                    <a:p>
                      <a:pPr marL="0" marR="0" indent="0" algn="l" defTabSz="457146"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latin typeface="Roboto" panose="02000000000000000000" pitchFamily="2" charset="0"/>
                          <a:ea typeface="Roboto" panose="02000000000000000000" pitchFamily="2" charset="0"/>
                          <a:cs typeface="Times New Roman"/>
                        </a:rPr>
                        <a:t>In Person</a:t>
                      </a:r>
                    </a:p>
                  </a:txBody>
                  <a:tcPr marL="68580" marR="68580" marT="0" marB="0" anchor="ctr">
                    <a:lnL w="28575" cap="flat" cmpd="sng" algn="ctr">
                      <a:solidFill>
                        <a:schemeClr val="tx2"/>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marL="0" marR="0" algn="l" defTabSz="457146" rtl="0" eaLnBrk="1" latinLnBrk="0" hangingPunct="1">
                        <a:spcBef>
                          <a:spcPts val="0"/>
                        </a:spcBef>
                        <a:spcAft>
                          <a:spcPts val="0"/>
                        </a:spcAft>
                      </a:pPr>
                      <a:r>
                        <a:rPr lang="en-US" sz="1600" kern="1200" dirty="0">
                          <a:solidFill>
                            <a:schemeClr val="tx1"/>
                          </a:solidFill>
                          <a:effectLst/>
                          <a:latin typeface="Roboto" panose="02000000000000000000" pitchFamily="2" charset="0"/>
                          <a:ea typeface="Roboto" panose="02000000000000000000" pitchFamily="2" charset="0"/>
                          <a:cs typeface="+mn-cs"/>
                        </a:rPr>
                        <a:t>Public Hearing</a:t>
                      </a:r>
                    </a:p>
                  </a:txBody>
                  <a:tcPr marL="68580" marR="685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60527706-46E6-4082-5764-B4022EEE272B}"/>
              </a:ext>
            </a:extLst>
          </p:cNvPr>
          <p:cNvSpPr>
            <a:spLocks noGrp="1"/>
          </p:cNvSpPr>
          <p:nvPr>
            <p:ph type="sldNum" sz="quarter" idx="12"/>
          </p:nvPr>
        </p:nvSpPr>
        <p:spPr/>
        <p:txBody>
          <a:bodyPr/>
          <a:lstStyle/>
          <a:p>
            <a:fld id="{C80B7D7D-9FBC-D643-B66C-6AC31D2EB15F}" type="slidenum">
              <a:rPr lang="en-US" smtClean="0"/>
              <a:t>21</a:t>
            </a:fld>
            <a:endParaRPr lang="en-US" dirty="0"/>
          </a:p>
        </p:txBody>
      </p:sp>
    </p:spTree>
    <p:extLst>
      <p:ext uri="{BB962C8B-B14F-4D97-AF65-F5344CB8AC3E}">
        <p14:creationId xmlns:p14="http://schemas.microsoft.com/office/powerpoint/2010/main" val="1789689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22C80-72FE-5044-825B-57D6BAEE0EF2}"/>
              </a:ext>
            </a:extLst>
          </p:cNvPr>
          <p:cNvPicPr>
            <a:picLocks noChangeAspect="1"/>
          </p:cNvPicPr>
          <p:nvPr/>
        </p:nvPicPr>
        <p:blipFill>
          <a:blip r:embed="rId3"/>
          <a:stretch>
            <a:fillRect/>
          </a:stretch>
        </p:blipFill>
        <p:spPr>
          <a:xfrm>
            <a:off x="0" y="13299"/>
            <a:ext cx="12192000" cy="6858000"/>
          </a:xfrm>
          <a:prstGeom prst="rect">
            <a:avLst/>
          </a:prstGeom>
        </p:spPr>
      </p:pic>
      <p:sp>
        <p:nvSpPr>
          <p:cNvPr id="6" name="TextBox 5">
            <a:extLst>
              <a:ext uri="{FF2B5EF4-FFF2-40B4-BE49-F238E27FC236}">
                <a16:creationId xmlns:a16="http://schemas.microsoft.com/office/drawing/2014/main" id="{24C89BF7-C943-F243-8219-B475879723E9}"/>
              </a:ext>
            </a:extLst>
          </p:cNvPr>
          <p:cNvSpPr txBox="1"/>
          <p:nvPr/>
        </p:nvSpPr>
        <p:spPr>
          <a:xfrm>
            <a:off x="292100" y="165046"/>
            <a:ext cx="11061700" cy="707886"/>
          </a:xfrm>
          <a:prstGeom prst="rect">
            <a:avLst/>
          </a:prstGeom>
          <a:noFill/>
        </p:spPr>
        <p:txBody>
          <a:bodyPr wrap="square" rtlCol="0">
            <a:spAutoFit/>
          </a:bodyPr>
          <a:lstStyle/>
          <a:p>
            <a:r>
              <a:rPr lang="en-US" sz="4000" b="1" dirty="0">
                <a:latin typeface="Roboto" panose="02000000000000000000" pitchFamily="2" charset="0"/>
                <a:ea typeface="Roboto" panose="02000000000000000000" pitchFamily="2" charset="0"/>
              </a:rPr>
              <a:t>Opportunities To Provide Public Comments</a:t>
            </a:r>
            <a:endParaRPr lang="en-US" sz="5000" b="1" dirty="0">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A1A831FD-A821-395F-087A-EC971239B730}"/>
              </a:ext>
            </a:extLst>
          </p:cNvPr>
          <p:cNvSpPr txBox="1"/>
          <p:nvPr/>
        </p:nvSpPr>
        <p:spPr>
          <a:xfrm>
            <a:off x="292100" y="1745863"/>
            <a:ext cx="10608781" cy="369332"/>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rPr>
              <a:t> </a:t>
            </a:r>
          </a:p>
        </p:txBody>
      </p:sp>
      <p:sp>
        <p:nvSpPr>
          <p:cNvPr id="3" name="Slide Number Placeholder 2">
            <a:extLst>
              <a:ext uri="{FF2B5EF4-FFF2-40B4-BE49-F238E27FC236}">
                <a16:creationId xmlns:a16="http://schemas.microsoft.com/office/drawing/2014/main" id="{F71450C6-BF7E-57C3-E85A-145638F029BA}"/>
              </a:ext>
            </a:extLst>
          </p:cNvPr>
          <p:cNvSpPr>
            <a:spLocks noGrp="1"/>
          </p:cNvSpPr>
          <p:nvPr>
            <p:ph type="sldNum" sz="quarter" idx="12"/>
          </p:nvPr>
        </p:nvSpPr>
        <p:spPr/>
        <p:txBody>
          <a:bodyPr/>
          <a:lstStyle/>
          <a:p>
            <a:fld id="{C80B7D7D-9FBC-D643-B66C-6AC31D2EB15F}" type="slidenum">
              <a:rPr lang="en-US" smtClean="0"/>
              <a:t>22</a:t>
            </a:fld>
            <a:endParaRPr lang="en-US" dirty="0"/>
          </a:p>
        </p:txBody>
      </p:sp>
      <p:sp>
        <p:nvSpPr>
          <p:cNvPr id="7" name="TextBox 6">
            <a:extLst>
              <a:ext uri="{FF2B5EF4-FFF2-40B4-BE49-F238E27FC236}">
                <a16:creationId xmlns:a16="http://schemas.microsoft.com/office/drawing/2014/main" id="{6858CBD5-C47B-6412-5880-D6C0D0462B09}"/>
              </a:ext>
            </a:extLst>
          </p:cNvPr>
          <p:cNvSpPr txBox="1"/>
          <p:nvPr/>
        </p:nvSpPr>
        <p:spPr>
          <a:xfrm>
            <a:off x="555620" y="1922264"/>
            <a:ext cx="11240235" cy="3693319"/>
          </a:xfrm>
          <a:prstGeom prst="rect">
            <a:avLst/>
          </a:prstGeom>
          <a:noFill/>
        </p:spPr>
        <p:txBody>
          <a:bodyPr wrap="square" rtlCol="0">
            <a:spAutoFit/>
          </a:bodyPr>
          <a:lstStyle/>
          <a:p>
            <a:pPr lvl="0" algn="ctr"/>
            <a:endParaRPr lang="en-US" sz="2400" dirty="0">
              <a:latin typeface="Roboto" panose="02000000000000000000" pitchFamily="2" charset="0"/>
              <a:ea typeface="Roboto" panose="02000000000000000000" pitchFamily="2" charset="0"/>
              <a:cs typeface="Times New Roman"/>
            </a:endParaRPr>
          </a:p>
          <a:p>
            <a:pPr marL="34290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Times New Roman"/>
              </a:rPr>
              <a:t>DPHHS will listen and record comments</a:t>
            </a:r>
          </a:p>
          <a:p>
            <a:pPr marL="342900" indent="-342900">
              <a:buFont typeface="Arial" panose="020B0604020202020204" pitchFamily="34" charset="0"/>
              <a:buChar char="•"/>
            </a:pPr>
            <a:endParaRPr lang="en-US" sz="2400" dirty="0">
              <a:latin typeface="Roboto" panose="02000000000000000000" pitchFamily="2" charset="0"/>
              <a:ea typeface="Roboto" panose="02000000000000000000" pitchFamily="2" charset="0"/>
              <a:cs typeface="Times New Roman"/>
            </a:endParaRPr>
          </a:p>
          <a:p>
            <a:pPr marL="34290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Times New Roman"/>
              </a:rPr>
              <a:t>Chat may be used for public comments</a:t>
            </a:r>
          </a:p>
          <a:p>
            <a:r>
              <a:rPr lang="en-US" sz="2400" dirty="0">
                <a:latin typeface="Roboto" panose="02000000000000000000" pitchFamily="2" charset="0"/>
                <a:ea typeface="Roboto" panose="02000000000000000000" pitchFamily="2" charset="0"/>
              </a:rPr>
              <a:t> </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rPr>
              <a:t>All comments will be reviewed and considered equally whether they are received as written or verbal comments</a:t>
            </a:r>
            <a:endParaRPr lang="en-US" sz="2400" dirty="0">
              <a:latin typeface="Roboto" panose="02000000000000000000" pitchFamily="2" charset="0"/>
              <a:ea typeface="Roboto" panose="02000000000000000000" pitchFamily="2" charset="0"/>
              <a:cs typeface="Times New Roman"/>
            </a:endParaRPr>
          </a:p>
          <a:p>
            <a:pPr lvl="0"/>
            <a:endParaRPr lang="en-US" sz="2400"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Times New Roman"/>
              </a:rPr>
              <a:t>DPHHS will provide responses in writing and will be a</a:t>
            </a:r>
            <a:r>
              <a:rPr lang="en-US" sz="2400" dirty="0">
                <a:latin typeface="Roboto" panose="02000000000000000000" pitchFamily="2" charset="0"/>
                <a:ea typeface="Roboto" panose="02000000000000000000" pitchFamily="2" charset="0"/>
              </a:rPr>
              <a:t>vailable on the website</a:t>
            </a:r>
          </a:p>
          <a:p>
            <a:endParaRPr lang="en-US" dirty="0"/>
          </a:p>
        </p:txBody>
      </p:sp>
    </p:spTree>
    <p:extLst>
      <p:ext uri="{BB962C8B-B14F-4D97-AF65-F5344CB8AC3E}">
        <p14:creationId xmlns:p14="http://schemas.microsoft.com/office/powerpoint/2010/main" val="792354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3D6A66-84E3-8F41-AF4C-5C8A43052754}"/>
              </a:ext>
            </a:extLst>
          </p:cNvPr>
          <p:cNvPicPr>
            <a:picLocks noChangeAspect="1"/>
          </p:cNvPicPr>
          <p:nvPr/>
        </p:nvPicPr>
        <p:blipFill>
          <a:blip r:embed="rId3">
            <a:duotone>
              <a:schemeClr val="accent1">
                <a:shade val="45000"/>
                <a:satMod val="135000"/>
              </a:schemeClr>
              <a:prstClr val="white"/>
            </a:duotone>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75AFBE0-E091-0942-AA08-0D8DB935A661}"/>
              </a:ext>
            </a:extLst>
          </p:cNvPr>
          <p:cNvSpPr txBox="1"/>
          <p:nvPr/>
        </p:nvSpPr>
        <p:spPr>
          <a:xfrm>
            <a:off x="4076700" y="3429000"/>
            <a:ext cx="6654800" cy="3323987"/>
          </a:xfrm>
          <a:prstGeom prst="rect">
            <a:avLst/>
          </a:prstGeom>
          <a:noFill/>
        </p:spPr>
        <p:txBody>
          <a:bodyPr wrap="square" rtlCol="0">
            <a:spAutoFit/>
          </a:bodyPr>
          <a:lstStyle/>
          <a:p>
            <a:r>
              <a:rPr lang="en-US" sz="8000" b="1" dirty="0">
                <a:solidFill>
                  <a:schemeClr val="bg1"/>
                </a:solidFill>
                <a:latin typeface="Roboto" panose="02000000000000000000" pitchFamily="2" charset="0"/>
                <a:ea typeface="Roboto" panose="02000000000000000000" pitchFamily="2" charset="0"/>
                <a:cs typeface="Roboto" panose="02000000000000000000" pitchFamily="2" charset="0"/>
              </a:rPr>
              <a:t>Public Comments</a:t>
            </a:r>
          </a:p>
          <a:p>
            <a:endParaRPr lang="en-US" sz="5000" dirty="0"/>
          </a:p>
        </p:txBody>
      </p:sp>
      <p:sp>
        <p:nvSpPr>
          <p:cNvPr id="2" name="Slide Number Placeholder 1">
            <a:extLst>
              <a:ext uri="{FF2B5EF4-FFF2-40B4-BE49-F238E27FC236}">
                <a16:creationId xmlns:a16="http://schemas.microsoft.com/office/drawing/2014/main" id="{30116137-6935-D646-2F4F-3AEAE72298E3}"/>
              </a:ext>
            </a:extLst>
          </p:cNvPr>
          <p:cNvSpPr>
            <a:spLocks noGrp="1"/>
          </p:cNvSpPr>
          <p:nvPr>
            <p:ph type="sldNum" sz="quarter" idx="12"/>
          </p:nvPr>
        </p:nvSpPr>
        <p:spPr/>
        <p:txBody>
          <a:bodyPr/>
          <a:lstStyle/>
          <a:p>
            <a:fld id="{C80B7D7D-9FBC-D643-B66C-6AC31D2EB15F}" type="slidenum">
              <a:rPr lang="en-US" smtClean="0"/>
              <a:t>23</a:t>
            </a:fld>
            <a:endParaRPr lang="en-US" dirty="0"/>
          </a:p>
        </p:txBody>
      </p:sp>
    </p:spTree>
    <p:extLst>
      <p:ext uri="{BB962C8B-B14F-4D97-AF65-F5344CB8AC3E}">
        <p14:creationId xmlns:p14="http://schemas.microsoft.com/office/powerpoint/2010/main" val="124161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22C80-72FE-5044-825B-57D6BAEE0EF2}"/>
              </a:ext>
            </a:extLst>
          </p:cNvPr>
          <p:cNvPicPr>
            <a:picLocks noChangeAspect="1"/>
          </p:cNvPicPr>
          <p:nvPr/>
        </p:nvPicPr>
        <p:blipFill>
          <a:blip r:embed="rId3"/>
          <a:stretch>
            <a:fillRect/>
          </a:stretch>
        </p:blipFill>
        <p:spPr>
          <a:xfrm>
            <a:off x="0" y="60901"/>
            <a:ext cx="12192000" cy="6858000"/>
          </a:xfrm>
          <a:prstGeom prst="rect">
            <a:avLst/>
          </a:prstGeom>
        </p:spPr>
      </p:pic>
      <p:sp>
        <p:nvSpPr>
          <p:cNvPr id="6" name="TextBox 5">
            <a:extLst>
              <a:ext uri="{FF2B5EF4-FFF2-40B4-BE49-F238E27FC236}">
                <a16:creationId xmlns:a16="http://schemas.microsoft.com/office/drawing/2014/main" id="{24C89BF7-C943-F243-8219-B475879723E9}"/>
              </a:ext>
            </a:extLst>
          </p:cNvPr>
          <p:cNvSpPr txBox="1"/>
          <p:nvPr/>
        </p:nvSpPr>
        <p:spPr>
          <a:xfrm>
            <a:off x="565149" y="516857"/>
            <a:ext cx="11061700" cy="707886"/>
          </a:xfrm>
          <a:prstGeom prst="rect">
            <a:avLst/>
          </a:prstGeom>
          <a:noFill/>
        </p:spPr>
        <p:txBody>
          <a:bodyPr wrap="square" rtlCol="0">
            <a:spAutoFit/>
          </a:bodyPr>
          <a:lstStyle/>
          <a:p>
            <a:r>
              <a:rPr lang="en-US" sz="4000" b="1" dirty="0">
                <a:latin typeface="Roboto" panose="02000000000000000000" pitchFamily="2" charset="0"/>
                <a:ea typeface="Roboto" panose="02000000000000000000" pitchFamily="2" charset="0"/>
              </a:rPr>
              <a:t>Background On Older Americans Act (OAA)</a:t>
            </a:r>
            <a:endParaRPr lang="en-US" sz="5000" b="1" dirty="0">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A1A831FD-A821-395F-087A-EC971239B730}"/>
              </a:ext>
            </a:extLst>
          </p:cNvPr>
          <p:cNvSpPr txBox="1"/>
          <p:nvPr/>
        </p:nvSpPr>
        <p:spPr>
          <a:xfrm>
            <a:off x="473110" y="2052607"/>
            <a:ext cx="11245779" cy="3785652"/>
          </a:xfrm>
          <a:prstGeom prst="rect">
            <a:avLst/>
          </a:prstGeom>
          <a:noFill/>
        </p:spPr>
        <p:txBody>
          <a:bodyPr wrap="square" rtlCol="0">
            <a:spAutoFit/>
          </a:bodyPr>
          <a:lstStyle/>
          <a:p>
            <a:pPr marL="457200" indent="-457200">
              <a:buFont typeface="Arial" panose="020B0604020202020204" pitchFamily="34" charset="0"/>
              <a:buChar char="•"/>
            </a:pPr>
            <a:r>
              <a:rPr lang="en-US" sz="2400" b="0" i="0" dirty="0">
                <a:solidFill>
                  <a:srgbClr val="111111"/>
                </a:solidFill>
                <a:effectLst/>
                <a:latin typeface="Roboto Light" panose="02000000000000000000" pitchFamily="2" charset="0"/>
                <a:ea typeface="Roboto Light" panose="02000000000000000000" pitchFamily="2" charset="0"/>
                <a:cs typeface="Roboto Light" panose="02000000000000000000" pitchFamily="2" charset="0"/>
              </a:rPr>
              <a:t>Enacted in 1965 under President Lyndon B. Johnson Administration</a:t>
            </a:r>
          </a:p>
          <a:p>
            <a:pPr marL="457200" indent="-457200">
              <a:buFont typeface="Arial" panose="020B0604020202020204" pitchFamily="34" charset="0"/>
              <a:buChar char="•"/>
            </a:pPr>
            <a:endParaRPr lang="en-US" sz="2400" dirty="0">
              <a:solidFill>
                <a:srgbClr val="111111"/>
              </a:solidFill>
              <a:latin typeface="Roboto Light" panose="02000000000000000000" pitchFamily="2" charset="0"/>
              <a:ea typeface="Roboto Light" panose="02000000000000000000" pitchFamily="2" charset="0"/>
              <a:cs typeface="Roboto Light" panose="02000000000000000000" pitchFamily="2" charset="0"/>
            </a:endParaRPr>
          </a:p>
          <a:p>
            <a:pPr marL="457200" indent="-457200">
              <a:buFont typeface="Arial" panose="020B0604020202020204" pitchFamily="34" charset="0"/>
              <a:buChar char="•"/>
            </a:pPr>
            <a:r>
              <a:rPr lang="en-US" sz="2400" b="0" i="0" dirty="0">
                <a:solidFill>
                  <a:srgbClr val="111111"/>
                </a:solidFill>
                <a:effectLst/>
                <a:latin typeface="Roboto Light" panose="02000000000000000000" pitchFamily="2" charset="0"/>
                <a:ea typeface="Roboto Light" panose="02000000000000000000" pitchFamily="2" charset="0"/>
                <a:cs typeface="Roboto Light" panose="02000000000000000000" pitchFamily="2" charset="0"/>
              </a:rPr>
              <a:t>Administration for Community Living (ACL) within the U.S. Department of Health and Human Services administers the OAA.</a:t>
            </a:r>
            <a:endParaRPr lang="en-US" sz="2400" i="0" dirty="0">
              <a:effectLst/>
              <a:latin typeface="Roboto Light" panose="02000000000000000000" pitchFamily="2" charset="0"/>
              <a:ea typeface="Roboto Light" panose="02000000000000000000" pitchFamily="2" charset="0"/>
              <a:cs typeface="Roboto Light" panose="02000000000000000000" pitchFamily="2" charset="0"/>
            </a:endParaRPr>
          </a:p>
          <a:p>
            <a:pPr marL="914400" lvl="1" indent="-45720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Roboto Light" panose="02000000000000000000" pitchFamily="2" charset="0"/>
            </a:endParaRPr>
          </a:p>
          <a:p>
            <a:r>
              <a:rPr lang="en-US" sz="2000" dirty="0">
                <a:latin typeface="Roboto Light" panose="02000000000000000000" pitchFamily="2" charset="0"/>
                <a:ea typeface="Roboto Light" panose="02000000000000000000" pitchFamily="2" charset="0"/>
                <a:cs typeface="Roboto Light" panose="02000000000000000000" pitchFamily="2" charset="0"/>
              </a:rPr>
              <a:t>Mission:  </a:t>
            </a:r>
            <a:r>
              <a:rPr lang="en-US" sz="2000" i="1" dirty="0">
                <a:latin typeface="Roboto Light" panose="02000000000000000000" pitchFamily="2" charset="0"/>
                <a:ea typeface="Roboto Light" panose="02000000000000000000" pitchFamily="2" charset="0"/>
                <a:cs typeface="Roboto Light" panose="02000000000000000000" pitchFamily="2" charset="0"/>
              </a:rPr>
              <a:t>Maximize the independence, well-being and health of older adults, people with disabilities across the lifespan, and their families and caregivers.</a:t>
            </a:r>
          </a:p>
          <a:p>
            <a:endParaRPr lang="en-US" sz="2000" dirty="0">
              <a:latin typeface="Roboto Light" panose="02000000000000000000" pitchFamily="2" charset="0"/>
              <a:ea typeface="Roboto Light" panose="02000000000000000000" pitchFamily="2" charset="0"/>
              <a:cs typeface="Roboto Light" panose="02000000000000000000" pitchFamily="2" charset="0"/>
            </a:endParaRPr>
          </a:p>
          <a:p>
            <a:r>
              <a:rPr lang="en-US" sz="2000" dirty="0">
                <a:latin typeface="Roboto Light" panose="02000000000000000000" pitchFamily="2" charset="0"/>
                <a:ea typeface="Roboto Light" panose="02000000000000000000" pitchFamily="2" charset="0"/>
                <a:cs typeface="Roboto Light" panose="02000000000000000000" pitchFamily="2" charset="0"/>
              </a:rPr>
              <a:t>Vision:  </a:t>
            </a:r>
            <a:r>
              <a:rPr lang="en-US" sz="2000" i="1" dirty="0">
                <a:latin typeface="Roboto Light" panose="02000000000000000000" pitchFamily="2" charset="0"/>
                <a:ea typeface="Roboto Light" panose="02000000000000000000" pitchFamily="2" charset="0"/>
                <a:cs typeface="Roboto Light" panose="02000000000000000000" pitchFamily="2" charset="0"/>
              </a:rPr>
              <a:t>For all people, regardless of age and disability, to live with dignity, make their own choices and participate fully in society.</a:t>
            </a:r>
          </a:p>
          <a:p>
            <a:endParaRPr lang="en-US" sz="2000" dirty="0">
              <a:latin typeface="Roboto" panose="02000000000000000000" pitchFamily="2" charset="0"/>
              <a:ea typeface="Roboto" panose="02000000000000000000" pitchFamily="2" charset="0"/>
            </a:endParaRPr>
          </a:p>
        </p:txBody>
      </p:sp>
      <p:sp>
        <p:nvSpPr>
          <p:cNvPr id="3" name="Slide Number Placeholder 2">
            <a:extLst>
              <a:ext uri="{FF2B5EF4-FFF2-40B4-BE49-F238E27FC236}">
                <a16:creationId xmlns:a16="http://schemas.microsoft.com/office/drawing/2014/main" id="{5ED78074-9A99-488F-0AAC-8D36FAAB2704}"/>
              </a:ext>
            </a:extLst>
          </p:cNvPr>
          <p:cNvSpPr>
            <a:spLocks noGrp="1"/>
          </p:cNvSpPr>
          <p:nvPr>
            <p:ph type="sldNum" sz="quarter" idx="12"/>
          </p:nvPr>
        </p:nvSpPr>
        <p:spPr/>
        <p:txBody>
          <a:bodyPr/>
          <a:lstStyle/>
          <a:p>
            <a:fld id="{C80B7D7D-9FBC-D643-B66C-6AC31D2EB15F}" type="slidenum">
              <a:rPr lang="en-US" smtClean="0"/>
              <a:t>3</a:t>
            </a:fld>
            <a:endParaRPr lang="en-US" dirty="0"/>
          </a:p>
        </p:txBody>
      </p:sp>
    </p:spTree>
    <p:extLst>
      <p:ext uri="{BB962C8B-B14F-4D97-AF65-F5344CB8AC3E}">
        <p14:creationId xmlns:p14="http://schemas.microsoft.com/office/powerpoint/2010/main" val="420584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22C80-72FE-5044-825B-57D6BAEE0EF2}"/>
              </a:ext>
            </a:extLst>
          </p:cNvPr>
          <p:cNvPicPr>
            <a:picLocks noChangeAspect="1"/>
          </p:cNvPicPr>
          <p:nvPr/>
        </p:nvPicPr>
        <p:blipFill>
          <a:blip r:embed="rId3"/>
          <a:stretch>
            <a:fillRect/>
          </a:stretch>
        </p:blipFill>
        <p:spPr>
          <a:xfrm>
            <a:off x="0" y="136525"/>
            <a:ext cx="12192000" cy="6858000"/>
          </a:xfrm>
          <a:prstGeom prst="rect">
            <a:avLst/>
          </a:prstGeom>
        </p:spPr>
      </p:pic>
      <p:sp>
        <p:nvSpPr>
          <p:cNvPr id="6" name="TextBox 5">
            <a:extLst>
              <a:ext uri="{FF2B5EF4-FFF2-40B4-BE49-F238E27FC236}">
                <a16:creationId xmlns:a16="http://schemas.microsoft.com/office/drawing/2014/main" id="{24C89BF7-C943-F243-8219-B475879723E9}"/>
              </a:ext>
            </a:extLst>
          </p:cNvPr>
          <p:cNvSpPr txBox="1"/>
          <p:nvPr/>
        </p:nvSpPr>
        <p:spPr>
          <a:xfrm>
            <a:off x="791609" y="234318"/>
            <a:ext cx="11061700" cy="1077218"/>
          </a:xfrm>
          <a:prstGeom prst="rect">
            <a:avLst/>
          </a:prstGeom>
          <a:noFill/>
        </p:spPr>
        <p:txBody>
          <a:bodyPr wrap="square" rtlCol="0">
            <a:spAutoFit/>
          </a:bodyPr>
          <a:lstStyle/>
          <a:p>
            <a:endParaRPr lang="en-US" sz="2400" b="1" dirty="0">
              <a:latin typeface="Roboto" panose="02000000000000000000" pitchFamily="2" charset="0"/>
              <a:ea typeface="Roboto" panose="02000000000000000000" pitchFamily="2" charset="0"/>
            </a:endParaRPr>
          </a:p>
          <a:p>
            <a:r>
              <a:rPr lang="en-US" sz="4000" b="1" dirty="0">
                <a:latin typeface="Roboto" panose="02000000000000000000" pitchFamily="2" charset="0"/>
                <a:ea typeface="Roboto" panose="02000000000000000000" pitchFamily="2" charset="0"/>
              </a:rPr>
              <a:t>Older Americans Act (OAA) Service Provision</a:t>
            </a:r>
            <a:endParaRPr lang="en-US" sz="5000" b="1" dirty="0">
              <a:latin typeface="Roboto" panose="02000000000000000000" pitchFamily="2" charset="0"/>
              <a:ea typeface="Roboto" panose="02000000000000000000" pitchFamily="2" charset="0"/>
            </a:endParaRPr>
          </a:p>
        </p:txBody>
      </p:sp>
      <p:sp>
        <p:nvSpPr>
          <p:cNvPr id="3" name="Slide Number Placeholder 2">
            <a:extLst>
              <a:ext uri="{FF2B5EF4-FFF2-40B4-BE49-F238E27FC236}">
                <a16:creationId xmlns:a16="http://schemas.microsoft.com/office/drawing/2014/main" id="{5ED78074-9A99-488F-0AAC-8D36FAAB2704}"/>
              </a:ext>
            </a:extLst>
          </p:cNvPr>
          <p:cNvSpPr>
            <a:spLocks noGrp="1"/>
          </p:cNvSpPr>
          <p:nvPr>
            <p:ph type="sldNum" sz="quarter" idx="12"/>
          </p:nvPr>
        </p:nvSpPr>
        <p:spPr/>
        <p:txBody>
          <a:bodyPr/>
          <a:lstStyle/>
          <a:p>
            <a:fld id="{C80B7D7D-9FBC-D643-B66C-6AC31D2EB15F}" type="slidenum">
              <a:rPr lang="en-US" smtClean="0"/>
              <a:t>4</a:t>
            </a:fld>
            <a:endParaRPr lang="en-US" dirty="0"/>
          </a:p>
        </p:txBody>
      </p:sp>
      <p:sp>
        <p:nvSpPr>
          <p:cNvPr id="7" name="TextBox 6">
            <a:extLst>
              <a:ext uri="{FF2B5EF4-FFF2-40B4-BE49-F238E27FC236}">
                <a16:creationId xmlns:a16="http://schemas.microsoft.com/office/drawing/2014/main" id="{61DD08D0-B340-B52B-C59F-D709BFE0EBF8}"/>
              </a:ext>
            </a:extLst>
          </p:cNvPr>
          <p:cNvSpPr txBox="1"/>
          <p:nvPr/>
        </p:nvSpPr>
        <p:spPr>
          <a:xfrm>
            <a:off x="494930" y="2181233"/>
            <a:ext cx="11276860" cy="3908762"/>
          </a:xfrm>
          <a:prstGeom prst="rect">
            <a:avLst/>
          </a:prstGeom>
          <a:noFill/>
        </p:spPr>
        <p:txBody>
          <a:bodyPr wrap="square">
            <a:spAutoFit/>
          </a:bodyPr>
          <a:lstStyle/>
          <a:p>
            <a:pPr marL="342900" indent="-342900">
              <a:buFont typeface="Arial" panose="020B0604020202020204" pitchFamily="34" charset="0"/>
              <a:buChar char="•"/>
            </a:pPr>
            <a:r>
              <a:rPr lang="en-US" sz="1800" u="sng" dirty="0">
                <a:latin typeface="Roboto Light" panose="02000000000000000000" pitchFamily="2" charset="0"/>
                <a:ea typeface="Roboto Light" panose="02000000000000000000" pitchFamily="2" charset="0"/>
                <a:cs typeface="Roboto Light" panose="02000000000000000000" pitchFamily="2" charset="0"/>
              </a:rPr>
              <a:t>Supportive Services (Title III-B)</a:t>
            </a:r>
            <a:r>
              <a:rPr lang="en-US" sz="1800" dirty="0">
                <a:latin typeface="Roboto Light" panose="02000000000000000000" pitchFamily="2" charset="0"/>
                <a:ea typeface="Roboto Light" panose="02000000000000000000" pitchFamily="2" charset="0"/>
                <a:cs typeface="Roboto Light" panose="02000000000000000000" pitchFamily="2" charset="0"/>
              </a:rPr>
              <a:t>: Information and assistance/referral, transportation, assisted transportation, in-home services, personal care, health screenings, legal assistance, and long-term care ombudsman services.</a:t>
            </a:r>
          </a:p>
          <a:p>
            <a:pPr marL="342900" indent="-342900">
              <a:buFont typeface="Arial" panose="020B0604020202020204" pitchFamily="34" charset="0"/>
              <a:buChar char="•"/>
            </a:pPr>
            <a:endParaRPr lang="en-US" sz="800" dirty="0">
              <a:latin typeface="Roboto Light" panose="02000000000000000000" pitchFamily="2" charset="0"/>
              <a:ea typeface="Roboto Light" panose="02000000000000000000" pitchFamily="2" charset="0"/>
              <a:cs typeface="Roboto Light" panose="02000000000000000000" pitchFamily="2" charset="0"/>
            </a:endParaRPr>
          </a:p>
          <a:p>
            <a:pPr marL="342900" indent="-342900">
              <a:buFont typeface="Arial" panose="020B0604020202020204" pitchFamily="34" charset="0"/>
              <a:buChar char="•"/>
            </a:pPr>
            <a:r>
              <a:rPr lang="en-US" u="sng" dirty="0">
                <a:latin typeface="Roboto Light" panose="02000000000000000000" pitchFamily="2" charset="0"/>
                <a:ea typeface="Roboto Light" panose="02000000000000000000" pitchFamily="2" charset="0"/>
                <a:cs typeface="Roboto Light" panose="02000000000000000000" pitchFamily="2" charset="0"/>
              </a:rPr>
              <a:t>Nutrition Services (Title III-C1 and C2)</a:t>
            </a:r>
            <a:r>
              <a:rPr lang="en-US" dirty="0">
                <a:latin typeface="Roboto Light" panose="02000000000000000000" pitchFamily="2" charset="0"/>
                <a:ea typeface="Roboto Light" panose="02000000000000000000" pitchFamily="2" charset="0"/>
                <a:cs typeface="Roboto Light" panose="02000000000000000000" pitchFamily="2" charset="0"/>
              </a:rPr>
              <a:t>: Congregate Meals, Home Delivered Meals, Nutrition Education &amp; Nutrition Counseling.</a:t>
            </a:r>
          </a:p>
          <a:p>
            <a:pPr marL="342900" indent="-342900">
              <a:buFont typeface="Arial" panose="020B0604020202020204" pitchFamily="34" charset="0"/>
              <a:buChar char="•"/>
            </a:pPr>
            <a:endParaRPr lang="en-US" sz="800" dirty="0">
              <a:latin typeface="Roboto Light" panose="02000000000000000000" pitchFamily="2" charset="0"/>
              <a:ea typeface="Roboto Light" panose="02000000000000000000" pitchFamily="2" charset="0"/>
              <a:cs typeface="Roboto Light" panose="02000000000000000000" pitchFamily="2" charset="0"/>
            </a:endParaRPr>
          </a:p>
          <a:p>
            <a:pPr marL="342900" indent="-342900">
              <a:buFont typeface="Arial" panose="020B0604020202020204" pitchFamily="34" charset="0"/>
              <a:buChar char="•"/>
            </a:pPr>
            <a:r>
              <a:rPr lang="en-US" u="sng" dirty="0">
                <a:latin typeface="Roboto Light" panose="02000000000000000000" pitchFamily="2" charset="0"/>
                <a:ea typeface="Roboto Light" panose="02000000000000000000" pitchFamily="2" charset="0"/>
                <a:cs typeface="Roboto Light" panose="02000000000000000000" pitchFamily="2" charset="0"/>
              </a:rPr>
              <a:t>Evidence-Based Disease Prevention and Health Promotion Services (Title III-D)</a:t>
            </a:r>
            <a:r>
              <a:rPr lang="en-US" dirty="0">
                <a:latin typeface="Roboto Light" panose="02000000000000000000" pitchFamily="2" charset="0"/>
                <a:ea typeface="Roboto Light" panose="02000000000000000000" pitchFamily="2" charset="0"/>
                <a:cs typeface="Roboto Light" panose="02000000000000000000" pitchFamily="2" charset="0"/>
              </a:rPr>
              <a:t>: programs that are effective at helping older adults adopt healthy behaviors, improve their health status, and reduce their use of hospital services and emergency room visits.</a:t>
            </a:r>
          </a:p>
          <a:p>
            <a:pPr marL="342900" indent="-342900">
              <a:buFont typeface="Arial" panose="020B0604020202020204" pitchFamily="34" charset="0"/>
              <a:buChar char="•"/>
            </a:pPr>
            <a:endParaRPr lang="en-US" sz="800" dirty="0">
              <a:latin typeface="Roboto Light" panose="02000000000000000000" pitchFamily="2" charset="0"/>
              <a:ea typeface="Roboto Light" panose="02000000000000000000" pitchFamily="2" charset="0"/>
              <a:cs typeface="Roboto Light" panose="02000000000000000000" pitchFamily="2" charset="0"/>
            </a:endParaRPr>
          </a:p>
          <a:p>
            <a:pPr marL="342900" indent="-342900">
              <a:buFont typeface="Arial" panose="020B0604020202020204" pitchFamily="34" charset="0"/>
              <a:buChar char="•"/>
            </a:pPr>
            <a:r>
              <a:rPr lang="en-US" u="sng" dirty="0">
                <a:latin typeface="Roboto Light" panose="02000000000000000000" pitchFamily="2" charset="0"/>
                <a:ea typeface="Roboto Light" panose="02000000000000000000" pitchFamily="2" charset="0"/>
                <a:cs typeface="Roboto Light" panose="02000000000000000000" pitchFamily="2" charset="0"/>
              </a:rPr>
              <a:t>Family Caregiver Services (Title III-E)</a:t>
            </a:r>
            <a:r>
              <a:rPr lang="en-US" dirty="0">
                <a:latin typeface="Roboto Light" panose="02000000000000000000" pitchFamily="2" charset="0"/>
                <a:ea typeface="Roboto Light" panose="02000000000000000000" pitchFamily="2" charset="0"/>
                <a:cs typeface="Roboto Light" panose="02000000000000000000" pitchFamily="2" charset="0"/>
              </a:rPr>
              <a:t>: Information about available services, access to services, individual counseling, support groups and caregiver training, respite care, and supplemental services.</a:t>
            </a:r>
          </a:p>
          <a:p>
            <a:pPr marL="342900" indent="-342900">
              <a:buFont typeface="Arial" panose="020B0604020202020204" pitchFamily="34" charset="0"/>
              <a:buChar char="•"/>
            </a:pPr>
            <a:endParaRPr lang="en-US" sz="800" dirty="0">
              <a:latin typeface="Roboto Light" panose="02000000000000000000" pitchFamily="2" charset="0"/>
              <a:ea typeface="Roboto Light" panose="02000000000000000000" pitchFamily="2" charset="0"/>
              <a:cs typeface="Roboto Light" panose="02000000000000000000" pitchFamily="2" charset="0"/>
            </a:endParaRPr>
          </a:p>
          <a:p>
            <a:pPr marL="342900" indent="-342900">
              <a:buFont typeface="Arial" panose="020B0604020202020204" pitchFamily="34" charset="0"/>
              <a:buChar char="•"/>
            </a:pPr>
            <a:r>
              <a:rPr lang="en-US" u="sng" dirty="0">
                <a:latin typeface="Roboto Light" panose="02000000000000000000" pitchFamily="2" charset="0"/>
                <a:ea typeface="Roboto Light" panose="02000000000000000000" pitchFamily="2" charset="0"/>
                <a:cs typeface="Roboto Light" panose="02000000000000000000" pitchFamily="2" charset="0"/>
              </a:rPr>
              <a:t>Elder Justice (Title VII)</a:t>
            </a:r>
            <a:r>
              <a:rPr lang="en-US" dirty="0">
                <a:latin typeface="Roboto Light" panose="02000000000000000000" pitchFamily="2" charset="0"/>
                <a:ea typeface="Roboto Light" panose="02000000000000000000" pitchFamily="2" charset="0"/>
                <a:cs typeface="Roboto Light" panose="02000000000000000000" pitchFamily="2" charset="0"/>
              </a:rPr>
              <a:t>: Systems and programs that prevent abuse from happening, protect people from abusive situations, and support people who have experienced abuse to help them recover.</a:t>
            </a:r>
          </a:p>
        </p:txBody>
      </p:sp>
    </p:spTree>
    <p:extLst>
      <p:ext uri="{BB962C8B-B14F-4D97-AF65-F5344CB8AC3E}">
        <p14:creationId xmlns:p14="http://schemas.microsoft.com/office/powerpoint/2010/main" val="414551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22C80-72FE-5044-825B-57D6BAEE0EF2}"/>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4C89BF7-C943-F243-8219-B475879723E9}"/>
              </a:ext>
            </a:extLst>
          </p:cNvPr>
          <p:cNvSpPr txBox="1"/>
          <p:nvPr/>
        </p:nvSpPr>
        <p:spPr>
          <a:xfrm>
            <a:off x="703066" y="381024"/>
            <a:ext cx="10845087" cy="707886"/>
          </a:xfrm>
          <a:prstGeom prst="rect">
            <a:avLst/>
          </a:prstGeom>
          <a:noFill/>
        </p:spPr>
        <p:txBody>
          <a:bodyPr wrap="square" rtlCol="0">
            <a:spAutoFit/>
          </a:bodyPr>
          <a:lstStyle/>
          <a:p>
            <a:r>
              <a:rPr lang="en-US" sz="4000" b="1" dirty="0">
                <a:latin typeface="Roboto" panose="02000000000000000000" pitchFamily="2" charset="0"/>
                <a:ea typeface="Roboto" panose="02000000000000000000" pitchFamily="2" charset="0"/>
                <a:cs typeface="Roboto" panose="02000000000000000000" pitchFamily="2" charset="0"/>
              </a:rPr>
              <a:t>Older Americans Act Designation of AAAs</a:t>
            </a:r>
            <a:endParaRPr lang="en-US" sz="5000" dirty="0"/>
          </a:p>
        </p:txBody>
      </p:sp>
      <p:sp>
        <p:nvSpPr>
          <p:cNvPr id="2" name="TextBox 1">
            <a:extLst>
              <a:ext uri="{FF2B5EF4-FFF2-40B4-BE49-F238E27FC236}">
                <a16:creationId xmlns:a16="http://schemas.microsoft.com/office/drawing/2014/main" id="{A1A831FD-A821-395F-087A-EC971239B730}"/>
              </a:ext>
            </a:extLst>
          </p:cNvPr>
          <p:cNvSpPr txBox="1"/>
          <p:nvPr/>
        </p:nvSpPr>
        <p:spPr>
          <a:xfrm>
            <a:off x="292099" y="1629495"/>
            <a:ext cx="11256054" cy="5124480"/>
          </a:xfrm>
          <a:prstGeom prst="rect">
            <a:avLst/>
          </a:prstGeom>
          <a:noFill/>
          <a:ln>
            <a:noFill/>
          </a:ln>
        </p:spPr>
        <p:txBody>
          <a:bodyPr wrap="square" rtlCol="0">
            <a:spAutoFit/>
          </a:bodyPr>
          <a:lstStyle/>
          <a:p>
            <a:endParaRPr lang="en-US" dirty="0">
              <a:latin typeface="Roboto" panose="02000000000000000000" pitchFamily="2" charset="0"/>
              <a:ea typeface="Roboto" panose="02000000000000000000" pitchFamily="2" charset="0"/>
            </a:endParaRPr>
          </a:p>
          <a:p>
            <a:pPr marL="1828800"/>
            <a:endParaRPr lang="en-US" b="1" i="0" u="none" strike="noStrike" kern="1200" dirty="0">
              <a:solidFill>
                <a:srgbClr val="000000"/>
              </a:solidFill>
              <a:effectLst/>
              <a:latin typeface="Roboto" panose="02000000000000000000" pitchFamily="2" charset="0"/>
              <a:ea typeface="Roboto" panose="02000000000000000000" pitchFamily="2" charset="0"/>
            </a:endParaRPr>
          </a:p>
          <a:p>
            <a:pPr marL="1828800"/>
            <a:endParaRPr lang="en-US" b="1" i="0" u="none" strike="noStrike" kern="1200" dirty="0">
              <a:solidFill>
                <a:srgbClr val="000000"/>
              </a:solidFill>
              <a:effectLst/>
              <a:latin typeface="Roboto" panose="02000000000000000000" pitchFamily="2" charset="0"/>
              <a:ea typeface="Roboto" panose="02000000000000000000" pitchFamily="2" charset="0"/>
            </a:endParaRPr>
          </a:p>
          <a:p>
            <a:pPr marL="800100" indent="-342900" algn="just">
              <a:buFont typeface="Arial" panose="020B0604020202020204" pitchFamily="34" charset="0"/>
              <a:buChar char="•"/>
            </a:pPr>
            <a:r>
              <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Geographical distribution of older adults (60 and older);</a:t>
            </a:r>
          </a:p>
          <a:p>
            <a:pPr marL="800100" indent="-342900" algn="just">
              <a:buFont typeface="Arial" panose="020B0604020202020204" pitchFamily="34" charset="0"/>
              <a:buChar char="•"/>
            </a:pPr>
            <a:r>
              <a:rPr lang="en-US" sz="20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Incidence of the need for supportive services, nutrition services, senior centers, and legal assistance;</a:t>
            </a:r>
          </a:p>
          <a:p>
            <a:pPr marL="800100" indent="-342900" algn="just">
              <a:buFont typeface="Arial" panose="020B0604020202020204" pitchFamily="34" charset="0"/>
              <a:buChar char="•"/>
            </a:pPr>
            <a:r>
              <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Distribution of older adults who have the greatest economic and social need;</a:t>
            </a:r>
          </a:p>
          <a:p>
            <a:pPr marL="800100" indent="-342900" algn="just">
              <a:buFont typeface="Arial" panose="020B0604020202020204" pitchFamily="34" charset="0"/>
              <a:buChar char="•"/>
            </a:pPr>
            <a:r>
              <a:rPr lang="en-US" sz="20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Distribution of older adults </a:t>
            </a:r>
            <a:r>
              <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who are Indians;</a:t>
            </a:r>
          </a:p>
          <a:p>
            <a:pPr marL="800100" indent="-342900" algn="just">
              <a:buFont typeface="Arial" panose="020B0604020202020204" pitchFamily="34" charset="0"/>
              <a:buChar char="•"/>
            </a:pPr>
            <a:r>
              <a:rPr lang="en-US" sz="20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Distribution of resources available to provide such services;</a:t>
            </a:r>
          </a:p>
          <a:p>
            <a:pPr marL="800100" indent="-342900" algn="just">
              <a:buFont typeface="Arial" panose="020B0604020202020204" pitchFamily="34" charset="0"/>
              <a:buChar char="•"/>
            </a:pPr>
            <a:r>
              <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Boundaries of existing areas;</a:t>
            </a:r>
          </a:p>
          <a:p>
            <a:pPr marL="800100" indent="-342900" algn="just">
              <a:buFont typeface="Arial" panose="020B0604020202020204" pitchFamily="34" charset="0"/>
              <a:buChar char="•"/>
            </a:pPr>
            <a:r>
              <a:rPr lang="en-US" sz="20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Location of units of general-purpose local government within the state; and </a:t>
            </a:r>
          </a:p>
          <a:p>
            <a:pPr marL="800100" indent="-342900" algn="just">
              <a:buFont typeface="Arial" panose="020B0604020202020204" pitchFamily="34" charset="0"/>
              <a:buChar char="•"/>
            </a:pPr>
            <a:r>
              <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Other relevant factors such as minority and low-income older adults.</a:t>
            </a:r>
          </a:p>
          <a:p>
            <a:pPr marL="457200" algn="just"/>
            <a:r>
              <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			</a:t>
            </a:r>
          </a:p>
          <a:p>
            <a:pPr marL="457200" fontAlgn="ctr"/>
            <a:endParaRPr lang="en-US" sz="2000" b="1"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fontAlgn="ctr"/>
            <a:endParaRPr lang="en-US" sz="2000" b="1" i="0" u="none" strike="noStrike" kern="1200" dirty="0">
              <a:solidFill>
                <a:srgbClr val="000000"/>
              </a:solidFill>
              <a:effectLst/>
              <a:latin typeface="Roboto" panose="02000000000000000000" pitchFamily="2" charset="0"/>
              <a:ea typeface="Roboto" panose="02000000000000000000" pitchFamily="2" charset="0"/>
            </a:endParaRPr>
          </a:p>
          <a:p>
            <a:pPr marL="1828800" algn="l" rtl="0" eaLnBrk="1" fontAlgn="ctr" latinLnBrk="0" hangingPunct="1">
              <a:spcBef>
                <a:spcPts val="0"/>
              </a:spcBef>
              <a:spcAft>
                <a:spcPts val="0"/>
              </a:spcAft>
            </a:pPr>
            <a:r>
              <a:rPr lang="en-US" sz="1800" b="1" i="0" u="none" strike="noStrike" kern="1200" baseline="0" dirty="0">
                <a:solidFill>
                  <a:srgbClr val="000000"/>
                </a:solidFill>
                <a:effectLst/>
                <a:latin typeface="Roboto" panose="02000000000000000000" pitchFamily="2" charset="0"/>
                <a:ea typeface="Roboto" panose="02000000000000000000" pitchFamily="2" charset="0"/>
              </a:rPr>
              <a:t> </a:t>
            </a:r>
            <a:endParaRPr lang="en-US" sz="1800" b="0" i="0" u="none" strike="noStrike" dirty="0">
              <a:effectLst/>
              <a:latin typeface="Roboto" panose="02000000000000000000" pitchFamily="2" charset="0"/>
              <a:ea typeface="Roboto" panose="02000000000000000000" pitchFamily="2" charset="0"/>
            </a:endParaRPr>
          </a:p>
          <a:p>
            <a:endParaRPr lang="en-US" sz="1500" dirty="0">
              <a:latin typeface="Roboto" panose="02000000000000000000" pitchFamily="2" charset="0"/>
              <a:ea typeface="Roboto" panose="02000000000000000000" pitchFamily="2" charset="0"/>
            </a:endParaRPr>
          </a:p>
        </p:txBody>
      </p:sp>
      <p:graphicFrame>
        <p:nvGraphicFramePr>
          <p:cNvPr id="4" name="Table 6">
            <a:extLst>
              <a:ext uri="{FF2B5EF4-FFF2-40B4-BE49-F238E27FC236}">
                <a16:creationId xmlns:a16="http://schemas.microsoft.com/office/drawing/2014/main" id="{C9946313-4D0F-78F6-6F85-6F3EE99CA239}"/>
              </a:ext>
            </a:extLst>
          </p:cNvPr>
          <p:cNvGraphicFramePr>
            <a:graphicFrameLocks noGrp="1"/>
          </p:cNvGraphicFramePr>
          <p:nvPr>
            <p:extLst>
              <p:ext uri="{D42A27DB-BD31-4B8C-83A1-F6EECF244321}">
                <p14:modId xmlns:p14="http://schemas.microsoft.com/office/powerpoint/2010/main" val="2249698404"/>
              </p:ext>
            </p:extLst>
          </p:nvPr>
        </p:nvGraphicFramePr>
        <p:xfrm>
          <a:off x="292099" y="1677880"/>
          <a:ext cx="11461537" cy="701040"/>
        </p:xfrm>
        <a:graphic>
          <a:graphicData uri="http://schemas.openxmlformats.org/drawingml/2006/table">
            <a:tbl>
              <a:tblPr firstRow="1" bandRow="1">
                <a:tableStyleId>{5C22544A-7EE6-4342-B048-85BDC9FD1C3A}</a:tableStyleId>
              </a:tblPr>
              <a:tblGrid>
                <a:gridCol w="11461537">
                  <a:extLst>
                    <a:ext uri="{9D8B030D-6E8A-4147-A177-3AD203B41FA5}">
                      <a16:colId xmlns:a16="http://schemas.microsoft.com/office/drawing/2014/main" val="1081370633"/>
                    </a:ext>
                  </a:extLst>
                </a:gridCol>
              </a:tblGrid>
              <a:tr h="676651">
                <a:tc>
                  <a:txBody>
                    <a:bodyPr/>
                    <a:lstStyle/>
                    <a:p>
                      <a:pPr algn="l">
                        <a:spcBef>
                          <a:spcPts val="0"/>
                        </a:spcBef>
                      </a:pPr>
                      <a:r>
                        <a:rPr lang="en-US" sz="2000" dirty="0">
                          <a:solidFill>
                            <a:schemeClr val="bg1"/>
                          </a:solidFill>
                          <a:latin typeface="Roboto" panose="02000000000000000000" pitchFamily="2" charset="0"/>
                          <a:ea typeface="Roboto" panose="02000000000000000000" pitchFamily="2" charset="0"/>
                        </a:rPr>
                        <a:t>The State Unit on Aging must consider the following factors for Planning and Service (PSA) Areas within the state: </a:t>
                      </a:r>
                    </a:p>
                  </a:txBody>
                  <a:tcPr>
                    <a:solidFill>
                      <a:schemeClr val="tx2"/>
                    </a:solidFill>
                  </a:tcPr>
                </a:tc>
                <a:extLst>
                  <a:ext uri="{0D108BD9-81ED-4DB2-BD59-A6C34878D82A}">
                    <a16:rowId xmlns:a16="http://schemas.microsoft.com/office/drawing/2014/main" val="1020829662"/>
                  </a:ext>
                </a:extLst>
              </a:tr>
            </a:tbl>
          </a:graphicData>
        </a:graphic>
      </p:graphicFrame>
      <p:sp>
        <p:nvSpPr>
          <p:cNvPr id="3" name="Slide Number Placeholder 2">
            <a:extLst>
              <a:ext uri="{FF2B5EF4-FFF2-40B4-BE49-F238E27FC236}">
                <a16:creationId xmlns:a16="http://schemas.microsoft.com/office/drawing/2014/main" id="{FAC53CFB-3040-4135-52CF-9151B4A81EB2}"/>
              </a:ext>
            </a:extLst>
          </p:cNvPr>
          <p:cNvSpPr>
            <a:spLocks noGrp="1"/>
          </p:cNvSpPr>
          <p:nvPr>
            <p:ph type="sldNum" sz="quarter" idx="12"/>
          </p:nvPr>
        </p:nvSpPr>
        <p:spPr/>
        <p:txBody>
          <a:bodyPr/>
          <a:lstStyle/>
          <a:p>
            <a:fld id="{C80B7D7D-9FBC-D643-B66C-6AC31D2EB15F}" type="slidenum">
              <a:rPr lang="en-US" smtClean="0"/>
              <a:t>5</a:t>
            </a:fld>
            <a:endParaRPr lang="en-US" dirty="0"/>
          </a:p>
        </p:txBody>
      </p:sp>
    </p:spTree>
    <p:extLst>
      <p:ext uri="{BB962C8B-B14F-4D97-AF65-F5344CB8AC3E}">
        <p14:creationId xmlns:p14="http://schemas.microsoft.com/office/powerpoint/2010/main" val="384285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BB808-7F35-7D76-DF69-32A653DCC3B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6EE22CD-7D08-9D79-E4EB-0BE8084E1749}"/>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B9AF0DE-40E2-BA94-4344-307897839675}"/>
              </a:ext>
            </a:extLst>
          </p:cNvPr>
          <p:cNvSpPr txBox="1"/>
          <p:nvPr/>
        </p:nvSpPr>
        <p:spPr>
          <a:xfrm>
            <a:off x="703066" y="381024"/>
            <a:ext cx="10845087" cy="1323439"/>
          </a:xfrm>
          <a:prstGeom prst="rect">
            <a:avLst/>
          </a:prstGeom>
          <a:noFill/>
        </p:spPr>
        <p:txBody>
          <a:bodyPr wrap="square" rtlCol="0">
            <a:spAutoFit/>
          </a:bodyPr>
          <a:lstStyle/>
          <a:p>
            <a:r>
              <a:rPr lang="en-US" sz="4000" b="1" dirty="0">
                <a:latin typeface="Robota light"/>
                <a:ea typeface="Roboto Light" panose="02000000000000000000" pitchFamily="2" charset="0"/>
              </a:rPr>
              <a:t>Interim Plan for Hill County </a:t>
            </a:r>
          </a:p>
          <a:p>
            <a:r>
              <a:rPr lang="en-US" sz="4000" dirty="0">
                <a:latin typeface="Roboto Light" panose="02000000000000000000" pitchFamily="2" charset="0"/>
                <a:ea typeface="Roboto Light" panose="02000000000000000000" pitchFamily="2" charset="0"/>
              </a:rPr>
              <a:t>10-1-2023 – 6-30-2024</a:t>
            </a:r>
          </a:p>
        </p:txBody>
      </p:sp>
      <p:sp>
        <p:nvSpPr>
          <p:cNvPr id="2" name="TextBox 1">
            <a:extLst>
              <a:ext uri="{FF2B5EF4-FFF2-40B4-BE49-F238E27FC236}">
                <a16:creationId xmlns:a16="http://schemas.microsoft.com/office/drawing/2014/main" id="{B08FA19C-C456-4FDB-C426-6D621011199F}"/>
              </a:ext>
            </a:extLst>
          </p:cNvPr>
          <p:cNvSpPr txBox="1"/>
          <p:nvPr/>
        </p:nvSpPr>
        <p:spPr>
          <a:xfrm>
            <a:off x="292099" y="1629495"/>
            <a:ext cx="11256054" cy="5709255"/>
          </a:xfrm>
          <a:prstGeom prst="rect">
            <a:avLst/>
          </a:prstGeom>
          <a:noFill/>
          <a:ln>
            <a:noFill/>
          </a:ln>
        </p:spPr>
        <p:txBody>
          <a:bodyPr wrap="square" rtlCol="0">
            <a:spAutoFit/>
          </a:bodyPr>
          <a:lstStyle/>
          <a:p>
            <a:endParaRPr lang="en-US"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Roboto Light" panose="02000000000000000000" pitchFamily="2" charset="0"/>
              </a:rPr>
              <a:t>North Central Area III Agency on Aging was notified and asked to step in during the interim while we implement this process.</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Roboto Light" panose="02000000000000000000" pitchFamily="2" charset="0"/>
              </a:rPr>
              <a:t>A contract was put into place to include the Area X funds based on the current funding formula</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Roboto Light" panose="02000000000000000000" pitchFamily="2" charset="0"/>
              </a:rPr>
              <a:t>The Area III Director has been responsible for the following:</a:t>
            </a:r>
          </a:p>
          <a:p>
            <a:pPr marL="800100" lvl="1"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Roboto Light" panose="02000000000000000000" pitchFamily="2" charset="0"/>
              </a:rPr>
              <a:t>Providing the OAA funds to Hill County</a:t>
            </a:r>
          </a:p>
          <a:p>
            <a:pPr marL="800100" lvl="1"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Roboto Light" panose="02000000000000000000" pitchFamily="2" charset="0"/>
              </a:rPr>
              <a:t>Providing training and guidance to ensure compliance of the Act</a:t>
            </a:r>
          </a:p>
          <a:p>
            <a:pPr marL="800100" lvl="1"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Roboto Light" panose="02000000000000000000" pitchFamily="2" charset="0"/>
              </a:rPr>
              <a:t>Monitoring the implementation of services, program and expenditure reporting to ensure compliance of the Act</a:t>
            </a:r>
          </a:p>
          <a:p>
            <a:pPr marL="1828800"/>
            <a:endParaRPr lang="en-US" b="1" i="0" u="none" strike="noStrike" kern="1200" dirty="0">
              <a:solidFill>
                <a:srgbClr val="000000"/>
              </a:solidFill>
              <a:effectLst/>
              <a:latin typeface="Roboto" panose="02000000000000000000" pitchFamily="2" charset="0"/>
              <a:ea typeface="Roboto" panose="02000000000000000000" pitchFamily="2" charset="0"/>
            </a:endParaRPr>
          </a:p>
          <a:p>
            <a:pPr marL="457200" algn="just"/>
            <a:endPar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algn="just"/>
            <a:r>
              <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			</a:t>
            </a:r>
          </a:p>
          <a:p>
            <a:pPr marL="457200" fontAlgn="ctr"/>
            <a:endParaRPr lang="en-US" sz="2000" b="1"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fontAlgn="ctr"/>
            <a:endParaRPr lang="en-US" sz="2000" b="1" i="0" u="none" strike="noStrike" kern="1200" dirty="0">
              <a:solidFill>
                <a:srgbClr val="000000"/>
              </a:solidFill>
              <a:effectLst/>
              <a:latin typeface="Roboto" panose="02000000000000000000" pitchFamily="2" charset="0"/>
              <a:ea typeface="Roboto" panose="02000000000000000000" pitchFamily="2" charset="0"/>
            </a:endParaRPr>
          </a:p>
          <a:p>
            <a:pPr marL="1828800" algn="l" rtl="0" eaLnBrk="1" fontAlgn="ctr" latinLnBrk="0" hangingPunct="1">
              <a:spcBef>
                <a:spcPts val="0"/>
              </a:spcBef>
              <a:spcAft>
                <a:spcPts val="0"/>
              </a:spcAft>
            </a:pPr>
            <a:r>
              <a:rPr lang="en-US" sz="1800" b="1" i="0" u="none" strike="noStrike" kern="1200" baseline="0" dirty="0">
                <a:solidFill>
                  <a:srgbClr val="000000"/>
                </a:solidFill>
                <a:effectLst/>
                <a:latin typeface="Roboto" panose="02000000000000000000" pitchFamily="2" charset="0"/>
                <a:ea typeface="Roboto" panose="02000000000000000000" pitchFamily="2" charset="0"/>
              </a:rPr>
              <a:t> </a:t>
            </a:r>
            <a:endParaRPr lang="en-US" sz="1800" b="0" i="0" u="none" strike="noStrike" dirty="0">
              <a:effectLst/>
              <a:latin typeface="Roboto" panose="02000000000000000000" pitchFamily="2" charset="0"/>
              <a:ea typeface="Roboto" panose="02000000000000000000" pitchFamily="2" charset="0"/>
            </a:endParaRPr>
          </a:p>
          <a:p>
            <a:endParaRPr lang="en-US" sz="1500" dirty="0">
              <a:latin typeface="Roboto" panose="02000000000000000000" pitchFamily="2" charset="0"/>
              <a:ea typeface="Roboto" panose="02000000000000000000" pitchFamily="2" charset="0"/>
            </a:endParaRPr>
          </a:p>
        </p:txBody>
      </p:sp>
      <p:sp>
        <p:nvSpPr>
          <p:cNvPr id="3" name="Slide Number Placeholder 2">
            <a:extLst>
              <a:ext uri="{FF2B5EF4-FFF2-40B4-BE49-F238E27FC236}">
                <a16:creationId xmlns:a16="http://schemas.microsoft.com/office/drawing/2014/main" id="{822EA28D-05E4-D8D1-E527-6CA8DA5175E5}"/>
              </a:ext>
            </a:extLst>
          </p:cNvPr>
          <p:cNvSpPr>
            <a:spLocks noGrp="1"/>
          </p:cNvSpPr>
          <p:nvPr>
            <p:ph type="sldNum" sz="quarter" idx="12"/>
          </p:nvPr>
        </p:nvSpPr>
        <p:spPr/>
        <p:txBody>
          <a:bodyPr/>
          <a:lstStyle/>
          <a:p>
            <a:fld id="{C80B7D7D-9FBC-D643-B66C-6AC31D2EB15F}" type="slidenum">
              <a:rPr lang="en-US" smtClean="0"/>
              <a:t>6</a:t>
            </a:fld>
            <a:endParaRPr lang="en-US" dirty="0"/>
          </a:p>
        </p:txBody>
      </p:sp>
    </p:spTree>
    <p:extLst>
      <p:ext uri="{BB962C8B-B14F-4D97-AF65-F5344CB8AC3E}">
        <p14:creationId xmlns:p14="http://schemas.microsoft.com/office/powerpoint/2010/main" val="346365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6AA98B-C2BB-5681-9CCF-36748EE2F491}"/>
              </a:ext>
            </a:extLst>
          </p:cNvPr>
          <p:cNvSpPr>
            <a:spLocks noGrp="1"/>
          </p:cNvSpPr>
          <p:nvPr>
            <p:ph idx="1"/>
          </p:nvPr>
        </p:nvSpPr>
        <p:spPr>
          <a:xfrm>
            <a:off x="922215" y="0"/>
            <a:ext cx="10550769" cy="6721475"/>
          </a:xfrm>
        </p:spPr>
        <p:txBody>
          <a:bodyPr>
            <a:normAutofit/>
          </a:bodyPr>
          <a:lstStyle/>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r>
              <a:rPr lang="en-US" sz="1800"/>
              <a:t>Planning &amp; Service Areas</a:t>
            </a:r>
            <a:endParaRPr lang="en-US" sz="1800" dirty="0"/>
          </a:p>
        </p:txBody>
      </p:sp>
      <p:sp>
        <p:nvSpPr>
          <p:cNvPr id="4" name="Slide Number Placeholder 3">
            <a:extLst>
              <a:ext uri="{FF2B5EF4-FFF2-40B4-BE49-F238E27FC236}">
                <a16:creationId xmlns:a16="http://schemas.microsoft.com/office/drawing/2014/main" id="{B3616D9C-797F-6DC9-551D-41A372C69EF5}"/>
              </a:ext>
            </a:extLst>
          </p:cNvPr>
          <p:cNvSpPr>
            <a:spLocks noGrp="1"/>
          </p:cNvSpPr>
          <p:nvPr>
            <p:ph type="sldNum" sz="quarter" idx="12"/>
          </p:nvPr>
        </p:nvSpPr>
        <p:spPr/>
        <p:txBody>
          <a:bodyPr vert="horz" lIns="91440" tIns="45720" rIns="91440" bIns="45720" rtlCol="0" anchor="ctr">
            <a:normAutofit/>
          </a:bodyPr>
          <a:lstStyle/>
          <a:p>
            <a:pPr>
              <a:spcAft>
                <a:spcPts val="600"/>
              </a:spcAft>
            </a:pPr>
            <a:fld id="{C80B7D7D-9FBC-D643-B66C-6AC31D2EB15F}" type="slidenum">
              <a:rPr lang="en-US" smtClean="0">
                <a:solidFill>
                  <a:srgbClr val="FFFFFF"/>
                </a:solidFill>
              </a:rPr>
              <a:pPr>
                <a:spcAft>
                  <a:spcPts val="600"/>
                </a:spcAft>
              </a:pPr>
              <a:t>7</a:t>
            </a:fld>
            <a:endParaRPr lang="en-US">
              <a:solidFill>
                <a:srgbClr val="FFFFFF"/>
              </a:solidFill>
            </a:endParaRPr>
          </a:p>
        </p:txBody>
      </p:sp>
      <p:pic>
        <p:nvPicPr>
          <p:cNvPr id="2" name="Picture 1">
            <a:extLst>
              <a:ext uri="{FF2B5EF4-FFF2-40B4-BE49-F238E27FC236}">
                <a16:creationId xmlns:a16="http://schemas.microsoft.com/office/drawing/2014/main" id="{D20F12DE-730E-0523-5019-432FAE860E99}"/>
              </a:ext>
            </a:extLst>
          </p:cNvPr>
          <p:cNvPicPr>
            <a:picLocks noChangeAspect="1"/>
          </p:cNvPicPr>
          <p:nvPr/>
        </p:nvPicPr>
        <p:blipFill>
          <a:blip r:embed="rId3"/>
          <a:stretch>
            <a:fillRect/>
          </a:stretch>
        </p:blipFill>
        <p:spPr>
          <a:xfrm>
            <a:off x="820615" y="0"/>
            <a:ext cx="10550769" cy="6858000"/>
          </a:xfrm>
          <a:prstGeom prst="rect">
            <a:avLst/>
          </a:prstGeom>
        </p:spPr>
      </p:pic>
    </p:spTree>
    <p:extLst>
      <p:ext uri="{BB962C8B-B14F-4D97-AF65-F5344CB8AC3E}">
        <p14:creationId xmlns:p14="http://schemas.microsoft.com/office/powerpoint/2010/main" val="178291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3D6A66-84E3-8F41-AF4C-5C8A43052754}"/>
              </a:ext>
            </a:extLst>
          </p:cNvPr>
          <p:cNvPicPr>
            <a:picLocks noChangeAspect="1"/>
          </p:cNvPicPr>
          <p:nvPr/>
        </p:nvPicPr>
        <p:blipFill>
          <a:blip r:embed="rId3">
            <a:duotone>
              <a:schemeClr val="accent1">
                <a:shade val="45000"/>
                <a:satMod val="135000"/>
              </a:schemeClr>
              <a:prstClr val="white"/>
            </a:duotone>
          </a:blip>
          <a:stretch>
            <a:fillRect/>
          </a:stretch>
        </p:blipFill>
        <p:spPr>
          <a:xfrm>
            <a:off x="0" y="-2416334"/>
            <a:ext cx="12181692" cy="6852202"/>
          </a:xfrm>
          <a:prstGeom prst="rect">
            <a:avLst/>
          </a:prstGeom>
        </p:spPr>
      </p:pic>
      <p:sp>
        <p:nvSpPr>
          <p:cNvPr id="4" name="TextBox 3">
            <a:extLst>
              <a:ext uri="{FF2B5EF4-FFF2-40B4-BE49-F238E27FC236}">
                <a16:creationId xmlns:a16="http://schemas.microsoft.com/office/drawing/2014/main" id="{075AFBE0-E091-0942-AA08-0D8DB935A661}"/>
              </a:ext>
            </a:extLst>
          </p:cNvPr>
          <p:cNvSpPr txBox="1"/>
          <p:nvPr/>
        </p:nvSpPr>
        <p:spPr>
          <a:xfrm>
            <a:off x="838201" y="600124"/>
            <a:ext cx="10977080" cy="923330"/>
          </a:xfrm>
          <a:prstGeom prst="rect">
            <a:avLst/>
          </a:prstGeom>
          <a:noFill/>
        </p:spPr>
        <p:txBody>
          <a:bodyPr wrap="square" rtlCol="0">
            <a:spAutoFit/>
          </a:bodyPr>
          <a:lstStyle/>
          <a:p>
            <a:r>
              <a:rPr lang="en-US" sz="5400" b="1" i="0">
                <a:solidFill>
                  <a:schemeClr val="bg1"/>
                </a:solidFill>
                <a:effectLst/>
                <a:latin typeface="Roboto Light" panose="02000000000000000000" pitchFamily="2" charset="0"/>
                <a:ea typeface="Roboto Light" panose="02000000000000000000" pitchFamily="2" charset="0"/>
              </a:rPr>
              <a:t>Intrastate Funding Formula (IFF)</a:t>
            </a:r>
            <a:endParaRPr lang="en-US" sz="5000" b="1" dirty="0"/>
          </a:p>
        </p:txBody>
      </p:sp>
      <p:sp>
        <p:nvSpPr>
          <p:cNvPr id="2" name="Slide Number Placeholder 1">
            <a:extLst>
              <a:ext uri="{FF2B5EF4-FFF2-40B4-BE49-F238E27FC236}">
                <a16:creationId xmlns:a16="http://schemas.microsoft.com/office/drawing/2014/main" id="{30116137-6935-D646-2F4F-3AEAE72298E3}"/>
              </a:ext>
            </a:extLst>
          </p:cNvPr>
          <p:cNvSpPr>
            <a:spLocks noGrp="1"/>
          </p:cNvSpPr>
          <p:nvPr>
            <p:ph type="sldNum" sz="quarter" idx="12"/>
          </p:nvPr>
        </p:nvSpPr>
        <p:spPr/>
        <p:txBody>
          <a:bodyPr/>
          <a:lstStyle/>
          <a:p>
            <a:fld id="{C80B7D7D-9FBC-D643-B66C-6AC31D2EB15F}" type="slidenum">
              <a:rPr lang="en-US" smtClean="0"/>
              <a:t>8</a:t>
            </a:fld>
            <a:endParaRPr lang="en-US" dirty="0"/>
          </a:p>
        </p:txBody>
      </p:sp>
    </p:spTree>
    <p:extLst>
      <p:ext uri="{BB962C8B-B14F-4D97-AF65-F5344CB8AC3E}">
        <p14:creationId xmlns:p14="http://schemas.microsoft.com/office/powerpoint/2010/main" val="184234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1F467-6CDE-6786-CD6C-C8F3364967F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3E672B9-F2EA-31F5-5D0F-13280FF863DF}"/>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6FCD9CC-55C4-0445-9ACF-E8B979548C4C}"/>
              </a:ext>
            </a:extLst>
          </p:cNvPr>
          <p:cNvSpPr txBox="1"/>
          <p:nvPr/>
        </p:nvSpPr>
        <p:spPr>
          <a:xfrm>
            <a:off x="703066" y="381024"/>
            <a:ext cx="10845087" cy="707886"/>
          </a:xfrm>
          <a:prstGeom prst="rect">
            <a:avLst/>
          </a:prstGeom>
          <a:noFill/>
        </p:spPr>
        <p:txBody>
          <a:bodyPr wrap="square" rtlCol="0">
            <a:spAutoFit/>
          </a:bodyPr>
          <a:lstStyle/>
          <a:p>
            <a:r>
              <a:rPr lang="en-US" sz="4000" dirty="0">
                <a:latin typeface="Roboto Light" panose="02000000000000000000" pitchFamily="2" charset="0"/>
                <a:ea typeface="Roboto Light" panose="02000000000000000000" pitchFamily="2" charset="0"/>
              </a:rPr>
              <a:t>IFF Taskforce</a:t>
            </a:r>
          </a:p>
        </p:txBody>
      </p:sp>
      <p:sp>
        <p:nvSpPr>
          <p:cNvPr id="2" name="TextBox 1">
            <a:extLst>
              <a:ext uri="{FF2B5EF4-FFF2-40B4-BE49-F238E27FC236}">
                <a16:creationId xmlns:a16="http://schemas.microsoft.com/office/drawing/2014/main" id="{B7320A33-220A-25ED-6549-5900F478A2B1}"/>
              </a:ext>
            </a:extLst>
          </p:cNvPr>
          <p:cNvSpPr txBox="1"/>
          <p:nvPr/>
        </p:nvSpPr>
        <p:spPr>
          <a:xfrm>
            <a:off x="292099" y="1629495"/>
            <a:ext cx="11256054" cy="3924151"/>
          </a:xfrm>
          <a:prstGeom prst="rect">
            <a:avLst/>
          </a:prstGeom>
          <a:noFill/>
          <a:ln>
            <a:noFill/>
          </a:ln>
        </p:spPr>
        <p:txBody>
          <a:bodyPr wrap="square" rtlCol="0">
            <a:spAutoFit/>
          </a:bodyPr>
          <a:lstStyle/>
          <a:p>
            <a:endParaRPr lang="en-US" dirty="0">
              <a:latin typeface="Roboto" panose="02000000000000000000" pitchFamily="2" charset="0"/>
              <a:ea typeface="Roboto" panose="02000000000000000000" pitchFamily="2" charset="0"/>
            </a:endParaRPr>
          </a:p>
          <a:p>
            <a:pPr marL="1828800"/>
            <a:endParaRPr lang="en-US" b="1" i="0" u="none" strike="noStrike" kern="1200" dirty="0">
              <a:solidFill>
                <a:srgbClr val="000000"/>
              </a:solidFill>
              <a:effectLst/>
              <a:latin typeface="Roboto" panose="02000000000000000000" pitchFamily="2" charset="0"/>
              <a:ea typeface="Roboto" panose="02000000000000000000" pitchFamily="2" charset="0"/>
            </a:endParaRPr>
          </a:p>
          <a:p>
            <a:pPr marL="457200" algn="just"/>
            <a:endPar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algn="just"/>
            <a:r>
              <a:rPr lang="en-US" sz="2000" dirty="0">
                <a:latin typeface="Roboto Light" panose="02000000000000000000" pitchFamily="2" charset="0"/>
                <a:ea typeface="Roboto Light" panose="02000000000000000000" pitchFamily="2" charset="0"/>
              </a:rPr>
              <a:t>This group includes three multi-county area agency directors, the Senior and Long Term Care Division administrator, the Governor’s coordinator on aging, a representative of the Department of Commerce Census Bureau, a representative of the Snowy Mountain Economic Development Council, Aging Services Bureau staff (fiscal specialist), and the Aging Services Older Americans Act consultant. </a:t>
            </a:r>
          </a:p>
          <a:p>
            <a:pPr marL="457200" algn="just"/>
            <a:r>
              <a:rPr lang="en-US" sz="2000"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			</a:t>
            </a:r>
          </a:p>
          <a:p>
            <a:pPr marL="457200" fontAlgn="ctr"/>
            <a:endParaRPr lang="en-US" sz="2000" b="1" i="0" u="none" strike="noStrike" kern="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457200" fontAlgn="ctr"/>
            <a:endParaRPr lang="en-US" sz="2000" b="1" i="0" u="none" strike="noStrike" kern="1200" dirty="0">
              <a:solidFill>
                <a:srgbClr val="000000"/>
              </a:solidFill>
              <a:effectLst/>
              <a:latin typeface="Roboto" panose="02000000000000000000" pitchFamily="2" charset="0"/>
              <a:ea typeface="Roboto" panose="02000000000000000000" pitchFamily="2" charset="0"/>
            </a:endParaRPr>
          </a:p>
          <a:p>
            <a:pPr marL="1828800" algn="l" rtl="0" eaLnBrk="1" fontAlgn="ctr" latinLnBrk="0" hangingPunct="1">
              <a:spcBef>
                <a:spcPts val="0"/>
              </a:spcBef>
              <a:spcAft>
                <a:spcPts val="0"/>
              </a:spcAft>
            </a:pPr>
            <a:r>
              <a:rPr lang="en-US" sz="1800" b="1" i="0" u="none" strike="noStrike" kern="1200" baseline="0" dirty="0">
                <a:solidFill>
                  <a:srgbClr val="000000"/>
                </a:solidFill>
                <a:effectLst/>
                <a:latin typeface="Roboto" panose="02000000000000000000" pitchFamily="2" charset="0"/>
                <a:ea typeface="Roboto" panose="02000000000000000000" pitchFamily="2" charset="0"/>
              </a:rPr>
              <a:t> </a:t>
            </a:r>
            <a:endParaRPr lang="en-US" sz="1800" b="0" i="0" u="none" strike="noStrike" dirty="0">
              <a:effectLst/>
              <a:latin typeface="Roboto" panose="02000000000000000000" pitchFamily="2" charset="0"/>
              <a:ea typeface="Roboto" panose="02000000000000000000" pitchFamily="2" charset="0"/>
            </a:endParaRPr>
          </a:p>
          <a:p>
            <a:endParaRPr lang="en-US" sz="1500" dirty="0">
              <a:latin typeface="Roboto" panose="02000000000000000000" pitchFamily="2" charset="0"/>
              <a:ea typeface="Roboto" panose="02000000000000000000" pitchFamily="2" charset="0"/>
            </a:endParaRPr>
          </a:p>
        </p:txBody>
      </p:sp>
      <p:sp>
        <p:nvSpPr>
          <p:cNvPr id="3" name="Slide Number Placeholder 2">
            <a:extLst>
              <a:ext uri="{FF2B5EF4-FFF2-40B4-BE49-F238E27FC236}">
                <a16:creationId xmlns:a16="http://schemas.microsoft.com/office/drawing/2014/main" id="{F969B370-C618-F6CA-8945-C9064FB3DFA9}"/>
              </a:ext>
            </a:extLst>
          </p:cNvPr>
          <p:cNvSpPr>
            <a:spLocks noGrp="1"/>
          </p:cNvSpPr>
          <p:nvPr>
            <p:ph type="sldNum" sz="quarter" idx="12"/>
          </p:nvPr>
        </p:nvSpPr>
        <p:spPr/>
        <p:txBody>
          <a:bodyPr/>
          <a:lstStyle/>
          <a:p>
            <a:fld id="{C80B7D7D-9FBC-D643-B66C-6AC31D2EB15F}" type="slidenum">
              <a:rPr lang="en-US" smtClean="0"/>
              <a:t>9</a:t>
            </a:fld>
            <a:endParaRPr lang="en-US" dirty="0"/>
          </a:p>
        </p:txBody>
      </p:sp>
    </p:spTree>
    <p:extLst>
      <p:ext uri="{BB962C8B-B14F-4D97-AF65-F5344CB8AC3E}">
        <p14:creationId xmlns:p14="http://schemas.microsoft.com/office/powerpoint/2010/main" val="11282968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b7a737b-7329-47c1-aaac-38c47af1eee1">NVUVHHD7JRAF-57849706-24266</_dlc_DocId>
    <_dlc_DocIdUrl xmlns="ab7a737b-7329-47c1-aaac-38c47af1eee1">
      <Url>https://share.hhs.mt.gov/MHS/_layouts/15/DocIdRedir.aspx?ID=NVUVHHD7JRAF-57849706-24266</Url>
      <Description>NVUVHHD7JRAF-57849706-24266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C0789FB04CF548BE3E6C3A160E49C2" ma:contentTypeVersion="1" ma:contentTypeDescription="Create a new document." ma:contentTypeScope="" ma:versionID="3e2ef7a17d9aa528dedebd94cb335bf1">
  <xsd:schema xmlns:xsd="http://www.w3.org/2001/XMLSchema" xmlns:xs="http://www.w3.org/2001/XMLSchema" xmlns:p="http://schemas.microsoft.com/office/2006/metadata/properties" xmlns:ns2="ab7a737b-7329-47c1-aaac-38c47af1eee1" targetNamespace="http://schemas.microsoft.com/office/2006/metadata/properties" ma:root="true" ma:fieldsID="02a91d859f36d9832e576aa72fc41a96" ns2:_="">
    <xsd:import namespace="ab7a737b-7329-47c1-aaac-38c47af1eee1"/>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7a737b-7329-47c1-aaac-38c47af1eee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0F935A-716F-4980-81B6-B0D8442B7D09}">
  <ds:schemaRef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ab7a737b-7329-47c1-aaac-38c47af1eee1"/>
    <ds:schemaRef ds:uri="http://purl.org/dc/dcmitype/"/>
  </ds:schemaRefs>
</ds:datastoreItem>
</file>

<file path=customXml/itemProps2.xml><?xml version="1.0" encoding="utf-8"?>
<ds:datastoreItem xmlns:ds="http://schemas.openxmlformats.org/officeDocument/2006/customXml" ds:itemID="{0F5E8A6F-01EA-4B27-A202-2E44D42FEC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7a737b-7329-47c1-aaac-38c47af1ee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A2733B-BA49-46C6-885C-2AEACFA4DB08}">
  <ds:schemaRefs>
    <ds:schemaRef ds:uri="http://schemas.microsoft.com/sharepoint/events"/>
  </ds:schemaRefs>
</ds:datastoreItem>
</file>

<file path=customXml/itemProps4.xml><?xml version="1.0" encoding="utf-8"?>
<ds:datastoreItem xmlns:ds="http://schemas.openxmlformats.org/officeDocument/2006/customXml" ds:itemID="{B7EACB7A-BD14-4A7E-A727-9FFC81990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14330</TotalTime>
  <Words>1707</Words>
  <Application>Microsoft Office PowerPoint</Application>
  <PresentationFormat>Widescreen</PresentationFormat>
  <Paragraphs>279</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Narrow</vt:lpstr>
      <vt:lpstr>Calibri</vt:lpstr>
      <vt:lpstr>Calibri Light</vt:lpstr>
      <vt:lpstr>Robota light</vt:lpstr>
      <vt:lpstr>Roboto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Cook</dc:creator>
  <cp:lastModifiedBy>PARRETT, Nann</cp:lastModifiedBy>
  <cp:revision>89</cp:revision>
  <cp:lastPrinted>2024-03-20T23:40:27Z</cp:lastPrinted>
  <dcterms:created xsi:type="dcterms:W3CDTF">2023-07-21T14:14:41Z</dcterms:created>
  <dcterms:modified xsi:type="dcterms:W3CDTF">2024-04-22T17:19:25Z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b31a12e0-7851-4c04-b0bc-175d3d6b54ef</vt:lpwstr>
  </property>
  <property fmtid="{D5CDD505-2E9C-101B-9397-08002B2CF9AE}" pid="3" name="ContentTypeId">
    <vt:lpwstr>0x010100BFC0789FB04CF548BE3E6C3A160E49C2</vt:lpwstr>
  </property>
</Properties>
</file>